
<file path=[Content_Types].xml><?xml version="1.0" encoding="utf-8"?>
<Types xmlns="http://schemas.openxmlformats.org/package/2006/content-types">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Google Shape;111;g74691c0620_2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74691c0620_2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Google Shape;119;g74691c0620_2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74691c0620_2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g74691c0620_2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74691c0620_2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Google Shape;134;g74691c0620_2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74691c0620_2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g74691c0620_2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74691c0620_2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74691c0620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74691c0620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g74691c0620_1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74691c0620_1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Google Shape;73;g74691c0620_1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74691c0620_1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g74691c062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74691c062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Google Shape;84;g74691c0620_2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74691c0620_2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Google Shape;90;g74691c0620_2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74691c0620_2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74691c0620_2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74691c0620_2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g74691c0620_2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74691c0620_2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3.png"/><Relationship Id="rId4" Type="http://schemas.openxmlformats.org/officeDocument/2006/relationships/image" Target="../media/image4.png"/><Relationship Id="rId5"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3.png"/><Relationship Id="rId4" Type="http://schemas.openxmlformats.org/officeDocument/2006/relationships/image" Target="../media/image15.png"/><Relationship Id="rId5" Type="http://schemas.openxmlformats.org/officeDocument/2006/relationships/image" Target="../media/image17.png"/><Relationship Id="rId6" Type="http://schemas.openxmlformats.org/officeDocument/2006/relationships/image" Target="../media/image24.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13.png"/><Relationship Id="rId4" Type="http://schemas.openxmlformats.org/officeDocument/2006/relationships/image" Target="../media/image19.png"/><Relationship Id="rId5" Type="http://schemas.openxmlformats.org/officeDocument/2006/relationships/image" Target="../media/image23.png"/><Relationship Id="rId6" Type="http://schemas.openxmlformats.org/officeDocument/2006/relationships/image" Target="../media/image21.png"/><Relationship Id="rId7" Type="http://schemas.openxmlformats.org/officeDocument/2006/relationships/image" Target="../media/image22.png"/><Relationship Id="rId8" Type="http://schemas.openxmlformats.org/officeDocument/2006/relationships/image" Target="../media/image1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image" Target="../media/image14.png"/><Relationship Id="rId4" Type="http://schemas.openxmlformats.org/officeDocument/2006/relationships/image" Target="../media/image7.png"/><Relationship Id="rId5"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16.png"/><Relationship Id="rId5" Type="http://schemas.openxmlformats.org/officeDocument/2006/relationships/image" Target="../media/image20.png"/><Relationship Id="rId6"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8.png"/><Relationship Id="rId4" Type="http://schemas.openxmlformats.org/officeDocument/2006/relationships/image" Target="../media/image10.gif"/><Relationship Id="rId5" Type="http://schemas.openxmlformats.org/officeDocument/2006/relationships/image" Target="../media/image5.gif"/><Relationship Id="rId6" Type="http://schemas.openxmlformats.org/officeDocument/2006/relationships/image" Target="../media/image12.gif"/><Relationship Id="rId7" Type="http://schemas.openxmlformats.org/officeDocument/2006/relationships/image" Target="../media/image11.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Wigner-Eckart Theorem</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Brian Nevins and Jordan Purcell</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pic>
        <p:nvPicPr>
          <p:cNvPr id="114" name="Google Shape;114;p22"/>
          <p:cNvPicPr preferRelativeResize="0"/>
          <p:nvPr/>
        </p:nvPicPr>
        <p:blipFill>
          <a:blip r:embed="rId3">
            <a:alphaModFix/>
          </a:blip>
          <a:stretch>
            <a:fillRect/>
          </a:stretch>
        </p:blipFill>
        <p:spPr>
          <a:xfrm>
            <a:off x="152400" y="152400"/>
            <a:ext cx="8839200" cy="1713092"/>
          </a:xfrm>
          <a:prstGeom prst="rect">
            <a:avLst/>
          </a:prstGeom>
          <a:noFill/>
          <a:ln>
            <a:noFill/>
          </a:ln>
        </p:spPr>
      </p:pic>
      <p:sp>
        <p:nvSpPr>
          <p:cNvPr id="115" name="Google Shape;115;p22"/>
          <p:cNvSpPr txBox="1"/>
          <p:nvPr/>
        </p:nvSpPr>
        <p:spPr>
          <a:xfrm>
            <a:off x="155650" y="2150800"/>
            <a:ext cx="8376900" cy="475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t>Step 1: Find the wave function (see section 4.10 of the notes)</a:t>
            </a:r>
            <a:endParaRPr sz="1800"/>
          </a:p>
        </p:txBody>
      </p:sp>
      <p:pic>
        <p:nvPicPr>
          <p:cNvPr id="116" name="Google Shape;116;p22"/>
          <p:cNvPicPr preferRelativeResize="0"/>
          <p:nvPr/>
        </p:nvPicPr>
        <p:blipFill>
          <a:blip r:embed="rId4">
            <a:alphaModFix/>
          </a:blip>
          <a:stretch>
            <a:fillRect/>
          </a:stretch>
        </p:blipFill>
        <p:spPr>
          <a:xfrm>
            <a:off x="407100" y="2707950"/>
            <a:ext cx="4448175" cy="504825"/>
          </a:xfrm>
          <a:prstGeom prst="rect">
            <a:avLst/>
          </a:prstGeom>
          <a:noFill/>
          <a:ln>
            <a:noFill/>
          </a:ln>
        </p:spPr>
      </p:pic>
      <p:pic>
        <p:nvPicPr>
          <p:cNvPr id="117" name="Google Shape;117;p22"/>
          <p:cNvPicPr preferRelativeResize="0"/>
          <p:nvPr/>
        </p:nvPicPr>
        <p:blipFill>
          <a:blip r:embed="rId5">
            <a:alphaModFix/>
          </a:blip>
          <a:stretch>
            <a:fillRect/>
          </a:stretch>
        </p:blipFill>
        <p:spPr>
          <a:xfrm>
            <a:off x="407100" y="3294425"/>
            <a:ext cx="4333875" cy="5524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pic>
        <p:nvPicPr>
          <p:cNvPr id="122" name="Google Shape;122;p23"/>
          <p:cNvPicPr preferRelativeResize="0"/>
          <p:nvPr/>
        </p:nvPicPr>
        <p:blipFill>
          <a:blip r:embed="rId3">
            <a:alphaModFix/>
          </a:blip>
          <a:stretch>
            <a:fillRect/>
          </a:stretch>
        </p:blipFill>
        <p:spPr>
          <a:xfrm>
            <a:off x="152400" y="152400"/>
            <a:ext cx="8839200" cy="1713092"/>
          </a:xfrm>
          <a:prstGeom prst="rect">
            <a:avLst/>
          </a:prstGeom>
          <a:noFill/>
          <a:ln>
            <a:noFill/>
          </a:ln>
        </p:spPr>
      </p:pic>
      <p:sp>
        <p:nvSpPr>
          <p:cNvPr id="123" name="Google Shape;123;p23"/>
          <p:cNvSpPr txBox="1"/>
          <p:nvPr/>
        </p:nvSpPr>
        <p:spPr>
          <a:xfrm>
            <a:off x="155650" y="2150800"/>
            <a:ext cx="8376900" cy="475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t>Step 2: Find a matrix element</a:t>
            </a:r>
            <a:endParaRPr sz="18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pic>
        <p:nvPicPr>
          <p:cNvPr id="128" name="Google Shape;128;p24"/>
          <p:cNvPicPr preferRelativeResize="0"/>
          <p:nvPr/>
        </p:nvPicPr>
        <p:blipFill>
          <a:blip r:embed="rId3">
            <a:alphaModFix/>
          </a:blip>
          <a:stretch>
            <a:fillRect/>
          </a:stretch>
        </p:blipFill>
        <p:spPr>
          <a:xfrm>
            <a:off x="152400" y="152400"/>
            <a:ext cx="8839200" cy="1713092"/>
          </a:xfrm>
          <a:prstGeom prst="rect">
            <a:avLst/>
          </a:prstGeom>
          <a:noFill/>
          <a:ln>
            <a:noFill/>
          </a:ln>
        </p:spPr>
      </p:pic>
      <p:sp>
        <p:nvSpPr>
          <p:cNvPr id="129" name="Google Shape;129;p24"/>
          <p:cNvSpPr txBox="1"/>
          <p:nvPr/>
        </p:nvSpPr>
        <p:spPr>
          <a:xfrm>
            <a:off x="155650" y="2150800"/>
            <a:ext cx="8376900" cy="475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t>Step 2: Find a matrix element</a:t>
            </a:r>
            <a:endParaRPr sz="1800"/>
          </a:p>
        </p:txBody>
      </p:sp>
      <p:pic>
        <p:nvPicPr>
          <p:cNvPr id="130" name="Google Shape;130;p24"/>
          <p:cNvPicPr preferRelativeResize="0"/>
          <p:nvPr/>
        </p:nvPicPr>
        <p:blipFill>
          <a:blip r:embed="rId4">
            <a:alphaModFix/>
          </a:blip>
          <a:stretch>
            <a:fillRect/>
          </a:stretch>
        </p:blipFill>
        <p:spPr>
          <a:xfrm>
            <a:off x="152400" y="2778700"/>
            <a:ext cx="8839203" cy="502703"/>
          </a:xfrm>
          <a:prstGeom prst="rect">
            <a:avLst/>
          </a:prstGeom>
          <a:noFill/>
          <a:ln>
            <a:noFill/>
          </a:ln>
        </p:spPr>
      </p:pic>
      <p:pic>
        <p:nvPicPr>
          <p:cNvPr id="131" name="Google Shape;131;p24"/>
          <p:cNvPicPr preferRelativeResize="0"/>
          <p:nvPr/>
        </p:nvPicPr>
        <p:blipFill>
          <a:blip r:embed="rId5">
            <a:alphaModFix/>
          </a:blip>
          <a:stretch>
            <a:fillRect/>
          </a:stretch>
        </p:blipFill>
        <p:spPr>
          <a:xfrm>
            <a:off x="888200" y="3433803"/>
            <a:ext cx="2476500" cy="619125"/>
          </a:xfrm>
          <a:prstGeom prst="rect">
            <a:avLst/>
          </a:prstGeom>
          <a:noFill/>
          <a:ln>
            <a:noFill/>
          </a:ln>
        </p:spPr>
      </p:pic>
      <p:pic>
        <p:nvPicPr>
          <p:cNvPr descr="\xi=\frac{M_0}{C_{0,0;0,0}^{1,1}}" id="132" name="Google Shape;132;p24"/>
          <p:cNvPicPr preferRelativeResize="0"/>
          <p:nvPr/>
        </p:nvPicPr>
        <p:blipFill>
          <a:blip r:embed="rId6">
            <a:alphaModFix/>
          </a:blip>
          <a:stretch>
            <a:fillRect/>
          </a:stretch>
        </p:blipFill>
        <p:spPr>
          <a:xfrm>
            <a:off x="888207" y="4205315"/>
            <a:ext cx="1538525" cy="6868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pic>
        <p:nvPicPr>
          <p:cNvPr id="137" name="Google Shape;137;p25"/>
          <p:cNvPicPr preferRelativeResize="0"/>
          <p:nvPr/>
        </p:nvPicPr>
        <p:blipFill>
          <a:blip r:embed="rId3">
            <a:alphaModFix/>
          </a:blip>
          <a:stretch>
            <a:fillRect/>
          </a:stretch>
        </p:blipFill>
        <p:spPr>
          <a:xfrm>
            <a:off x="152400" y="152400"/>
            <a:ext cx="8839200" cy="1713092"/>
          </a:xfrm>
          <a:prstGeom prst="rect">
            <a:avLst/>
          </a:prstGeom>
          <a:noFill/>
          <a:ln>
            <a:noFill/>
          </a:ln>
        </p:spPr>
      </p:pic>
      <p:sp>
        <p:nvSpPr>
          <p:cNvPr id="138" name="Google Shape;138;p25"/>
          <p:cNvSpPr txBox="1"/>
          <p:nvPr/>
        </p:nvSpPr>
        <p:spPr>
          <a:xfrm>
            <a:off x="155650" y="2150800"/>
            <a:ext cx="8376900" cy="475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t>Step 3: Use Wigner-Eckart to get the matrix elements we want</a:t>
            </a:r>
            <a:endParaRPr sz="18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pic>
        <p:nvPicPr>
          <p:cNvPr id="143" name="Google Shape;143;p26"/>
          <p:cNvPicPr preferRelativeResize="0"/>
          <p:nvPr/>
        </p:nvPicPr>
        <p:blipFill>
          <a:blip r:embed="rId3">
            <a:alphaModFix/>
          </a:blip>
          <a:stretch>
            <a:fillRect/>
          </a:stretch>
        </p:blipFill>
        <p:spPr>
          <a:xfrm>
            <a:off x="152400" y="152400"/>
            <a:ext cx="8839200" cy="1713092"/>
          </a:xfrm>
          <a:prstGeom prst="rect">
            <a:avLst/>
          </a:prstGeom>
          <a:noFill/>
          <a:ln>
            <a:noFill/>
          </a:ln>
        </p:spPr>
      </p:pic>
      <p:sp>
        <p:nvSpPr>
          <p:cNvPr id="144" name="Google Shape;144;p26"/>
          <p:cNvSpPr txBox="1"/>
          <p:nvPr/>
        </p:nvSpPr>
        <p:spPr>
          <a:xfrm>
            <a:off x="155650" y="2150800"/>
            <a:ext cx="8376900" cy="475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t>Step 3: Use Wigner-Eckart to get the matrix elements we want</a:t>
            </a:r>
            <a:endParaRPr sz="1800"/>
          </a:p>
        </p:txBody>
      </p:sp>
      <p:pic>
        <p:nvPicPr>
          <p:cNvPr id="145" name="Google Shape;145;p26"/>
          <p:cNvPicPr preferRelativeResize="0"/>
          <p:nvPr/>
        </p:nvPicPr>
        <p:blipFill>
          <a:blip r:embed="rId4">
            <a:alphaModFix/>
          </a:blip>
          <a:stretch>
            <a:fillRect/>
          </a:stretch>
        </p:blipFill>
        <p:spPr>
          <a:xfrm>
            <a:off x="5238988" y="2705825"/>
            <a:ext cx="1399012" cy="269900"/>
          </a:xfrm>
          <a:prstGeom prst="rect">
            <a:avLst/>
          </a:prstGeom>
          <a:noFill/>
          <a:ln>
            <a:noFill/>
          </a:ln>
        </p:spPr>
      </p:pic>
      <p:pic>
        <p:nvPicPr>
          <p:cNvPr id="146" name="Google Shape;146;p26"/>
          <p:cNvPicPr preferRelativeResize="0"/>
          <p:nvPr/>
        </p:nvPicPr>
        <p:blipFill>
          <a:blip r:embed="rId5">
            <a:alphaModFix/>
          </a:blip>
          <a:stretch>
            <a:fillRect/>
          </a:stretch>
        </p:blipFill>
        <p:spPr>
          <a:xfrm>
            <a:off x="782075" y="2611050"/>
            <a:ext cx="3823725" cy="426650"/>
          </a:xfrm>
          <a:prstGeom prst="rect">
            <a:avLst/>
          </a:prstGeom>
          <a:noFill/>
          <a:ln>
            <a:noFill/>
          </a:ln>
        </p:spPr>
      </p:pic>
      <p:pic>
        <p:nvPicPr>
          <p:cNvPr id="147" name="Google Shape;147;p26"/>
          <p:cNvPicPr preferRelativeResize="0"/>
          <p:nvPr/>
        </p:nvPicPr>
        <p:blipFill>
          <a:blip r:embed="rId6">
            <a:alphaModFix/>
          </a:blip>
          <a:stretch>
            <a:fillRect/>
          </a:stretch>
        </p:blipFill>
        <p:spPr>
          <a:xfrm>
            <a:off x="519975" y="4020275"/>
            <a:ext cx="3909506" cy="871775"/>
          </a:xfrm>
          <a:prstGeom prst="rect">
            <a:avLst/>
          </a:prstGeom>
          <a:noFill/>
          <a:ln>
            <a:noFill/>
          </a:ln>
        </p:spPr>
      </p:pic>
      <p:pic>
        <p:nvPicPr>
          <p:cNvPr id="148" name="Google Shape;148;p26"/>
          <p:cNvPicPr preferRelativeResize="0"/>
          <p:nvPr/>
        </p:nvPicPr>
        <p:blipFill>
          <a:blip r:embed="rId7">
            <a:alphaModFix/>
          </a:blip>
          <a:stretch>
            <a:fillRect/>
          </a:stretch>
        </p:blipFill>
        <p:spPr>
          <a:xfrm>
            <a:off x="4454531" y="4161775"/>
            <a:ext cx="3623065" cy="871775"/>
          </a:xfrm>
          <a:prstGeom prst="rect">
            <a:avLst/>
          </a:prstGeom>
          <a:noFill/>
          <a:ln>
            <a:noFill/>
          </a:ln>
        </p:spPr>
      </p:pic>
      <p:sp>
        <p:nvSpPr>
          <p:cNvPr id="149" name="Google Shape;149;p26"/>
          <p:cNvSpPr/>
          <p:nvPr/>
        </p:nvSpPr>
        <p:spPr>
          <a:xfrm>
            <a:off x="4662400" y="4082250"/>
            <a:ext cx="3530400" cy="876000"/>
          </a:xfrm>
          <a:prstGeom prst="rect">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50" name="Google Shape;150;p26"/>
          <p:cNvPicPr preferRelativeResize="0"/>
          <p:nvPr/>
        </p:nvPicPr>
        <p:blipFill>
          <a:blip r:embed="rId8">
            <a:alphaModFix/>
          </a:blip>
          <a:stretch>
            <a:fillRect/>
          </a:stretch>
        </p:blipFill>
        <p:spPr>
          <a:xfrm>
            <a:off x="624853" y="3091000"/>
            <a:ext cx="8162372" cy="8760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pic>
        <p:nvPicPr>
          <p:cNvPr id="60" name="Google Shape;60;p14"/>
          <p:cNvPicPr preferRelativeResize="0"/>
          <p:nvPr/>
        </p:nvPicPr>
        <p:blipFill>
          <a:blip r:embed="rId3">
            <a:alphaModFix/>
          </a:blip>
          <a:stretch>
            <a:fillRect/>
          </a:stretch>
        </p:blipFill>
        <p:spPr>
          <a:xfrm>
            <a:off x="1244437" y="514150"/>
            <a:ext cx="6655124" cy="1357450"/>
          </a:xfrm>
          <a:prstGeom prst="rect">
            <a:avLst/>
          </a:prstGeom>
          <a:noFill/>
          <a:ln>
            <a:noFill/>
          </a:ln>
        </p:spPr>
      </p:pic>
      <p:pic>
        <p:nvPicPr>
          <p:cNvPr id="61" name="Google Shape;61;p14"/>
          <p:cNvPicPr preferRelativeResize="0"/>
          <p:nvPr/>
        </p:nvPicPr>
        <p:blipFill>
          <a:blip r:embed="rId4">
            <a:alphaModFix/>
          </a:blip>
          <a:stretch>
            <a:fillRect/>
          </a:stretch>
        </p:blipFill>
        <p:spPr>
          <a:xfrm>
            <a:off x="201700" y="2027588"/>
            <a:ext cx="8740630" cy="1088325"/>
          </a:xfrm>
          <a:prstGeom prst="rect">
            <a:avLst/>
          </a:prstGeom>
          <a:noFill/>
          <a:ln>
            <a:noFill/>
          </a:ln>
        </p:spPr>
      </p:pic>
      <p:pic>
        <p:nvPicPr>
          <p:cNvPr id="62" name="Google Shape;62;p14"/>
          <p:cNvPicPr preferRelativeResize="0"/>
          <p:nvPr/>
        </p:nvPicPr>
        <p:blipFill>
          <a:blip r:embed="rId5">
            <a:alphaModFix/>
          </a:blip>
          <a:stretch>
            <a:fillRect/>
          </a:stretch>
        </p:blipFill>
        <p:spPr>
          <a:xfrm>
            <a:off x="3495150" y="3271925"/>
            <a:ext cx="2153725" cy="6743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Google Shape;67;p15"/>
          <p:cNvSpPr txBox="1"/>
          <p:nvPr/>
        </p:nvSpPr>
        <p:spPr>
          <a:xfrm>
            <a:off x="327150" y="1593925"/>
            <a:ext cx="8489700" cy="746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latin typeface="Times New Roman"/>
                <a:ea typeface="Times New Roman"/>
                <a:cs typeface="Times New Roman"/>
                <a:sym typeface="Times New Roman"/>
              </a:rPr>
              <a:t>As an explicit example, let’s construct the explicit irreducible representation for the operator associated with momentum in the x-direction:</a:t>
            </a:r>
            <a:endParaRPr sz="1800">
              <a:latin typeface="Times New Roman"/>
              <a:ea typeface="Times New Roman"/>
              <a:cs typeface="Times New Roman"/>
              <a:sym typeface="Times New Roman"/>
            </a:endParaRPr>
          </a:p>
        </p:txBody>
      </p:sp>
      <p:pic>
        <p:nvPicPr>
          <p:cNvPr id="68" name="Google Shape;68;p15"/>
          <p:cNvPicPr preferRelativeResize="0"/>
          <p:nvPr/>
        </p:nvPicPr>
        <p:blipFill>
          <a:blip r:embed="rId3">
            <a:alphaModFix/>
          </a:blip>
          <a:stretch>
            <a:fillRect/>
          </a:stretch>
        </p:blipFill>
        <p:spPr>
          <a:xfrm>
            <a:off x="831675" y="2455788"/>
            <a:ext cx="7480650" cy="2515425"/>
          </a:xfrm>
          <a:prstGeom prst="rect">
            <a:avLst/>
          </a:prstGeom>
          <a:noFill/>
          <a:ln>
            <a:noFill/>
          </a:ln>
        </p:spPr>
      </p:pic>
      <p:pic>
        <p:nvPicPr>
          <p:cNvPr id="69" name="Google Shape;69;p15"/>
          <p:cNvPicPr preferRelativeResize="0"/>
          <p:nvPr/>
        </p:nvPicPr>
        <p:blipFill>
          <a:blip r:embed="rId4">
            <a:alphaModFix/>
          </a:blip>
          <a:stretch>
            <a:fillRect/>
          </a:stretch>
        </p:blipFill>
        <p:spPr>
          <a:xfrm>
            <a:off x="1522525" y="254150"/>
            <a:ext cx="6098926" cy="278750"/>
          </a:xfrm>
          <a:prstGeom prst="rect">
            <a:avLst/>
          </a:prstGeom>
          <a:noFill/>
          <a:ln>
            <a:noFill/>
          </a:ln>
        </p:spPr>
      </p:pic>
      <p:pic>
        <p:nvPicPr>
          <p:cNvPr id="70" name="Google Shape;70;p15"/>
          <p:cNvPicPr preferRelativeResize="0"/>
          <p:nvPr/>
        </p:nvPicPr>
        <p:blipFill>
          <a:blip r:embed="rId5">
            <a:alphaModFix/>
          </a:blip>
          <a:stretch>
            <a:fillRect/>
          </a:stretch>
        </p:blipFill>
        <p:spPr>
          <a:xfrm>
            <a:off x="3176525" y="730525"/>
            <a:ext cx="2595625" cy="360500"/>
          </a:xfrm>
          <a:prstGeom prst="rect">
            <a:avLst/>
          </a:prstGeom>
          <a:noFill/>
          <a:ln>
            <a:noFill/>
          </a:ln>
        </p:spPr>
      </p:pic>
      <p:pic>
        <p:nvPicPr>
          <p:cNvPr id="71" name="Google Shape;71;p15"/>
          <p:cNvPicPr preferRelativeResize="0"/>
          <p:nvPr/>
        </p:nvPicPr>
        <p:blipFill>
          <a:blip r:embed="rId6">
            <a:alphaModFix/>
          </a:blip>
          <a:stretch>
            <a:fillRect/>
          </a:stretch>
        </p:blipFill>
        <p:spPr>
          <a:xfrm>
            <a:off x="2327450" y="1162225"/>
            <a:ext cx="4489075" cy="360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Google Shape;76;p16"/>
          <p:cNvSpPr txBox="1"/>
          <p:nvPr/>
        </p:nvSpPr>
        <p:spPr>
          <a:xfrm>
            <a:off x="893050" y="350425"/>
            <a:ext cx="7460700" cy="105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Times New Roman"/>
                <a:ea typeface="Times New Roman"/>
                <a:cs typeface="Times New Roman"/>
                <a:sym typeface="Times New Roman"/>
              </a:rPr>
              <a:t>Subject exam questions have always been focused on selection rules, identifying which matrix elements are zero or nonzero, but we could also see questions like those we did in our quizzes: given one matrix element, find some others in terms of Clebsch-Gordon coefficients.</a:t>
            </a:r>
            <a:endParaRPr>
              <a:latin typeface="Times New Roman"/>
              <a:ea typeface="Times New Roman"/>
              <a:cs typeface="Times New Roman"/>
              <a:sym typeface="Times New Roman"/>
            </a:endParaRPr>
          </a:p>
        </p:txBody>
      </p:sp>
      <p:pic>
        <p:nvPicPr>
          <p:cNvPr id="77" name="Google Shape;77;p16"/>
          <p:cNvPicPr preferRelativeResize="0"/>
          <p:nvPr/>
        </p:nvPicPr>
        <p:blipFill>
          <a:blip r:embed="rId3">
            <a:alphaModFix/>
          </a:blip>
          <a:stretch>
            <a:fillRect/>
          </a:stretch>
        </p:blipFill>
        <p:spPr>
          <a:xfrm>
            <a:off x="1255462" y="1185628"/>
            <a:ext cx="6379272" cy="36865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pic>
        <p:nvPicPr>
          <p:cNvPr id="82" name="Google Shape;82;p17"/>
          <p:cNvPicPr preferRelativeResize="0"/>
          <p:nvPr/>
        </p:nvPicPr>
        <p:blipFill>
          <a:blip r:embed="rId3">
            <a:alphaModFix/>
          </a:blip>
          <a:stretch>
            <a:fillRect/>
          </a:stretch>
        </p:blipFill>
        <p:spPr>
          <a:xfrm>
            <a:off x="152400" y="152400"/>
            <a:ext cx="8839200" cy="4565886"/>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pic>
        <p:nvPicPr>
          <p:cNvPr id="87" name="Google Shape;87;p18"/>
          <p:cNvPicPr preferRelativeResize="0"/>
          <p:nvPr/>
        </p:nvPicPr>
        <p:blipFill>
          <a:blip r:embed="rId3">
            <a:alphaModFix/>
          </a:blip>
          <a:stretch>
            <a:fillRect/>
          </a:stretch>
        </p:blipFill>
        <p:spPr>
          <a:xfrm>
            <a:off x="152400" y="152400"/>
            <a:ext cx="8839200" cy="4565886"/>
          </a:xfrm>
          <a:prstGeom prst="rect">
            <a:avLst/>
          </a:prstGeom>
          <a:noFill/>
          <a:ln>
            <a:noFill/>
          </a:ln>
        </p:spPr>
      </p:pic>
      <p:sp>
        <p:nvSpPr>
          <p:cNvPr id="88" name="Google Shape;88;p18"/>
          <p:cNvSpPr/>
          <p:nvPr/>
        </p:nvSpPr>
        <p:spPr>
          <a:xfrm>
            <a:off x="113200" y="2844125"/>
            <a:ext cx="8949900" cy="22641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pic>
        <p:nvPicPr>
          <p:cNvPr id="93" name="Google Shape;93;p19"/>
          <p:cNvPicPr preferRelativeResize="0"/>
          <p:nvPr/>
        </p:nvPicPr>
        <p:blipFill>
          <a:blip r:embed="rId3">
            <a:alphaModFix/>
          </a:blip>
          <a:stretch>
            <a:fillRect/>
          </a:stretch>
        </p:blipFill>
        <p:spPr>
          <a:xfrm>
            <a:off x="152400" y="152400"/>
            <a:ext cx="8839200" cy="4565886"/>
          </a:xfrm>
          <a:prstGeom prst="rect">
            <a:avLst/>
          </a:prstGeom>
          <a:noFill/>
          <a:ln>
            <a:noFill/>
          </a:ln>
        </p:spPr>
      </p:pic>
      <p:sp>
        <p:nvSpPr>
          <p:cNvPr id="94" name="Google Shape;94;p19"/>
          <p:cNvSpPr/>
          <p:nvPr/>
        </p:nvSpPr>
        <p:spPr>
          <a:xfrm>
            <a:off x="97050" y="2844138"/>
            <a:ext cx="8949900" cy="22641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descr="P^2=P^2 T_0^0" id="95" name="Google Shape;95;p19"/>
          <p:cNvPicPr preferRelativeResize="0"/>
          <p:nvPr/>
        </p:nvPicPr>
        <p:blipFill>
          <a:blip r:embed="rId4">
            <a:alphaModFix/>
          </a:blip>
          <a:stretch>
            <a:fillRect/>
          </a:stretch>
        </p:blipFill>
        <p:spPr>
          <a:xfrm>
            <a:off x="573075" y="3049300"/>
            <a:ext cx="1466850" cy="333375"/>
          </a:xfrm>
          <a:prstGeom prst="rect">
            <a:avLst/>
          </a:prstGeom>
          <a:noFill/>
          <a:ln>
            <a:noFill/>
          </a:ln>
        </p:spPr>
      </p:pic>
      <p:pic>
        <p:nvPicPr>
          <p:cNvPr descr="L_z=T_0^1" id="96" name="Google Shape;96;p19"/>
          <p:cNvPicPr preferRelativeResize="0"/>
          <p:nvPr/>
        </p:nvPicPr>
        <p:blipFill>
          <a:blip r:embed="rId5">
            <a:alphaModFix/>
          </a:blip>
          <a:stretch>
            <a:fillRect/>
          </a:stretch>
        </p:blipFill>
        <p:spPr>
          <a:xfrm>
            <a:off x="573075" y="3382675"/>
            <a:ext cx="1057275" cy="333375"/>
          </a:xfrm>
          <a:prstGeom prst="rect">
            <a:avLst/>
          </a:prstGeom>
          <a:noFill/>
          <a:ln>
            <a:noFill/>
          </a:ln>
        </p:spPr>
      </p:pic>
      <p:pic>
        <p:nvPicPr>
          <p:cNvPr descr="x^2+y^2=r^2-z^2=r^2 T_0^0 - \frac{2}{3}T_0^2-\frac{1}{3}T_0^0 r^2" id="97" name="Google Shape;97;p19"/>
          <p:cNvPicPr preferRelativeResize="0"/>
          <p:nvPr/>
        </p:nvPicPr>
        <p:blipFill>
          <a:blip r:embed="rId6">
            <a:alphaModFix/>
          </a:blip>
          <a:stretch>
            <a:fillRect/>
          </a:stretch>
        </p:blipFill>
        <p:spPr>
          <a:xfrm>
            <a:off x="573075" y="3695188"/>
            <a:ext cx="5600700" cy="561975"/>
          </a:xfrm>
          <a:prstGeom prst="rect">
            <a:avLst/>
          </a:prstGeom>
          <a:noFill/>
          <a:ln>
            <a:noFill/>
          </a:ln>
        </p:spPr>
      </p:pic>
      <p:pic>
        <p:nvPicPr>
          <p:cNvPr descr="x=\frac{1}{\sqrt{2}}(-T_1^1+T_{-1}^1)" id="98" name="Google Shape;98;p19"/>
          <p:cNvPicPr preferRelativeResize="0"/>
          <p:nvPr/>
        </p:nvPicPr>
        <p:blipFill>
          <a:blip r:embed="rId7">
            <a:alphaModFix/>
          </a:blip>
          <a:stretch>
            <a:fillRect/>
          </a:stretch>
        </p:blipFill>
        <p:spPr>
          <a:xfrm>
            <a:off x="573075" y="4257175"/>
            <a:ext cx="2714625" cy="5905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pic>
        <p:nvPicPr>
          <p:cNvPr id="103" name="Google Shape;103;p20"/>
          <p:cNvPicPr preferRelativeResize="0"/>
          <p:nvPr/>
        </p:nvPicPr>
        <p:blipFill>
          <a:blip r:embed="rId3">
            <a:alphaModFix/>
          </a:blip>
          <a:stretch>
            <a:fillRect/>
          </a:stretch>
        </p:blipFill>
        <p:spPr>
          <a:xfrm>
            <a:off x="152400" y="152400"/>
            <a:ext cx="8839200" cy="1713092"/>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pic>
        <p:nvPicPr>
          <p:cNvPr id="108" name="Google Shape;108;p21"/>
          <p:cNvPicPr preferRelativeResize="0"/>
          <p:nvPr/>
        </p:nvPicPr>
        <p:blipFill>
          <a:blip r:embed="rId3">
            <a:alphaModFix/>
          </a:blip>
          <a:stretch>
            <a:fillRect/>
          </a:stretch>
        </p:blipFill>
        <p:spPr>
          <a:xfrm>
            <a:off x="152400" y="152400"/>
            <a:ext cx="8839200" cy="1713092"/>
          </a:xfrm>
          <a:prstGeom prst="rect">
            <a:avLst/>
          </a:prstGeom>
          <a:noFill/>
          <a:ln>
            <a:noFill/>
          </a:ln>
        </p:spPr>
      </p:pic>
      <p:sp>
        <p:nvSpPr>
          <p:cNvPr id="109" name="Google Shape;109;p21"/>
          <p:cNvSpPr txBox="1"/>
          <p:nvPr/>
        </p:nvSpPr>
        <p:spPr>
          <a:xfrm>
            <a:off x="155650" y="2150800"/>
            <a:ext cx="8376900" cy="475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t>Step 1: Find the wave function (see section 4.10 of the notes)</a:t>
            </a:r>
            <a:endParaRPr sz="18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