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6"/>
  </p:notesMasterIdLst>
  <p:sldIdLst>
    <p:sldId id="256" r:id="rId2"/>
    <p:sldId id="263" r:id="rId3"/>
    <p:sldId id="258" r:id="rId4"/>
    <p:sldId id="264" r:id="rId5"/>
    <p:sldId id="265" r:id="rId6"/>
    <p:sldId id="266" r:id="rId7"/>
    <p:sldId id="267" r:id="rId8"/>
    <p:sldId id="268" r:id="rId9"/>
    <p:sldId id="259" r:id="rId10"/>
    <p:sldId id="260" r:id="rId11"/>
    <p:sldId id="257" r:id="rId12"/>
    <p:sldId id="261"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7" autoAdjust="0"/>
  </p:normalViewPr>
  <p:slideViewPr>
    <p:cSldViewPr snapToGrid="0" snapToObjects="1">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280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81F8D-98EE-4E4A-B8B7-3CDA8121DD5F}" type="datetimeFigureOut">
              <a:rPr lang="en-US" smtClean="0"/>
              <a:pPr/>
              <a:t>11/18/2010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2540E-4A46-F048-88B7-8653D35B6D4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2540E-4A46-F048-88B7-8653D35B6D41}"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A47185-2729-C441-A312-BE8DE559FC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EE3FD-0A41-48FF-9850-002E446D12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3F9690-6E80-C143-A9CC-288F4F20BB30}" type="datetimeFigureOut">
              <a:rPr lang="en-US" smtClean="0"/>
              <a:pPr/>
              <a:t>11/18/2010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CA47185-2729-C441-A312-BE8DE559FC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3F9690-6E80-C143-A9CC-288F4F20BB30}" type="datetimeFigureOut">
              <a:rPr lang="en-US" smtClean="0"/>
              <a:pPr/>
              <a:t>11/18/2010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A47185-2729-C441-A312-BE8DE559FC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hunterlab.com/pdf/color.pdf" TargetMode="External"/><Relationship Id="rId3" Type="http://schemas.openxmlformats.org/officeDocument/2006/relationships/hyperlink" Target="http://www.twodocs.com/color-blind-tests/neitz-color-vision-test.htm" TargetMode="External"/><Relationship Id="rId7" Type="http://schemas.openxmlformats.org/officeDocument/2006/relationships/hyperlink" Target="http://en.wikipedia.org/wiki/Trichromatic_color_vision" TargetMode="External"/><Relationship Id="rId2" Type="http://schemas.openxmlformats.org/officeDocument/2006/relationships/hyperlink" Target="http://www.twodocs.com/color-blind-tests/total-color-blind-test-numbers.htm" TargetMode="External"/><Relationship Id="rId1" Type="http://schemas.openxmlformats.org/officeDocument/2006/relationships/slideLayout" Target="../slideLayouts/slideLayout2.xml"/><Relationship Id="rId6" Type="http://schemas.openxmlformats.org/officeDocument/2006/relationships/hyperlink" Target="http://photo.net/photo/edscott/vis00010.htm" TargetMode="External"/><Relationship Id="rId5" Type="http://schemas.openxmlformats.org/officeDocument/2006/relationships/hyperlink" Target="http://micro.magnet.fsu.edu/optics/lightandcolor/vision.html" TargetMode="External"/><Relationship Id="rId4" Type="http://schemas.openxmlformats.org/officeDocument/2006/relationships/hyperlink" Target="http://en.wikipedia.org/wiki/Purkinje_effect" TargetMode="External"/><Relationship Id="rId9" Type="http://schemas.openxmlformats.org/officeDocument/2006/relationships/hyperlink" Target="http://www.youtube.com/watch?v=Rab5l5SDm3I"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Rab5l5SDm3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Color Perception </a:t>
            </a:r>
            <a:endParaRPr lang="en-US" dirty="0"/>
          </a:p>
        </p:txBody>
      </p:sp>
      <p:sp>
        <p:nvSpPr>
          <p:cNvPr id="3" name="Subtitle 2"/>
          <p:cNvSpPr>
            <a:spLocks noGrp="1"/>
          </p:cNvSpPr>
          <p:nvPr>
            <p:ph sz="half" idx="1"/>
          </p:nvPr>
        </p:nvSpPr>
        <p:spPr/>
        <p:txBody>
          <a:bodyPr/>
          <a:lstStyle/>
          <a:p>
            <a:pPr>
              <a:buNone/>
            </a:pPr>
            <a:r>
              <a:rPr lang="en-US" dirty="0" smtClean="0"/>
              <a:t>By: Lisa Wieczorek</a:t>
            </a:r>
          </a:p>
          <a:p>
            <a:pPr>
              <a:buNone/>
            </a:pPr>
            <a:r>
              <a:rPr lang="en-US" dirty="0" smtClean="0"/>
              <a:t>	   Eric King</a:t>
            </a:r>
          </a:p>
          <a:p>
            <a:endParaRPr lang="en-US" dirty="0" smtClean="0"/>
          </a:p>
        </p:txBody>
      </p:sp>
      <p:sp>
        <p:nvSpPr>
          <p:cNvPr id="4" name="Content Placeholder 3"/>
          <p:cNvSpPr>
            <a:spLocks noGrp="1"/>
          </p:cNvSpPr>
          <p:nvPr>
            <p:ph sz="half" idx="2"/>
          </p:nvPr>
        </p:nvSpPr>
        <p:spPr>
          <a:xfrm>
            <a:off x="0" y="2910791"/>
            <a:ext cx="9144000" cy="3444133"/>
          </a:xfrm>
        </p:spPr>
        <p:txBody>
          <a:bodyPr/>
          <a:lstStyle/>
          <a:p>
            <a:r>
              <a:rPr lang="en-US" dirty="0" smtClean="0"/>
              <a:t>Humans perceive color when light enters the eye and is detected by the photoreceptors, called cones, which are mainly located in the fovea. We have trichromatic color vision which means we have three different kinds of cones that detect a specific wavelength of light, namely short (blue), medium (green), and long (red).  How we perceive color also depends on how dim or bright the light is.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32588"/>
            <a:ext cx="8229600" cy="1143000"/>
          </a:xfrm>
        </p:spPr>
        <p:txBody>
          <a:bodyPr/>
          <a:lstStyle/>
          <a:p>
            <a:r>
              <a:rPr lang="en-US" dirty="0" smtClean="0"/>
              <a:t>Color Blindness Tests</a:t>
            </a:r>
            <a:endParaRPr lang="en-US" dirty="0"/>
          </a:p>
        </p:txBody>
      </p:sp>
      <p:sp>
        <p:nvSpPr>
          <p:cNvPr id="3" name="Text Placeholder 2"/>
          <p:cNvSpPr>
            <a:spLocks noGrp="1"/>
          </p:cNvSpPr>
          <p:nvPr>
            <p:ph type="body" idx="1"/>
          </p:nvPr>
        </p:nvSpPr>
        <p:spPr>
          <a:xfrm>
            <a:off x="457200" y="1517140"/>
            <a:ext cx="4040188" cy="1495140"/>
          </a:xfrm>
        </p:spPr>
        <p:txBody>
          <a:bodyPr/>
          <a:lstStyle/>
          <a:p>
            <a:r>
              <a:rPr lang="en-US" dirty="0" smtClean="0"/>
              <a:t>Individuals with blue-yellow color blindness should only see a triangle and not the yellow circle</a:t>
            </a:r>
            <a:endParaRPr lang="en-US" dirty="0"/>
          </a:p>
        </p:txBody>
      </p:sp>
      <p:sp>
        <p:nvSpPr>
          <p:cNvPr id="4" name="Text Placeholder 3"/>
          <p:cNvSpPr>
            <a:spLocks noGrp="1"/>
          </p:cNvSpPr>
          <p:nvPr>
            <p:ph type="body" sz="half" idx="3"/>
          </p:nvPr>
        </p:nvSpPr>
        <p:spPr>
          <a:xfrm>
            <a:off x="4645025" y="1773268"/>
            <a:ext cx="4041775" cy="1239012"/>
          </a:xfrm>
        </p:spPr>
        <p:txBody>
          <a:bodyPr>
            <a:normAutofit fontScale="92500" lnSpcReduction="10000"/>
          </a:bodyPr>
          <a:lstStyle/>
          <a:p>
            <a:r>
              <a:rPr lang="en-US" dirty="0" smtClean="0"/>
              <a:t>Individuals with red-green color-blindness cannot see the number inscribed the circle</a:t>
            </a:r>
            <a:endParaRPr lang="en-US" dirty="0"/>
          </a:p>
        </p:txBody>
      </p:sp>
      <p:pic>
        <p:nvPicPr>
          <p:cNvPr id="8" name="Content Placeholder 7" descr="blue yellow test.gif"/>
          <p:cNvPicPr>
            <a:picLocks noGrp="1" noChangeAspect="1"/>
          </p:cNvPicPr>
          <p:nvPr>
            <p:ph sz="quarter" idx="2"/>
          </p:nvPr>
        </p:nvPicPr>
        <p:blipFill>
          <a:blip r:embed="rId2"/>
          <a:srcRect l="-3659" r="-3659"/>
          <a:stretch>
            <a:fillRect/>
          </a:stretch>
        </p:blipFill>
        <p:spPr>
          <a:xfrm>
            <a:off x="457200" y="3012280"/>
            <a:ext cx="4040188" cy="3845720"/>
          </a:xfrm>
        </p:spPr>
      </p:pic>
      <p:pic>
        <p:nvPicPr>
          <p:cNvPr id="9" name="Content Placeholder 8" descr="color blindness.gif"/>
          <p:cNvPicPr>
            <a:picLocks noGrp="1" noChangeAspect="1"/>
          </p:cNvPicPr>
          <p:nvPr>
            <p:ph sz="quarter" idx="4"/>
          </p:nvPr>
        </p:nvPicPr>
        <p:blipFill>
          <a:blip r:embed="rId3"/>
          <a:srcRect l="-2538" r="-2538"/>
          <a:stretch>
            <a:fillRect/>
          </a:stretch>
        </p:blipFill>
        <p:spPr>
          <a:xfrm>
            <a:off x="4645025" y="3012280"/>
            <a:ext cx="4041775" cy="384572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Purkinje Effect</a:t>
            </a:r>
            <a:endParaRPr lang="en-US" dirty="0"/>
          </a:p>
        </p:txBody>
      </p:sp>
      <p:sp>
        <p:nvSpPr>
          <p:cNvPr id="2" name="Content Placeholder 1"/>
          <p:cNvSpPr>
            <a:spLocks noGrp="1"/>
          </p:cNvSpPr>
          <p:nvPr>
            <p:ph sz="half" idx="1"/>
          </p:nvPr>
        </p:nvSpPr>
        <p:spPr>
          <a:xfrm>
            <a:off x="0" y="1358370"/>
            <a:ext cx="4648200" cy="5499630"/>
          </a:xfrm>
        </p:spPr>
        <p:txBody>
          <a:bodyPr>
            <a:normAutofit/>
          </a:bodyPr>
          <a:lstStyle/>
          <a:p>
            <a:endParaRPr lang="en-US" sz="1800" dirty="0" smtClean="0"/>
          </a:p>
          <a:p>
            <a:r>
              <a:rPr lang="en-US" sz="2000" dirty="0" smtClean="0"/>
              <a:t>In dim light, we we are most sensitive to wavelengths around 500 nm reflecting on the functions of the rods.  In bright light, we are most sensitive to wavelengths around 550 nm reflecting on the functions of the cones.  This is the basis for differences in our sensitivities to colors in bright or dim lighting.  This is called the Purkinje Effect.  Bluish-green object appear brighter in dim light than in bright light and greenish-yellow objects appear brighter in bright light than in dim light.  </a:t>
            </a:r>
          </a:p>
          <a:p>
            <a:endParaRPr lang="en-US" sz="1800" dirty="0" smtClean="0"/>
          </a:p>
          <a:p>
            <a:endParaRPr lang="en-US" sz="1800" dirty="0" smtClean="0"/>
          </a:p>
        </p:txBody>
      </p:sp>
      <p:pic>
        <p:nvPicPr>
          <p:cNvPr id="7" name="Content Placeholder 6" descr="purkinje_shift.jpg"/>
          <p:cNvPicPr>
            <a:picLocks noGrp="1" noChangeAspect="1"/>
          </p:cNvPicPr>
          <p:nvPr>
            <p:ph sz="half" idx="2"/>
          </p:nvPr>
        </p:nvPicPr>
        <p:blipFill>
          <a:blip r:embed="rId2"/>
          <a:srcRect l="-3551" r="-3551"/>
          <a:stretch>
            <a:fillRect/>
          </a:stretch>
        </p:blipFill>
        <p:spPr>
          <a:xfrm>
            <a:off x="4812984" y="776212"/>
            <a:ext cx="4119339" cy="4269160"/>
          </a:xfrm>
        </p:spPr>
      </p:pic>
      <p:sp>
        <p:nvSpPr>
          <p:cNvPr id="8" name="TextBox 7"/>
          <p:cNvSpPr txBox="1"/>
          <p:nvPr/>
        </p:nvSpPr>
        <p:spPr>
          <a:xfrm>
            <a:off x="4859877" y="5045372"/>
            <a:ext cx="4284123" cy="1477328"/>
          </a:xfrm>
          <a:prstGeom prst="rect">
            <a:avLst/>
          </a:prstGeom>
          <a:noFill/>
        </p:spPr>
        <p:txBody>
          <a:bodyPr wrap="square" rtlCol="0">
            <a:spAutoFit/>
          </a:bodyPr>
          <a:lstStyle/>
          <a:p>
            <a:r>
              <a:rPr lang="en-US" dirty="0" smtClean="0"/>
              <a:t> An illustration of the Purkinje Shift. In bright light the eye is more sensitive to longer (red) wavelengths; in dim lighting the eye’s sensitivity shifts slightly to the shorter (blue/violet) wavelengths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229600" cy="1143000"/>
          </a:xfrm>
        </p:spPr>
        <p:txBody>
          <a:bodyPr/>
          <a:lstStyle/>
          <a:p>
            <a:r>
              <a:rPr lang="en-US" dirty="0" smtClean="0"/>
              <a:t>Purkinje Effect and Roses</a:t>
            </a:r>
            <a:endParaRPr lang="en-US" dirty="0"/>
          </a:p>
        </p:txBody>
      </p:sp>
      <p:pic>
        <p:nvPicPr>
          <p:cNvPr id="5" name="Content Placeholder 4" descr="purkinje.jpg"/>
          <p:cNvPicPr>
            <a:picLocks noGrp="1" noChangeAspect="1"/>
          </p:cNvPicPr>
          <p:nvPr>
            <p:ph sz="quarter" idx="2"/>
          </p:nvPr>
        </p:nvPicPr>
        <p:blipFill>
          <a:blip r:embed="rId2"/>
          <a:srcRect l="-54796" r="-54796"/>
          <a:stretch>
            <a:fillRect/>
          </a:stretch>
        </p:blipFill>
        <p:spPr>
          <a:xfrm>
            <a:off x="-2153695" y="1401512"/>
            <a:ext cx="8577965" cy="8165078"/>
          </a:xfrm>
        </p:spPr>
      </p:pic>
      <p:sp>
        <p:nvSpPr>
          <p:cNvPr id="8" name="Content Placeholder 7"/>
          <p:cNvSpPr>
            <a:spLocks noGrp="1"/>
          </p:cNvSpPr>
          <p:nvPr>
            <p:ph sz="quarter" idx="4"/>
          </p:nvPr>
        </p:nvSpPr>
        <p:spPr>
          <a:xfrm>
            <a:off x="4645025" y="1401512"/>
            <a:ext cx="4498975" cy="4958808"/>
          </a:xfrm>
        </p:spPr>
        <p:txBody>
          <a:bodyPr>
            <a:normAutofit/>
          </a:bodyPr>
          <a:lstStyle/>
          <a:p>
            <a:r>
              <a:rPr lang="en-US" sz="2800" dirty="0" smtClean="0"/>
              <a:t>A red rose in daylight makes the red petals appear brighter and the green leaves duller.</a:t>
            </a:r>
          </a:p>
          <a:p>
            <a:r>
              <a:rPr lang="en-US" sz="2800" dirty="0" smtClean="0"/>
              <a:t>In twilight, the red petals appear duller and the green leaves appear brighter.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Bibliography</a:t>
            </a:r>
            <a:endParaRPr lang="en-US" dirty="0"/>
          </a:p>
        </p:txBody>
      </p:sp>
      <p:sp>
        <p:nvSpPr>
          <p:cNvPr id="8" name="Content Placeholder 7"/>
          <p:cNvSpPr>
            <a:spLocks noGrp="1"/>
          </p:cNvSpPr>
          <p:nvPr>
            <p:ph idx="1"/>
          </p:nvPr>
        </p:nvSpPr>
        <p:spPr/>
        <p:txBody>
          <a:bodyPr>
            <a:normAutofit fontScale="77500" lnSpcReduction="20000"/>
          </a:bodyPr>
          <a:lstStyle/>
          <a:p>
            <a:r>
              <a:rPr lang="en-US" sz="1600" dirty="0" smtClean="0"/>
              <a:t>- The Measurement of Appearance by Richard S. Hunter</a:t>
            </a:r>
          </a:p>
          <a:p>
            <a:r>
              <a:rPr lang="en-US" sz="1600" dirty="0" smtClean="0"/>
              <a:t> </a:t>
            </a:r>
          </a:p>
          <a:p>
            <a:r>
              <a:rPr lang="en-US" sz="1600" dirty="0" smtClean="0"/>
              <a:t>- Visual Perception: An introduction by Nicholas J Wade and Michael Swanston</a:t>
            </a:r>
          </a:p>
          <a:p>
            <a:r>
              <a:rPr lang="en-US" sz="1600" dirty="0" smtClean="0"/>
              <a:t> </a:t>
            </a:r>
          </a:p>
          <a:p>
            <a:r>
              <a:rPr lang="en-US" sz="1600" dirty="0" smtClean="0"/>
              <a:t>- Human Color Perception by Joseph J. Sheppard, Jr.</a:t>
            </a:r>
          </a:p>
          <a:p>
            <a:r>
              <a:rPr lang="en-US" sz="1600" dirty="0" smtClean="0"/>
              <a:t> </a:t>
            </a:r>
          </a:p>
          <a:p>
            <a:r>
              <a:rPr lang="en-US" sz="1600" dirty="0" smtClean="0"/>
              <a:t>http://www.uic.edu/com/eye/LearningAboutVision/EyeFacts/ColorBlindness.shtml</a:t>
            </a:r>
          </a:p>
          <a:p>
            <a:r>
              <a:rPr lang="en-US" sz="1600" dirty="0" smtClean="0"/>
              <a:t>  </a:t>
            </a:r>
            <a:r>
              <a:rPr lang="en-US" sz="1600" u="sng" dirty="0" smtClean="0">
                <a:hlinkClick r:id="rId2"/>
              </a:rPr>
              <a:t>http</a:t>
            </a:r>
            <a:r>
              <a:rPr lang="en-US" sz="1600" u="sng" dirty="0" smtClean="0">
                <a:hlinkClick r:id="rId2"/>
              </a:rPr>
              <a:t>://www.twodocs.com/color-blind-tests/total-color-blind-test-numbers.htm</a:t>
            </a:r>
            <a:r>
              <a:rPr lang="en-US" sz="1600" dirty="0" smtClean="0"/>
              <a:t> (red-green test)</a:t>
            </a:r>
          </a:p>
          <a:p>
            <a:r>
              <a:rPr lang="en-US" sz="1600" dirty="0" smtClean="0"/>
              <a:t> </a:t>
            </a:r>
          </a:p>
          <a:p>
            <a:r>
              <a:rPr lang="en-US" sz="1600" u="sng" dirty="0" smtClean="0">
                <a:hlinkClick r:id="rId3"/>
              </a:rPr>
              <a:t>http://www.twodocs.com/color-blind-tests/neitz-color-vision-test.htm</a:t>
            </a:r>
            <a:r>
              <a:rPr lang="en-US" sz="1600" dirty="0" smtClean="0"/>
              <a:t> (blue-yellow)</a:t>
            </a:r>
            <a:br>
              <a:rPr lang="en-US" sz="1600" dirty="0" smtClean="0"/>
            </a:br>
            <a:endParaRPr lang="en-US" sz="1600" dirty="0" smtClean="0"/>
          </a:p>
          <a:p>
            <a:r>
              <a:rPr lang="en-US" sz="1600" u="sng" dirty="0" smtClean="0">
                <a:hlinkClick r:id="rId4"/>
              </a:rPr>
              <a:t>http://en.wikipedia.org/wiki/Purkinje_effect</a:t>
            </a:r>
            <a:r>
              <a:rPr lang="en-US" sz="1600" dirty="0" smtClean="0"/>
              <a:t> (rose pic)</a:t>
            </a:r>
          </a:p>
          <a:p>
            <a:r>
              <a:rPr lang="en-US" sz="1600" dirty="0" smtClean="0"/>
              <a:t> </a:t>
            </a:r>
          </a:p>
          <a:p>
            <a:r>
              <a:rPr lang="en-US" sz="1600" u="sng" dirty="0" smtClean="0">
                <a:hlinkClick r:id="rId5"/>
              </a:rPr>
              <a:t>http://micro.magnet.fsu.edu/optics/lightandcolor/vision.html</a:t>
            </a:r>
            <a:endParaRPr lang="en-US" sz="1600" dirty="0" smtClean="0"/>
          </a:p>
          <a:p>
            <a:r>
              <a:rPr lang="en-US" sz="1600" dirty="0" smtClean="0"/>
              <a:t> </a:t>
            </a:r>
          </a:p>
          <a:p>
            <a:r>
              <a:rPr lang="en-US" sz="1600" u="sng" dirty="0" smtClean="0">
                <a:hlinkClick r:id="rId6"/>
              </a:rPr>
              <a:t>http://photo.net/photo/edscott/vis00010.htm</a:t>
            </a:r>
            <a:endParaRPr lang="en-US" sz="1600" dirty="0" smtClean="0"/>
          </a:p>
          <a:p>
            <a:r>
              <a:rPr lang="en-US" sz="1600" dirty="0" smtClean="0"/>
              <a:t> </a:t>
            </a:r>
          </a:p>
          <a:p>
            <a:r>
              <a:rPr lang="en-US" sz="1600" u="sng" dirty="0" smtClean="0">
                <a:hlinkClick r:id="rId7"/>
              </a:rPr>
              <a:t>http://en.wikipedia.org/wiki/Trichromatic_color_vision</a:t>
            </a:r>
            <a:endParaRPr lang="en-US" sz="1600" dirty="0" smtClean="0"/>
          </a:p>
          <a:p>
            <a:r>
              <a:rPr lang="en-US" sz="1600" dirty="0" smtClean="0"/>
              <a:t> </a:t>
            </a:r>
          </a:p>
          <a:p>
            <a:r>
              <a:rPr lang="en-US" sz="1600" u="sng" dirty="0" smtClean="0">
                <a:hlinkClick r:id="rId8"/>
              </a:rPr>
              <a:t>http://www.hunterlab.com/pdf/color.pdf</a:t>
            </a:r>
            <a:endParaRPr lang="en-US" sz="1600" dirty="0" smtClean="0"/>
          </a:p>
          <a:p>
            <a:r>
              <a:rPr lang="en-US" sz="1600" dirty="0" smtClean="0">
                <a:hlinkClick r:id="rId9"/>
              </a:rPr>
              <a:t>http://www.youtube.com/watch?v=Rab5l5SDm3I</a:t>
            </a:r>
            <a:endParaRPr lang="en-US" sz="1600" dirty="0" smtClean="0"/>
          </a:p>
          <a:p>
            <a:endParaRPr lang="en-US" sz="1600" dirty="0" smtClean="0"/>
          </a:p>
          <a:p>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Information Video</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http://www.youtube.com/watch?v=Rab5l5SDm3I</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umaneye-sm.gif"/>
          <p:cNvPicPr>
            <a:picLocks noGrp="1" noChangeAspect="1"/>
          </p:cNvPicPr>
          <p:nvPr>
            <p:ph idx="1"/>
          </p:nvPr>
        </p:nvPicPr>
        <p:blipFill>
          <a:blip r:embed="rId2"/>
          <a:srcRect t="-11143" b="-11143"/>
          <a:stretch>
            <a:fillRect/>
          </a:stretch>
        </p:blipFill>
        <p:spPr>
          <a:xfrm>
            <a:off x="282236" y="723287"/>
            <a:ext cx="8500834" cy="453377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138" y="0"/>
            <a:ext cx="8686800" cy="1143000"/>
          </a:xfrm>
        </p:spPr>
        <p:txBody>
          <a:bodyPr/>
          <a:lstStyle/>
          <a:p>
            <a:r>
              <a:rPr lang="en-US" dirty="0" smtClean="0"/>
              <a:t>Why can humans see color?</a:t>
            </a:r>
            <a:endParaRPr lang="en-US" dirty="0"/>
          </a:p>
        </p:txBody>
      </p:sp>
      <p:sp>
        <p:nvSpPr>
          <p:cNvPr id="2" name="Content Placeholder 1"/>
          <p:cNvSpPr>
            <a:spLocks noGrp="1"/>
          </p:cNvSpPr>
          <p:nvPr>
            <p:ph sz="quarter" idx="2"/>
          </p:nvPr>
        </p:nvSpPr>
        <p:spPr>
          <a:xfrm>
            <a:off x="0" y="1416050"/>
            <a:ext cx="9172664" cy="2330914"/>
          </a:xfrm>
        </p:spPr>
        <p:txBody>
          <a:bodyPr>
            <a:normAutofit lnSpcReduction="10000"/>
          </a:bodyPr>
          <a:lstStyle/>
          <a:p>
            <a:r>
              <a:rPr lang="en-US" sz="1800" dirty="0" smtClean="0"/>
              <a:t>As light enters the eye, it projects an image of the observed object onto the back of the retina.  The human eye has the ability to see because of the photoreceptors that convert light into nerve signals.  However, as light hits the an area known as the fovea, which has a high density of </a:t>
            </a:r>
            <a:r>
              <a:rPr lang="en-US" sz="1800" b="1" dirty="0" smtClean="0"/>
              <a:t>cones</a:t>
            </a:r>
            <a:r>
              <a:rPr lang="en-US" sz="1800" dirty="0" smtClean="0"/>
              <a:t>, humans are able to detect color.</a:t>
            </a:r>
          </a:p>
          <a:p>
            <a:endParaRPr lang="en-US" sz="1800" b="1" dirty="0" smtClean="0"/>
          </a:p>
          <a:p>
            <a:r>
              <a:rPr lang="en-US" sz="1800" b="1" dirty="0" smtClean="0"/>
              <a:t>Cones: </a:t>
            </a:r>
            <a:r>
              <a:rPr lang="en-US" sz="1800" dirty="0" smtClean="0"/>
              <a:t>A photoreceptor in the human eye that detects and distinguishes specific wavelengths of light.  For humans, there are three types of cones, all of which have different wavelengths of peak sensitivity.  The three types of cones are as follows:</a:t>
            </a:r>
          </a:p>
        </p:txBody>
      </p:sp>
      <p:graphicFrame>
        <p:nvGraphicFramePr>
          <p:cNvPr id="9" name="Content Placeholder 8"/>
          <p:cNvGraphicFramePr>
            <a:graphicFrameLocks noGrp="1"/>
          </p:cNvGraphicFramePr>
          <p:nvPr>
            <p:ph sz="quarter" idx="4"/>
          </p:nvPr>
        </p:nvGraphicFramePr>
        <p:xfrm>
          <a:off x="211138" y="4095750"/>
          <a:ext cx="8686800" cy="2590803"/>
        </p:xfrm>
        <a:graphic>
          <a:graphicData uri="http://schemas.openxmlformats.org/drawingml/2006/table">
            <a:tbl>
              <a:tblPr firstRow="1" bandRow="1">
                <a:tableStyleId>{5C22544A-7EE6-4342-B048-85BDC9FD1C3A}</a:tableStyleId>
              </a:tblPr>
              <a:tblGrid>
                <a:gridCol w="2171700"/>
                <a:gridCol w="2171700"/>
                <a:gridCol w="2171700"/>
                <a:gridCol w="2171700"/>
              </a:tblGrid>
              <a:tr h="629921">
                <a:tc>
                  <a:txBody>
                    <a:bodyPr/>
                    <a:lstStyle/>
                    <a:p>
                      <a:pPr algn="ctr"/>
                      <a:r>
                        <a:rPr lang="en-US" sz="2000" dirty="0" smtClean="0"/>
                        <a:t>Type of</a:t>
                      </a:r>
                      <a:r>
                        <a:rPr lang="en-US" sz="2000" baseline="0" dirty="0" smtClean="0"/>
                        <a:t> Cone</a:t>
                      </a:r>
                      <a:endParaRPr lang="en-US" sz="2000" dirty="0"/>
                    </a:p>
                  </a:txBody>
                  <a:tcPr/>
                </a:tc>
                <a:tc>
                  <a:txBody>
                    <a:bodyPr/>
                    <a:lstStyle/>
                    <a:p>
                      <a:pPr algn="ctr"/>
                      <a:r>
                        <a:rPr lang="en-US" sz="2000" dirty="0" smtClean="0"/>
                        <a:t>Range of Sensitivity</a:t>
                      </a:r>
                      <a:endParaRPr lang="en-US" sz="2000" dirty="0"/>
                    </a:p>
                  </a:txBody>
                  <a:tcPr/>
                </a:tc>
                <a:tc>
                  <a:txBody>
                    <a:bodyPr/>
                    <a:lstStyle/>
                    <a:p>
                      <a:pPr algn="ctr"/>
                      <a:r>
                        <a:rPr lang="en-US" sz="2000" dirty="0" smtClean="0"/>
                        <a:t>Peak Sensitivity</a:t>
                      </a:r>
                      <a:endParaRPr lang="en-US" sz="2000" dirty="0"/>
                    </a:p>
                  </a:txBody>
                  <a:tcPr/>
                </a:tc>
                <a:tc>
                  <a:txBody>
                    <a:bodyPr/>
                    <a:lstStyle/>
                    <a:p>
                      <a:pPr algn="ctr"/>
                      <a:r>
                        <a:rPr lang="en-US" sz="2000" dirty="0" smtClean="0"/>
                        <a:t>Color</a:t>
                      </a:r>
                      <a:endParaRPr lang="en-US" sz="2000" dirty="0"/>
                    </a:p>
                  </a:txBody>
                  <a:tcPr/>
                </a:tc>
              </a:tr>
              <a:tr h="629921">
                <a:tc>
                  <a:txBody>
                    <a:bodyPr/>
                    <a:lstStyle/>
                    <a:p>
                      <a:pPr algn="ctr"/>
                      <a:r>
                        <a:rPr lang="en-US" dirty="0" smtClean="0"/>
                        <a:t>Short</a:t>
                      </a:r>
                      <a:r>
                        <a:rPr lang="en-US" baseline="0" dirty="0" smtClean="0"/>
                        <a:t> (S)</a:t>
                      </a:r>
                      <a:endParaRPr lang="en-US" dirty="0"/>
                    </a:p>
                  </a:txBody>
                  <a:tcPr/>
                </a:tc>
                <a:tc>
                  <a:txBody>
                    <a:bodyPr/>
                    <a:lstStyle/>
                    <a:p>
                      <a:pPr algn="ctr"/>
                      <a:r>
                        <a:rPr lang="en-US" dirty="0" smtClean="0"/>
                        <a:t>400-500 nm</a:t>
                      </a:r>
                      <a:endParaRPr lang="en-US" dirty="0"/>
                    </a:p>
                  </a:txBody>
                  <a:tcPr/>
                </a:tc>
                <a:tc>
                  <a:txBody>
                    <a:bodyPr/>
                    <a:lstStyle/>
                    <a:p>
                      <a:pPr algn="ctr"/>
                      <a:r>
                        <a:rPr lang="en-US" dirty="0" smtClean="0"/>
                        <a:t>420-440 nm</a:t>
                      </a:r>
                      <a:endParaRPr lang="en-US" dirty="0"/>
                    </a:p>
                  </a:txBody>
                  <a:tcPr/>
                </a:tc>
                <a:tc>
                  <a:txBody>
                    <a:bodyPr/>
                    <a:lstStyle/>
                    <a:p>
                      <a:pPr algn="ctr"/>
                      <a:r>
                        <a:rPr lang="en-US" dirty="0" smtClean="0"/>
                        <a:t>Blue</a:t>
                      </a:r>
                      <a:endParaRPr lang="en-US" dirty="0"/>
                    </a:p>
                  </a:txBody>
                  <a:tcPr/>
                </a:tc>
              </a:tr>
              <a:tr h="629921">
                <a:tc>
                  <a:txBody>
                    <a:bodyPr/>
                    <a:lstStyle/>
                    <a:p>
                      <a:pPr algn="ctr"/>
                      <a:r>
                        <a:rPr lang="en-US" dirty="0" smtClean="0"/>
                        <a:t>Medium</a:t>
                      </a:r>
                      <a:r>
                        <a:rPr lang="en-US" baseline="0" dirty="0" smtClean="0"/>
                        <a:t> (M)</a:t>
                      </a:r>
                      <a:endParaRPr lang="en-US" dirty="0"/>
                    </a:p>
                  </a:txBody>
                  <a:tcPr/>
                </a:tc>
                <a:tc>
                  <a:txBody>
                    <a:bodyPr/>
                    <a:lstStyle/>
                    <a:p>
                      <a:pPr algn="ctr"/>
                      <a:r>
                        <a:rPr lang="en-US" dirty="0" smtClean="0"/>
                        <a:t>450-630 nm</a:t>
                      </a:r>
                      <a:endParaRPr lang="en-US" dirty="0"/>
                    </a:p>
                  </a:txBody>
                  <a:tcPr/>
                </a:tc>
                <a:tc>
                  <a:txBody>
                    <a:bodyPr/>
                    <a:lstStyle/>
                    <a:p>
                      <a:pPr algn="ctr"/>
                      <a:r>
                        <a:rPr lang="en-US" dirty="0" smtClean="0"/>
                        <a:t>534-545 nm</a:t>
                      </a:r>
                      <a:endParaRPr lang="en-US" dirty="0"/>
                    </a:p>
                  </a:txBody>
                  <a:tcPr/>
                </a:tc>
                <a:tc>
                  <a:txBody>
                    <a:bodyPr/>
                    <a:lstStyle/>
                    <a:p>
                      <a:pPr algn="ctr"/>
                      <a:r>
                        <a:rPr lang="en-US" dirty="0" smtClean="0"/>
                        <a:t>Green</a:t>
                      </a:r>
                      <a:endParaRPr lang="en-US" dirty="0"/>
                    </a:p>
                  </a:txBody>
                  <a:tcPr/>
                </a:tc>
              </a:tr>
              <a:tr h="629921">
                <a:tc>
                  <a:txBody>
                    <a:bodyPr/>
                    <a:lstStyle/>
                    <a:p>
                      <a:pPr algn="ctr"/>
                      <a:r>
                        <a:rPr lang="en-US" dirty="0" smtClean="0"/>
                        <a:t>Long (L)</a:t>
                      </a:r>
                      <a:endParaRPr lang="en-US" dirty="0"/>
                    </a:p>
                  </a:txBody>
                  <a:tcPr/>
                </a:tc>
                <a:tc>
                  <a:txBody>
                    <a:bodyPr/>
                    <a:lstStyle/>
                    <a:p>
                      <a:pPr algn="ctr"/>
                      <a:r>
                        <a:rPr lang="en-US" dirty="0" smtClean="0"/>
                        <a:t>500-700 nm</a:t>
                      </a:r>
                      <a:endParaRPr lang="en-US" dirty="0"/>
                    </a:p>
                  </a:txBody>
                  <a:tcPr/>
                </a:tc>
                <a:tc>
                  <a:txBody>
                    <a:bodyPr/>
                    <a:lstStyle/>
                    <a:p>
                      <a:pPr algn="ctr"/>
                      <a:r>
                        <a:rPr lang="en-US" dirty="0" smtClean="0"/>
                        <a:t>564-580 nm</a:t>
                      </a:r>
                      <a:endParaRPr lang="en-US" dirty="0"/>
                    </a:p>
                  </a:txBody>
                  <a:tcPr/>
                </a:tc>
                <a:tc>
                  <a:txBody>
                    <a:bodyPr/>
                    <a:lstStyle/>
                    <a:p>
                      <a:pPr algn="ctr"/>
                      <a:r>
                        <a:rPr lang="en-US" dirty="0" smtClean="0"/>
                        <a:t>Red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Rods and Cones </a:t>
            </a:r>
            <a:endParaRPr lang="en-US" dirty="0"/>
          </a:p>
        </p:txBody>
      </p:sp>
      <p:pic>
        <p:nvPicPr>
          <p:cNvPr id="9" name="Content Placeholder 8" descr="26.jpg"/>
          <p:cNvPicPr>
            <a:picLocks noGrp="1" noChangeAspect="1"/>
          </p:cNvPicPr>
          <p:nvPr>
            <p:ph idx="1"/>
          </p:nvPr>
        </p:nvPicPr>
        <p:blipFill>
          <a:blip r:embed="rId2"/>
          <a:srcRect t="-3337" b="-3337"/>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Trichromatic Color Vision</a:t>
            </a:r>
            <a:endParaRPr lang="en-US" dirty="0"/>
          </a:p>
        </p:txBody>
      </p:sp>
      <p:sp>
        <p:nvSpPr>
          <p:cNvPr id="3" name="Content Placeholder 2"/>
          <p:cNvSpPr>
            <a:spLocks noGrp="1"/>
          </p:cNvSpPr>
          <p:nvPr>
            <p:ph sz="quarter" idx="2"/>
          </p:nvPr>
        </p:nvSpPr>
        <p:spPr>
          <a:xfrm>
            <a:off x="0" y="1359526"/>
            <a:ext cx="4497388" cy="5715000"/>
          </a:xfrm>
        </p:spPr>
        <p:txBody>
          <a:bodyPr>
            <a:normAutofit fontScale="92500" lnSpcReduction="20000"/>
          </a:bodyPr>
          <a:lstStyle/>
          <a:p>
            <a:r>
              <a:rPr lang="en-US" sz="1800" dirty="0" smtClean="0"/>
              <a:t>Humans have trichromatic color vision which means that they see colors from interactions between  three types of cones.</a:t>
            </a:r>
          </a:p>
          <a:p>
            <a:r>
              <a:rPr lang="en-US" sz="1800" dirty="0" smtClean="0"/>
              <a:t>Each of the three cones has a different photosensitive pigment, where each pigment corresponds to a specific wavelength of light.</a:t>
            </a:r>
          </a:p>
          <a:p>
            <a:r>
              <a:rPr lang="en-US" sz="1800" dirty="0" smtClean="0"/>
              <a:t>In 1931, the International Commission on Illumination (CIE) conducted an experiment that had observers look at a white screen through an aperture with a field of view of 2 degrees (the apparent location for the cones in the fovea).  The purpose of this experiment was to have the observer manipulate the three primary colored lights on one half of the screen so that when they were mixed together they matched a color that was displayed on the other half of the screen.  After obtaining data from multiple “observers” a function was created called the “standard observer”.  This function described values of the sensitivity of the red, blue, and green cones to a specific wavelength of light for the average human observer.  </a:t>
            </a:r>
            <a:endParaRPr lang="en-US" sz="1800" dirty="0"/>
          </a:p>
        </p:txBody>
      </p:sp>
      <p:sp>
        <p:nvSpPr>
          <p:cNvPr id="6" name="Content Placeholder 5"/>
          <p:cNvSpPr>
            <a:spLocks noGrp="1"/>
          </p:cNvSpPr>
          <p:nvPr>
            <p:ph sz="quarter" idx="4"/>
          </p:nvPr>
        </p:nvSpPr>
        <p:spPr/>
        <p:txBody>
          <a:bodyPr/>
          <a:lstStyle/>
          <a:p>
            <a:endParaRPr lang="en-US" dirty="0"/>
          </a:p>
        </p:txBody>
      </p:sp>
      <p:pic>
        <p:nvPicPr>
          <p:cNvPr id="7" name="Picture 6"/>
          <p:cNvPicPr>
            <a:picLocks noChangeAspect="1"/>
          </p:cNvPicPr>
          <p:nvPr/>
        </p:nvPicPr>
        <p:blipFill>
          <a:blip r:embed="rId2"/>
          <a:stretch>
            <a:fillRect/>
          </a:stretch>
        </p:blipFill>
        <p:spPr>
          <a:xfrm>
            <a:off x="4497388" y="2236062"/>
            <a:ext cx="4646612" cy="39128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2588"/>
            <a:ext cx="8229600" cy="1143000"/>
          </a:xfrm>
        </p:spPr>
        <p:txBody>
          <a:bodyPr/>
          <a:lstStyle/>
          <a:p>
            <a:r>
              <a:rPr lang="en-US" dirty="0" smtClean="0"/>
              <a:t>Trichromatic Color Vision cont.</a:t>
            </a:r>
            <a:endParaRPr lang="en-US" dirty="0"/>
          </a:p>
        </p:txBody>
      </p:sp>
      <p:sp>
        <p:nvSpPr>
          <p:cNvPr id="8" name="Content Placeholder 7"/>
          <p:cNvSpPr>
            <a:spLocks noGrp="1"/>
          </p:cNvSpPr>
          <p:nvPr>
            <p:ph idx="1"/>
          </p:nvPr>
        </p:nvSpPr>
        <p:spPr>
          <a:xfrm>
            <a:off x="0" y="1556299"/>
            <a:ext cx="9144000" cy="5301701"/>
          </a:xfrm>
        </p:spPr>
        <p:txBody>
          <a:bodyPr>
            <a:normAutofit fontScale="92500"/>
          </a:bodyPr>
          <a:lstStyle/>
          <a:p>
            <a:r>
              <a:rPr lang="en-US" sz="1800" dirty="0" smtClean="0"/>
              <a:t>The purpose of the “standard observer” is to obtain the coefficients necessary in calculation of the tristimulus values (X,Y,Z).  These values represent the combination of red, blue, and green (primary colors) that result in the color being observed.  These terms are defined by:</a:t>
            </a:r>
          </a:p>
          <a:p>
            <a:r>
              <a:rPr lang="en-US" sz="1800" dirty="0" smtClean="0"/>
              <a:t>INTEGRALS:</a:t>
            </a:r>
          </a:p>
          <a:p>
            <a:endParaRPr lang="en-US" sz="1800" dirty="0" smtClean="0"/>
          </a:p>
          <a:p>
            <a:r>
              <a:rPr lang="en-US" sz="1800" dirty="0" smtClean="0"/>
              <a:t>X=                            Y=                         Z=     </a:t>
            </a:r>
          </a:p>
          <a:p>
            <a:endParaRPr lang="en-US" sz="1800" dirty="0" smtClean="0"/>
          </a:p>
          <a:p>
            <a:r>
              <a:rPr lang="en-US" sz="1800" dirty="0" smtClean="0"/>
              <a:t>Where         represents the source energy multiplied by the reflectance at a given wavelength. </a:t>
            </a:r>
          </a:p>
          <a:p>
            <a:r>
              <a:rPr lang="en-US" sz="1800" dirty="0" smtClean="0"/>
              <a:t>After obtaining X, Y, and Z, the values for the chromaticity are obtained using the following equations:</a:t>
            </a:r>
          </a:p>
          <a:p>
            <a:endParaRPr lang="en-US" sz="1800" dirty="0" smtClean="0"/>
          </a:p>
          <a:p>
            <a:endParaRPr lang="en-US" sz="1800" dirty="0" smtClean="0"/>
          </a:p>
          <a:p>
            <a:r>
              <a:rPr lang="en-US" sz="1800" dirty="0" smtClean="0"/>
              <a:t>These values represent the coordinates that are used to determine the object’s observed color in the color space chromaticity diagram.</a:t>
            </a:r>
          </a:p>
          <a:p>
            <a:r>
              <a:rPr lang="en-US" sz="1800" dirty="0" smtClean="0"/>
              <a:t>In using the diagram, only the values of x and y are necessary due to the fact that only two of three coordinates are needed to determine the chromaticity (reccommended by the CIE).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2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25"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9825" y="3659186"/>
            <a:ext cx="209550" cy="276225"/>
          </a:xfrm>
          <a:prstGeom prst="rect">
            <a:avLst/>
          </a:prstGeom>
          <a:noFill/>
        </p:spPr>
      </p:pic>
      <p:sp>
        <p:nvSpPr>
          <p:cNvPr id="9227" name="Rectangle 1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28"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38600" y="2940049"/>
            <a:ext cx="1009650" cy="581025"/>
          </a:xfrm>
          <a:prstGeom prst="rect">
            <a:avLst/>
          </a:prstGeom>
          <a:noFill/>
        </p:spPr>
      </p:pic>
      <p:sp>
        <p:nvSpPr>
          <p:cNvPr id="923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30"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24100" y="2940049"/>
            <a:ext cx="1028700" cy="581025"/>
          </a:xfrm>
          <a:prstGeom prst="rect">
            <a:avLst/>
          </a:prstGeom>
          <a:noFill/>
        </p:spPr>
      </p:pic>
      <p:sp>
        <p:nvSpPr>
          <p:cNvPr id="92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32" name="Picture 1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30237" y="2895600"/>
            <a:ext cx="1019175" cy="581025"/>
          </a:xfrm>
          <a:prstGeom prst="rect">
            <a:avLst/>
          </a:prstGeom>
          <a:noFill/>
        </p:spPr>
      </p:pic>
      <p:sp>
        <p:nvSpPr>
          <p:cNvPr id="923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34" name="Picture 1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30237" y="4600575"/>
            <a:ext cx="1076325" cy="438150"/>
          </a:xfrm>
          <a:prstGeom prst="rect">
            <a:avLst/>
          </a:prstGeom>
          <a:noFill/>
        </p:spPr>
      </p:pic>
      <p:sp>
        <p:nvSpPr>
          <p:cNvPr id="9236" name="Rectangle 20"/>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37" name="Picture 2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89200" y="4600575"/>
            <a:ext cx="1076325" cy="438150"/>
          </a:xfrm>
          <a:prstGeom prst="rect">
            <a:avLst/>
          </a:prstGeom>
          <a:noFill/>
        </p:spPr>
      </p:pic>
      <p:sp>
        <p:nvSpPr>
          <p:cNvPr id="9239" name="Rectangle 23"/>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4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40" name="Picture 2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191000" y="4600575"/>
            <a:ext cx="1066800" cy="438150"/>
          </a:xfrm>
          <a:prstGeom prst="rect">
            <a:avLst/>
          </a:prstGeom>
          <a:noFill/>
        </p:spPr>
      </p:pic>
      <p:sp>
        <p:nvSpPr>
          <p:cNvPr id="9242" name="Rectangle 26"/>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Chromaticity Diagram</a:t>
            </a:r>
            <a:endParaRPr lang="en-US" dirty="0"/>
          </a:p>
        </p:txBody>
      </p:sp>
      <p:sp>
        <p:nvSpPr>
          <p:cNvPr id="8" name="Text Placeholder 7"/>
          <p:cNvSpPr>
            <a:spLocks noGrp="1"/>
          </p:cNvSpPr>
          <p:nvPr>
            <p:ph type="body" sz="half" idx="3"/>
          </p:nvPr>
        </p:nvSpPr>
        <p:spPr/>
        <p:txBody>
          <a:bodyPr/>
          <a:lstStyle/>
          <a:p>
            <a:endParaRPr lang="en-US" dirty="0"/>
          </a:p>
        </p:txBody>
      </p:sp>
      <p:sp>
        <p:nvSpPr>
          <p:cNvPr id="7" name="Content Placeholder 6"/>
          <p:cNvSpPr>
            <a:spLocks noGrp="1"/>
          </p:cNvSpPr>
          <p:nvPr>
            <p:ph sz="quarter" idx="2"/>
          </p:nvPr>
        </p:nvSpPr>
        <p:spPr>
          <a:xfrm>
            <a:off x="241300" y="2357437"/>
            <a:ext cx="3873500" cy="4500563"/>
          </a:xfrm>
        </p:spPr>
        <p:txBody>
          <a:bodyPr/>
          <a:lstStyle/>
          <a:p>
            <a:r>
              <a:rPr lang="en-US" dirty="0" smtClean="0"/>
              <a:t>This is the diagram used by the CIE to define the chromaticity given chromaticity coordinates x and y. Given a coordinate, one can find the </a:t>
            </a:r>
            <a:r>
              <a:rPr lang="en-US" dirty="0" smtClean="0"/>
              <a:t>corresponding color in </a:t>
            </a:r>
            <a:r>
              <a:rPr lang="en-US" dirty="0" smtClean="0"/>
              <a:t>the diagram.</a:t>
            </a:r>
            <a:endParaRPr lang="en-US" dirty="0"/>
          </a:p>
        </p:txBody>
      </p:sp>
      <p:sp>
        <p:nvSpPr>
          <p:cNvPr id="9" name="Content Placeholder 8"/>
          <p:cNvSpPr>
            <a:spLocks noGrp="1"/>
          </p:cNvSpPr>
          <p:nvPr>
            <p:ph sz="quarter" idx="4"/>
          </p:nvPr>
        </p:nvSpPr>
        <p:spPr/>
        <p:txBody>
          <a:bodyPr/>
          <a:lstStyle/>
          <a:p>
            <a:endParaRPr lang="en-US" dirty="0"/>
          </a:p>
        </p:txBody>
      </p:sp>
      <p:pic>
        <p:nvPicPr>
          <p:cNvPr id="4" name="Picture 3"/>
          <p:cNvPicPr>
            <a:picLocks noChangeAspect="1"/>
          </p:cNvPicPr>
          <p:nvPr/>
        </p:nvPicPr>
        <p:blipFill>
          <a:blip r:embed="rId2"/>
          <a:stretch>
            <a:fillRect/>
          </a:stretch>
        </p:blipFill>
        <p:spPr>
          <a:xfrm>
            <a:off x="4374867" y="1269839"/>
            <a:ext cx="4769133" cy="55881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Find Chromaticity:  Yellow School Bus</a:t>
            </a:r>
            <a:endParaRPr lang="en-US" dirty="0"/>
          </a:p>
        </p:txBody>
      </p:sp>
      <p:sp>
        <p:nvSpPr>
          <p:cNvPr id="7" name="Content Placeholder 6"/>
          <p:cNvSpPr>
            <a:spLocks noGrp="1"/>
          </p:cNvSpPr>
          <p:nvPr>
            <p:ph idx="1"/>
          </p:nvPr>
        </p:nvSpPr>
        <p:spPr/>
        <p:txBody>
          <a:bodyPr>
            <a:normAutofit fontScale="85000" lnSpcReduction="10000"/>
          </a:bodyPr>
          <a:lstStyle/>
          <a:p>
            <a:r>
              <a:rPr lang="en-US" sz="2000" dirty="0" smtClean="0"/>
              <a:t>We want to find the color of a school bus when white light is the energy source </a:t>
            </a:r>
          </a:p>
          <a:p>
            <a:r>
              <a:rPr lang="en-US" sz="2000" dirty="0" smtClean="0"/>
              <a:t>First we find the tristimulus values by using the three integrals from before:</a:t>
            </a:r>
          </a:p>
          <a:p>
            <a:endParaRPr lang="en-US" sz="2000" dirty="0" smtClean="0"/>
          </a:p>
          <a:p>
            <a:r>
              <a:rPr lang="en-US" sz="2000" dirty="0" smtClean="0"/>
              <a:t>X=                      = </a:t>
            </a:r>
            <a:r>
              <a:rPr lang="en-US" sz="1800" dirty="0" smtClean="0"/>
              <a:t>43.7       </a:t>
            </a:r>
            <a:r>
              <a:rPr lang="en-US" sz="2000" dirty="0" smtClean="0"/>
              <a:t>Y= </a:t>
            </a:r>
            <a:r>
              <a:rPr lang="en-US" sz="1800" dirty="0" smtClean="0"/>
              <a:t>                   = 40.3      </a:t>
            </a:r>
            <a:r>
              <a:rPr lang="en-US" sz="2000" dirty="0" smtClean="0"/>
              <a:t>Z</a:t>
            </a:r>
            <a:r>
              <a:rPr lang="en-US" sz="1800" dirty="0" smtClean="0"/>
              <a:t> =                      = 9.8</a:t>
            </a:r>
          </a:p>
          <a:p>
            <a:r>
              <a:rPr lang="en-US" sz="1800" dirty="0" smtClean="0"/>
              <a:t> </a:t>
            </a:r>
          </a:p>
          <a:p>
            <a:r>
              <a:rPr lang="en-US" sz="1800" dirty="0" smtClean="0"/>
              <a:t>Then we calculate the chromaticity by using the other equations for x, y, and z:</a:t>
            </a:r>
          </a:p>
          <a:p>
            <a:r>
              <a:rPr lang="en-US" sz="1800" dirty="0" smtClean="0"/>
              <a:t> </a:t>
            </a:r>
            <a:endParaRPr lang="en-US" sz="2000" dirty="0" smtClean="0"/>
          </a:p>
          <a:p>
            <a:r>
              <a:rPr lang="en-US" dirty="0" smtClean="0"/>
              <a:t>               </a:t>
            </a:r>
            <a:r>
              <a:rPr lang="en-US" sz="2000" dirty="0" smtClean="0"/>
              <a:t>       =                                       = 0.466</a:t>
            </a:r>
          </a:p>
          <a:p>
            <a:endParaRPr lang="en-US" sz="2000" dirty="0" smtClean="0"/>
          </a:p>
          <a:p>
            <a:r>
              <a:rPr lang="en-US" sz="2000" dirty="0" smtClean="0"/>
              <a:t>                          =                                       = 0.430</a:t>
            </a:r>
          </a:p>
          <a:p>
            <a:endParaRPr lang="en-US" sz="2000" dirty="0" smtClean="0"/>
          </a:p>
          <a:p>
            <a:endParaRPr lang="en-US" sz="2000" dirty="0" smtClean="0"/>
          </a:p>
          <a:p>
            <a:r>
              <a:rPr lang="en-US" sz="2000" dirty="0" smtClean="0"/>
              <a:t>                          =                                        = 0.104</a:t>
            </a:r>
          </a:p>
          <a:p>
            <a:r>
              <a:rPr lang="en-US" sz="2000" dirty="0" smtClean="0"/>
              <a:t>These numbers give us our coordinates which are (0.466, 0.430)</a:t>
            </a:r>
          </a:p>
          <a:p>
            <a:r>
              <a:rPr lang="en-US" sz="2000" dirty="0" smtClean="0"/>
              <a:t>Then we find these coordinates on the graph and come up with yellow as the color.</a:t>
            </a:r>
          </a:p>
          <a:p>
            <a:endParaRPr lang="en-US" sz="2000" dirty="0" smtClean="0"/>
          </a:p>
          <a:p>
            <a:endParaRPr lang="en-US" sz="2000" dirty="0" smtClean="0"/>
          </a:p>
          <a:p>
            <a:endParaRPr lang="en-US" sz="2000" dirty="0" smtClean="0"/>
          </a:p>
          <a:p>
            <a:endParaRPr lang="en-US" sz="2000" dirty="0" smtClean="0"/>
          </a:p>
          <a:p>
            <a:endParaRPr lang="en-US" dirty="0"/>
          </a:p>
        </p:txBody>
      </p:sp>
      <p:pic>
        <p:nvPicPr>
          <p:cNvPr id="8" name="Picture 1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74749" y="2651124"/>
            <a:ext cx="1019175" cy="581025"/>
          </a:xfrm>
          <a:prstGeom prst="rect">
            <a:avLst/>
          </a:prstGeom>
          <a:noFill/>
        </p:spPr>
      </p:pic>
      <p:pic>
        <p:nvPicPr>
          <p:cNvPr id="9"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81350" y="2651124"/>
            <a:ext cx="1028700" cy="581025"/>
          </a:xfrm>
          <a:prstGeom prst="rect">
            <a:avLst/>
          </a:prstGeom>
          <a:noFill/>
        </p:spPr>
      </p:pic>
      <p:pic>
        <p:nvPicPr>
          <p:cNvPr id="10"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83200" y="2651124"/>
            <a:ext cx="1009650" cy="581025"/>
          </a:xfrm>
          <a:prstGeom prst="rect">
            <a:avLst/>
          </a:prstGeom>
          <a:noFill/>
        </p:spPr>
      </p:pic>
      <p:pic>
        <p:nvPicPr>
          <p:cNvPr id="11" name="Picture 1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09637" y="3838574"/>
            <a:ext cx="1076325" cy="438150"/>
          </a:xfrm>
          <a:prstGeom prst="rect">
            <a:avLst/>
          </a:prstGeom>
          <a:noFill/>
        </p:spPr>
      </p:pic>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4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417763" y="3838574"/>
            <a:ext cx="1800225" cy="438150"/>
          </a:xfrm>
          <a:prstGeom prst="rect">
            <a:avLst/>
          </a:prstGeom>
          <a:noFill/>
        </p:spPr>
      </p:pic>
      <p:pic>
        <p:nvPicPr>
          <p:cNvPr id="12"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909637" y="4441825"/>
            <a:ext cx="1076325" cy="438150"/>
          </a:xfrm>
          <a:prstGeom prst="rect">
            <a:avLst/>
          </a:prstGeom>
          <a:noFill/>
        </p:spPr>
      </p:pic>
      <p:sp>
        <p:nvSpPr>
          <p:cNvPr id="61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47"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17763" y="4441825"/>
            <a:ext cx="1800225" cy="438150"/>
          </a:xfrm>
          <a:prstGeom prst="rect">
            <a:avLst/>
          </a:prstGeom>
          <a:noFill/>
        </p:spPr>
      </p:pic>
      <p:sp>
        <p:nvSpPr>
          <p:cNvPr id="6149" name="Rectangle 5"/>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2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909637" y="5194300"/>
            <a:ext cx="1066800" cy="438150"/>
          </a:xfrm>
          <a:prstGeom prst="rect">
            <a:avLst/>
          </a:prstGeom>
          <a:noFill/>
        </p:spPr>
      </p:pic>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50"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427288" y="5194300"/>
            <a:ext cx="1790700" cy="438150"/>
          </a:xfrm>
          <a:prstGeom prst="rect">
            <a:avLst/>
          </a:prstGeom>
          <a:noFill/>
        </p:spPr>
      </p:pic>
      <p:sp>
        <p:nvSpPr>
          <p:cNvPr id="6152" name="Rectangle 8"/>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229600" cy="1143000"/>
          </a:xfrm>
        </p:spPr>
        <p:txBody>
          <a:bodyPr/>
          <a:lstStyle/>
          <a:p>
            <a:r>
              <a:rPr lang="en-US" dirty="0" smtClean="0"/>
              <a:t>Color Blindness</a:t>
            </a:r>
            <a:endParaRPr lang="en-US" dirty="0"/>
          </a:p>
        </p:txBody>
      </p:sp>
      <p:sp>
        <p:nvSpPr>
          <p:cNvPr id="5" name="Content Placeholder 4"/>
          <p:cNvSpPr>
            <a:spLocks noGrp="1"/>
          </p:cNvSpPr>
          <p:nvPr>
            <p:ph sz="quarter" idx="2"/>
          </p:nvPr>
        </p:nvSpPr>
        <p:spPr>
          <a:xfrm>
            <a:off x="-2" y="1129034"/>
            <a:ext cx="9144001" cy="5486400"/>
          </a:xfrm>
        </p:spPr>
        <p:txBody>
          <a:bodyPr>
            <a:normAutofit/>
          </a:bodyPr>
          <a:lstStyle/>
          <a:p>
            <a:pPr>
              <a:buNone/>
            </a:pPr>
            <a:endParaRPr lang="en-US" sz="1800" dirty="0" smtClean="0"/>
          </a:p>
          <a:p>
            <a:r>
              <a:rPr lang="en-US" sz="1800" dirty="0" smtClean="0"/>
              <a:t>Color blindness occurs as a result of damage or loss of function of one or more of the cone types.  The type of color blindness depends on which of the cone types is compromised. </a:t>
            </a:r>
          </a:p>
          <a:p>
            <a:r>
              <a:rPr lang="en-US" sz="1800" b="1" dirty="0" smtClean="0"/>
              <a:t>Dichromacy:  </a:t>
            </a:r>
            <a:r>
              <a:rPr lang="en-US" sz="1800" dirty="0" smtClean="0"/>
              <a:t>One cone type has lost its function.</a:t>
            </a:r>
          </a:p>
          <a:p>
            <a:r>
              <a:rPr lang="en-US" sz="1800" dirty="0" smtClean="0"/>
              <a:t>The most common color blindness as a result of dichromacy is called red-green color blindness  which occurs when the middle or the long wavelength cones do not function properly.  The result of this is the difficulty in distinguishing between the color red, yellow, and green, but can distinguish between reds and blues.  </a:t>
            </a:r>
            <a:endParaRPr lang="en-US" sz="1400" dirty="0" smtClean="0"/>
          </a:p>
          <a:p>
            <a:r>
              <a:rPr lang="en-US" sz="1800" dirty="0" smtClean="0"/>
              <a:t>Another form of dichromatic color blindness (which is very rare) is blue-yellow color blindness due to a defect in the short (blue) cones.  In this case, the individual can distinguish between red and green, but cannot see the difference between yellow and blue.  </a:t>
            </a:r>
          </a:p>
          <a:p>
            <a:r>
              <a:rPr lang="en-US" sz="1800" b="1" dirty="0" smtClean="0"/>
              <a:t>Monochromacy: </a:t>
            </a:r>
            <a:r>
              <a:rPr lang="en-US" sz="1800" dirty="0" smtClean="0"/>
              <a:t>All three of the cone types are defective</a:t>
            </a:r>
          </a:p>
          <a:p>
            <a:r>
              <a:rPr lang="en-US" sz="1800" dirty="0" smtClean="0"/>
              <a:t>For monochromacy, the individuals cannot see colors, but rather they see shades of black, gray, and white.  As a result of this loss of function of the cones, the individuals have a poor </a:t>
            </a:r>
            <a:r>
              <a:rPr lang="en-US" sz="1800" b="1" dirty="0" smtClean="0"/>
              <a:t>visual acuity.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436</TotalTime>
  <Words>1163</Words>
  <Application>Microsoft Office PowerPoint</Application>
  <PresentationFormat>On-screen Show (4:3)</PresentationFormat>
  <Paragraphs>104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Human Color Perception </vt:lpstr>
      <vt:lpstr>Slide 2</vt:lpstr>
      <vt:lpstr>Why can humans see color?</vt:lpstr>
      <vt:lpstr>Rods and Cones </vt:lpstr>
      <vt:lpstr>Trichromatic Color Vision</vt:lpstr>
      <vt:lpstr>Trichromatic Color Vision cont.</vt:lpstr>
      <vt:lpstr>Chromaticity Diagram</vt:lpstr>
      <vt:lpstr>Example of Find Chromaticity:  Yellow School Bus</vt:lpstr>
      <vt:lpstr>Color Blindness</vt:lpstr>
      <vt:lpstr>Color Blindness Tests</vt:lpstr>
      <vt:lpstr>Purkinje Effect</vt:lpstr>
      <vt:lpstr>Purkinje Effect and Roses</vt:lpstr>
      <vt:lpstr>Bibliography</vt:lpstr>
      <vt:lpstr> Information Video</vt:lpstr>
    </vt:vector>
  </TitlesOfParts>
  <Company>Michigan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Color Perception</dc:title>
  <dc:creator>Lisa Wieczorek</dc:creator>
  <cp:lastModifiedBy>Eric King</cp:lastModifiedBy>
  <cp:revision>9</cp:revision>
  <dcterms:created xsi:type="dcterms:W3CDTF">2010-11-18T08:25:09Z</dcterms:created>
  <dcterms:modified xsi:type="dcterms:W3CDTF">2010-11-18T12:23:41Z</dcterms:modified>
</cp:coreProperties>
</file>