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56" r:id="rId4"/>
    <p:sldId id="257" r:id="rId5"/>
    <p:sldId id="258" r:id="rId6"/>
    <p:sldId id="259"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C7C"/>
    <a:srgbClr val="ED72FA"/>
    <a:srgbClr val="FBD7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5" d="100"/>
          <a:sy n="125"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19A25-813A-4ABB-96AD-E1BB75361D42}"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2756-10AC-49D4-A002-3B189B5ED6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19A25-813A-4ABB-96AD-E1BB75361D42}" type="datetimeFigureOut">
              <a:rPr lang="en-US" smtClean="0"/>
              <a:pPr/>
              <a:t>11/18/2010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02756-10AC-49D4-A002-3B189B5ED6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upload.wikimedia.org/wikipedia/commons/2/27/Lasercutting-video.og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810000" cy="1143000"/>
          </a:xfrm>
          <a:solidFill>
            <a:schemeClr val="accent1">
              <a:lumMod val="60000"/>
              <a:lumOff val="40000"/>
            </a:schemeClr>
          </a:solidFill>
        </p:spPr>
        <p:txBody>
          <a:bodyPr/>
          <a:lstStyle/>
          <a:p>
            <a:r>
              <a:rPr lang="en-US" dirty="0" smtClean="0"/>
              <a:t>LASERS</a:t>
            </a:r>
            <a:endParaRPr lang="en-US" dirty="0"/>
          </a:p>
        </p:txBody>
      </p:sp>
      <p:sp>
        <p:nvSpPr>
          <p:cNvPr id="3" name="Content Placeholder 2"/>
          <p:cNvSpPr>
            <a:spLocks noGrp="1"/>
          </p:cNvSpPr>
          <p:nvPr>
            <p:ph idx="1"/>
          </p:nvPr>
        </p:nvSpPr>
        <p:spPr>
          <a:xfrm>
            <a:off x="533400" y="1676400"/>
            <a:ext cx="8229600" cy="1295399"/>
          </a:xfrm>
          <a:solidFill>
            <a:schemeClr val="accent1">
              <a:lumMod val="60000"/>
              <a:lumOff val="40000"/>
            </a:schemeClr>
          </a:solidFill>
        </p:spPr>
        <p:txBody>
          <a:bodyPr/>
          <a:lstStyle/>
          <a:p>
            <a:pPr algn="ctr"/>
            <a:r>
              <a:rPr lang="en-US" u="sng" dirty="0" smtClean="0"/>
              <a:t>Group members</a:t>
            </a:r>
          </a:p>
          <a:p>
            <a:pPr algn="ctr"/>
            <a:r>
              <a:rPr lang="en-US" dirty="0" smtClean="0"/>
              <a:t>John </a:t>
            </a:r>
            <a:r>
              <a:rPr lang="en-US" dirty="0" err="1" smtClean="0"/>
              <a:t>stemler</a:t>
            </a:r>
            <a:r>
              <a:rPr lang="en-US" dirty="0" smtClean="0"/>
              <a:t>, Andy </a:t>
            </a:r>
            <a:r>
              <a:rPr lang="en-US" dirty="0" err="1" smtClean="0"/>
              <a:t>Barrus</a:t>
            </a:r>
            <a:r>
              <a:rPr lang="en-US" dirty="0" smtClean="0"/>
              <a:t>, Sean </a:t>
            </a:r>
            <a:r>
              <a:rPr lang="en-US" dirty="0" err="1" smtClean="0"/>
              <a:t>Osinski</a:t>
            </a:r>
            <a:endParaRPr lang="en-US" dirty="0" smtClean="0"/>
          </a:p>
          <a:p>
            <a:pPr algn="ctr">
              <a:buNone/>
            </a:pPr>
            <a:endParaRPr lang="en-US" u="sng" dirty="0" smtClean="0"/>
          </a:p>
          <a:p>
            <a:pPr algn="ctr">
              <a:buNone/>
            </a:pPr>
            <a:endParaRPr lang="en-US" dirty="0"/>
          </a:p>
        </p:txBody>
      </p:sp>
      <p:sp>
        <p:nvSpPr>
          <p:cNvPr id="4" name="TextBox 3"/>
          <p:cNvSpPr txBox="1"/>
          <p:nvPr/>
        </p:nvSpPr>
        <p:spPr>
          <a:xfrm>
            <a:off x="457200" y="3581400"/>
            <a:ext cx="8229600" cy="2339102"/>
          </a:xfrm>
          <a:prstGeom prst="rect">
            <a:avLst/>
          </a:prstGeom>
          <a:solidFill>
            <a:schemeClr val="accent1">
              <a:lumMod val="60000"/>
              <a:lumOff val="40000"/>
            </a:schemeClr>
          </a:solidFill>
        </p:spPr>
        <p:txBody>
          <a:bodyPr wrap="square" rtlCol="0">
            <a:spAutoFit/>
          </a:bodyPr>
          <a:lstStyle/>
          <a:p>
            <a:pPr algn="ctr">
              <a:buNone/>
            </a:pPr>
            <a:r>
              <a:rPr lang="en-US" sz="3200" u="sng" dirty="0" smtClean="0"/>
              <a:t>Overview</a:t>
            </a:r>
          </a:p>
          <a:p>
            <a:pPr>
              <a:buNone/>
            </a:pPr>
            <a:r>
              <a:rPr lang="en-US" sz="3200" dirty="0" smtClean="0"/>
              <a:t>Definition of laser and operation. Quantitative description of laser. Various types of lasers and applications.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57200" y="152400"/>
            <a:ext cx="8229600" cy="1265238"/>
          </a:xfrm>
          <a:prstGeom prst="rect">
            <a:avLst/>
          </a:prstGeom>
          <a:solidFill>
            <a:schemeClr val="accent1">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Laser—Light Amplification by Stimulated Emission of Radiation</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066800"/>
            <a:ext cx="8229600" cy="5486400"/>
          </a:xfrm>
          <a:prstGeom prst="rect">
            <a:avLst/>
          </a:prstGeom>
          <a:solidFill>
            <a:schemeClr val="accent1">
              <a:lumMod val="60000"/>
              <a:lumOff val="40000"/>
            </a:schemeClr>
          </a:solidFill>
        </p:spPr>
        <p:txBody>
          <a:bodyPr vert="horz" lIns="91440" tIns="45720" rIns="91440" bIns="45720" rtlCol="0">
            <a:normAutofit fontScale="92500" lnSpcReduction="20000"/>
          </a:body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There are three characteristics of laser light which make it different from other light. Laser light 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Monochromatic—it is a single wavelength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Coherent—separate individual waves are in phase with each other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Directional—it is a tight beam that does not spread and the wavefronts are nearly planar.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 key to creating light like this is stimulated emission.  Stimulated emission happens when a photon interacts with an atom in an excited state causing the atom to lose energy and give off a photon that has the same wavelength, phase, and direction as the incoming photon.</a:t>
            </a: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 population inversion occurs in a medium when a large portion of the atoms are in an excited state.  This allows a single photon to trigger a cascade effect of stimulated photons that are all in phase.  Two mirrors form a resonant cavity which causes the cascading photons to travel back and forth through the medium.  One of the mirrors lets some light through and this becomes the laser light.</a:t>
            </a:r>
          </a:p>
          <a:p>
            <a:pPr marL="347472"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can0002.jpg"/>
          <p:cNvPicPr>
            <a:picLocks noChangeAspect="1"/>
          </p:cNvPicPr>
          <p:nvPr/>
        </p:nvPicPr>
        <p:blipFill>
          <a:blip r:embed="rId2" cstate="print"/>
          <a:srcRect l="2629" t="80687" r="45416" b="6949"/>
          <a:stretch>
            <a:fillRect/>
          </a:stretch>
        </p:blipFill>
        <p:spPr>
          <a:xfrm>
            <a:off x="2645833" y="3505200"/>
            <a:ext cx="5355167" cy="1752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371599"/>
          </a:xfrm>
          <a:solidFill>
            <a:schemeClr val="accent1">
              <a:lumMod val="60000"/>
              <a:lumOff val="40000"/>
            </a:schemeClr>
          </a:solidFill>
          <a:ln>
            <a:solidFill>
              <a:schemeClr val="bg1"/>
            </a:solidFill>
          </a:ln>
        </p:spPr>
        <p:txBody>
          <a:bodyPr>
            <a:normAutofit fontScale="90000"/>
          </a:bodyPr>
          <a:lstStyle/>
          <a:p>
            <a:r>
              <a:rPr lang="en-US" dirty="0" smtClean="0"/>
              <a:t>Fundamentals of Laser Operation, Population Inversion</a:t>
            </a:r>
            <a:endParaRPr lang="en-US" dirty="0"/>
          </a:p>
        </p:txBody>
      </p:sp>
      <p:sp>
        <p:nvSpPr>
          <p:cNvPr id="3" name="Subtitle 2"/>
          <p:cNvSpPr>
            <a:spLocks noGrp="1"/>
          </p:cNvSpPr>
          <p:nvPr>
            <p:ph type="subTitle" idx="1"/>
          </p:nvPr>
        </p:nvSpPr>
        <p:spPr>
          <a:xfrm>
            <a:off x="533400" y="2438400"/>
            <a:ext cx="7924800" cy="4038600"/>
          </a:xfrm>
          <a:solidFill>
            <a:schemeClr val="accent1">
              <a:lumMod val="60000"/>
              <a:lumOff val="40000"/>
            </a:schemeClr>
          </a:solidFill>
        </p:spPr>
        <p:txBody>
          <a:bodyPr>
            <a:normAutofit lnSpcReduction="10000"/>
          </a:bodyPr>
          <a:lstStyle/>
          <a:p>
            <a:endParaRPr lang="en-US" sz="1200" dirty="0"/>
          </a:p>
          <a:p>
            <a:pPr algn="l"/>
            <a:r>
              <a:rPr lang="en-US" sz="1800" dirty="0" smtClean="0">
                <a:solidFill>
                  <a:schemeClr val="tx1"/>
                </a:solidFill>
              </a:rPr>
              <a:t>From the Maxwell-Boltzmann Distribution we have</a:t>
            </a:r>
            <a:r>
              <a:rPr lang="en-US" sz="1600" dirty="0" smtClean="0">
                <a:solidFill>
                  <a:schemeClr val="tx1"/>
                </a:solidFill>
              </a:rPr>
              <a:t>,	</a:t>
            </a:r>
            <a:r>
              <a:rPr lang="en-US" sz="1800" dirty="0" smtClean="0">
                <a:solidFill>
                  <a:schemeClr val="tx1"/>
                </a:solidFill>
              </a:rPr>
              <a:t>Ni = N0e^(-</a:t>
            </a:r>
            <a:r>
              <a:rPr lang="en-US" sz="1800" dirty="0" err="1" smtClean="0">
                <a:solidFill>
                  <a:schemeClr val="tx1"/>
                </a:solidFill>
              </a:rPr>
              <a:t>Ei</a:t>
            </a:r>
            <a:r>
              <a:rPr lang="en-US" sz="1800" dirty="0" smtClean="0">
                <a:solidFill>
                  <a:schemeClr val="tx1"/>
                </a:solidFill>
              </a:rPr>
              <a:t>/</a:t>
            </a:r>
            <a:r>
              <a:rPr lang="en-US" sz="1800" dirty="0" err="1" smtClean="0">
                <a:solidFill>
                  <a:schemeClr val="tx1"/>
                </a:solidFill>
              </a:rPr>
              <a:t>k</a:t>
            </a:r>
            <a:r>
              <a:rPr lang="en-US" sz="1400" dirty="0" err="1" smtClean="0">
                <a:solidFill>
                  <a:schemeClr val="tx1"/>
                </a:solidFill>
              </a:rPr>
              <a:t>B</a:t>
            </a:r>
            <a:r>
              <a:rPr lang="en-US" sz="1800" dirty="0" err="1" smtClean="0">
                <a:solidFill>
                  <a:schemeClr val="tx1"/>
                </a:solidFill>
              </a:rPr>
              <a:t>T</a:t>
            </a:r>
            <a:r>
              <a:rPr lang="en-US" sz="1800" dirty="0" smtClean="0">
                <a:solidFill>
                  <a:schemeClr val="tx1"/>
                </a:solidFill>
              </a:rPr>
              <a:t>)</a:t>
            </a:r>
          </a:p>
          <a:p>
            <a:pPr algn="l"/>
            <a:endParaRPr lang="en-US" sz="1800" dirty="0" smtClean="0">
              <a:solidFill>
                <a:schemeClr val="tx1"/>
              </a:solidFill>
            </a:endParaRPr>
          </a:p>
          <a:p>
            <a:pPr algn="l"/>
            <a:r>
              <a:rPr lang="en-US" sz="1800" dirty="0" smtClean="0">
                <a:solidFill>
                  <a:schemeClr val="tx1"/>
                </a:solidFill>
              </a:rPr>
              <a:t>For two states </a:t>
            </a:r>
            <a:r>
              <a:rPr lang="en-US" sz="1800" dirty="0" err="1" smtClean="0">
                <a:solidFill>
                  <a:schemeClr val="tx1"/>
                </a:solidFill>
              </a:rPr>
              <a:t>Ej</a:t>
            </a:r>
            <a:r>
              <a:rPr lang="en-US" sz="1800" dirty="0" smtClean="0">
                <a:solidFill>
                  <a:schemeClr val="tx1"/>
                </a:solidFill>
              </a:rPr>
              <a:t> &gt; </a:t>
            </a:r>
            <a:r>
              <a:rPr lang="en-US" sz="1800" dirty="0" err="1" smtClean="0">
                <a:solidFill>
                  <a:schemeClr val="tx1"/>
                </a:solidFill>
              </a:rPr>
              <a:t>Ei</a:t>
            </a:r>
            <a:r>
              <a:rPr lang="en-US" sz="1800" dirty="0" smtClean="0">
                <a:solidFill>
                  <a:schemeClr val="tx1"/>
                </a:solidFill>
              </a:rPr>
              <a:t> this gives</a:t>
            </a:r>
            <a:r>
              <a:rPr lang="en-US" sz="1600" dirty="0" smtClean="0">
                <a:solidFill>
                  <a:schemeClr val="tx1"/>
                </a:solidFill>
              </a:rPr>
              <a:t>,	</a:t>
            </a:r>
            <a:r>
              <a:rPr lang="en-US" sz="1800" dirty="0" err="1" smtClean="0">
                <a:solidFill>
                  <a:schemeClr val="tx1"/>
                </a:solidFill>
              </a:rPr>
              <a:t>Nj</a:t>
            </a:r>
            <a:r>
              <a:rPr lang="en-US" sz="1800" dirty="0" smtClean="0">
                <a:solidFill>
                  <a:schemeClr val="tx1"/>
                </a:solidFill>
              </a:rPr>
              <a:t>/Ni = e^(-</a:t>
            </a:r>
            <a:r>
              <a:rPr lang="en-US" sz="1800" dirty="0" err="1" smtClean="0">
                <a:solidFill>
                  <a:schemeClr val="tx1"/>
                </a:solidFill>
              </a:rPr>
              <a:t>Ej</a:t>
            </a:r>
            <a:r>
              <a:rPr lang="en-US" sz="1800" dirty="0" smtClean="0">
                <a:solidFill>
                  <a:schemeClr val="tx1"/>
                </a:solidFill>
              </a:rPr>
              <a:t>/</a:t>
            </a:r>
            <a:r>
              <a:rPr lang="en-US" sz="1800" dirty="0" err="1" smtClean="0">
                <a:solidFill>
                  <a:schemeClr val="tx1"/>
                </a:solidFill>
              </a:rPr>
              <a:t>k</a:t>
            </a:r>
            <a:r>
              <a:rPr lang="en-US" sz="1400" dirty="0" err="1" smtClean="0">
                <a:solidFill>
                  <a:schemeClr val="tx1"/>
                </a:solidFill>
              </a:rPr>
              <a:t>B</a:t>
            </a:r>
            <a:r>
              <a:rPr lang="en-US" sz="1800" dirty="0" err="1" smtClean="0">
                <a:solidFill>
                  <a:schemeClr val="tx1"/>
                </a:solidFill>
              </a:rPr>
              <a:t>T</a:t>
            </a:r>
            <a:r>
              <a:rPr lang="en-US" sz="1800" dirty="0" smtClean="0">
                <a:solidFill>
                  <a:schemeClr val="tx1"/>
                </a:solidFill>
              </a:rPr>
              <a:t>)/e^(-</a:t>
            </a:r>
            <a:r>
              <a:rPr lang="en-US" sz="1800" dirty="0" err="1" smtClean="0">
                <a:solidFill>
                  <a:schemeClr val="tx1"/>
                </a:solidFill>
              </a:rPr>
              <a:t>Ei</a:t>
            </a:r>
            <a:r>
              <a:rPr lang="en-US" sz="1800" dirty="0" smtClean="0">
                <a:solidFill>
                  <a:schemeClr val="tx1"/>
                </a:solidFill>
              </a:rPr>
              <a:t>/</a:t>
            </a:r>
            <a:r>
              <a:rPr lang="en-US" sz="1800" dirty="0" err="1" smtClean="0">
                <a:solidFill>
                  <a:schemeClr val="tx1"/>
                </a:solidFill>
              </a:rPr>
              <a:t>k</a:t>
            </a:r>
            <a:r>
              <a:rPr lang="en-US" sz="1400" dirty="0" err="1" smtClean="0">
                <a:solidFill>
                  <a:schemeClr val="tx1"/>
                </a:solidFill>
              </a:rPr>
              <a:t>B</a:t>
            </a:r>
            <a:r>
              <a:rPr lang="en-US" sz="1800" dirty="0" err="1" smtClean="0">
                <a:solidFill>
                  <a:schemeClr val="tx1"/>
                </a:solidFill>
              </a:rPr>
              <a:t>T</a:t>
            </a:r>
            <a:r>
              <a:rPr lang="en-US" sz="1800" dirty="0" smtClean="0">
                <a:solidFill>
                  <a:schemeClr val="tx1"/>
                </a:solidFill>
              </a:rPr>
              <a:t>)</a:t>
            </a:r>
          </a:p>
          <a:p>
            <a:pPr algn="l"/>
            <a:r>
              <a:rPr lang="en-US" sz="1600" dirty="0">
                <a:solidFill>
                  <a:schemeClr val="tx1"/>
                </a:solidFill>
              </a:rPr>
              <a:t>	</a:t>
            </a:r>
            <a:r>
              <a:rPr lang="en-US" sz="1600" dirty="0" smtClean="0">
                <a:solidFill>
                  <a:schemeClr val="tx1"/>
                </a:solidFill>
              </a:rPr>
              <a:t>			</a:t>
            </a:r>
            <a:r>
              <a:rPr lang="en-US" sz="1800" dirty="0" err="1" smtClean="0">
                <a:solidFill>
                  <a:schemeClr val="tx1"/>
                </a:solidFill>
              </a:rPr>
              <a:t>Nj</a:t>
            </a:r>
            <a:r>
              <a:rPr lang="en-US" sz="1800" dirty="0" smtClean="0">
                <a:solidFill>
                  <a:schemeClr val="tx1"/>
                </a:solidFill>
              </a:rPr>
              <a:t> = </a:t>
            </a:r>
            <a:r>
              <a:rPr lang="en-US" sz="1800" dirty="0" err="1" smtClean="0">
                <a:solidFill>
                  <a:schemeClr val="tx1"/>
                </a:solidFill>
              </a:rPr>
              <a:t>Nie</a:t>
            </a:r>
            <a:r>
              <a:rPr lang="en-US" sz="1800" dirty="0" smtClean="0">
                <a:solidFill>
                  <a:schemeClr val="tx1"/>
                </a:solidFill>
              </a:rPr>
              <a:t>^(-</a:t>
            </a:r>
            <a:r>
              <a:rPr lang="en-US" sz="1800" dirty="0" err="1" smtClean="0">
                <a:solidFill>
                  <a:schemeClr val="tx1"/>
                </a:solidFill>
              </a:rPr>
              <a:t>hv</a:t>
            </a:r>
            <a:r>
              <a:rPr lang="en-US" sz="1400" dirty="0" err="1" smtClean="0">
                <a:solidFill>
                  <a:schemeClr val="tx1"/>
                </a:solidFill>
              </a:rPr>
              <a:t>ji</a:t>
            </a:r>
            <a:r>
              <a:rPr lang="en-US" sz="1800" dirty="0" smtClean="0">
                <a:solidFill>
                  <a:schemeClr val="tx1"/>
                </a:solidFill>
              </a:rPr>
              <a:t>/</a:t>
            </a:r>
            <a:r>
              <a:rPr lang="en-US" sz="1800" dirty="0" err="1" smtClean="0">
                <a:solidFill>
                  <a:schemeClr val="tx1"/>
                </a:solidFill>
              </a:rPr>
              <a:t>k</a:t>
            </a:r>
            <a:r>
              <a:rPr lang="en-US" sz="1400" dirty="0" err="1" smtClean="0">
                <a:solidFill>
                  <a:schemeClr val="tx1"/>
                </a:solidFill>
              </a:rPr>
              <a:t>B</a:t>
            </a:r>
            <a:r>
              <a:rPr lang="en-US" sz="1800" dirty="0" err="1" smtClean="0">
                <a:solidFill>
                  <a:schemeClr val="tx1"/>
                </a:solidFill>
              </a:rPr>
              <a:t>T</a:t>
            </a:r>
            <a:r>
              <a:rPr lang="en-US" sz="1800" dirty="0" smtClean="0">
                <a:solidFill>
                  <a:schemeClr val="tx1"/>
                </a:solidFill>
              </a:rPr>
              <a:t>)		</a:t>
            </a:r>
            <a:r>
              <a:rPr lang="en-US" sz="1800" dirty="0" err="1" smtClean="0">
                <a:solidFill>
                  <a:schemeClr val="tx1"/>
                </a:solidFill>
              </a:rPr>
              <a:t>v</a:t>
            </a:r>
            <a:r>
              <a:rPr lang="en-US" sz="1400" dirty="0" err="1" smtClean="0">
                <a:solidFill>
                  <a:schemeClr val="tx1"/>
                </a:solidFill>
              </a:rPr>
              <a:t>ji</a:t>
            </a:r>
            <a:r>
              <a:rPr lang="en-US" sz="1800" dirty="0" smtClean="0">
                <a:solidFill>
                  <a:schemeClr val="tx1"/>
                </a:solidFill>
              </a:rPr>
              <a:t> = (</a:t>
            </a:r>
            <a:r>
              <a:rPr lang="en-US" sz="1800" dirty="0" err="1" smtClean="0">
                <a:solidFill>
                  <a:schemeClr val="tx1"/>
                </a:solidFill>
              </a:rPr>
              <a:t>Ej-Ei</a:t>
            </a:r>
            <a:r>
              <a:rPr lang="en-US" sz="1800" dirty="0" smtClean="0">
                <a:solidFill>
                  <a:schemeClr val="tx1"/>
                </a:solidFill>
              </a:rPr>
              <a:t>)</a:t>
            </a:r>
          </a:p>
          <a:p>
            <a:pPr algn="l"/>
            <a:endParaRPr lang="en-US" sz="1600" dirty="0" smtClean="0">
              <a:solidFill>
                <a:schemeClr val="tx1"/>
              </a:solidFill>
            </a:endParaRPr>
          </a:p>
          <a:p>
            <a:pPr algn="l"/>
            <a:r>
              <a:rPr lang="en-US" sz="1800" dirty="0" smtClean="0">
                <a:solidFill>
                  <a:schemeClr val="tx1"/>
                </a:solidFill>
              </a:rPr>
              <a:t>For stimulated absorption and emission, the rate of change from one state to another depends on the spectral energy density as well as the number of atoms in the original state. Quantitatively this gives,</a:t>
            </a:r>
          </a:p>
          <a:p>
            <a:pPr algn="l"/>
            <a:endParaRPr lang="en-US" sz="1600" dirty="0">
              <a:solidFill>
                <a:schemeClr val="tx1"/>
              </a:solidFill>
            </a:endParaRPr>
          </a:p>
          <a:p>
            <a:pPr algn="l"/>
            <a:r>
              <a:rPr lang="en-US" sz="1600" dirty="0" smtClean="0">
                <a:solidFill>
                  <a:schemeClr val="tx1"/>
                </a:solidFill>
              </a:rPr>
              <a:t>Stimulated </a:t>
            </a:r>
            <a:r>
              <a:rPr lang="en-US" sz="1600" dirty="0" err="1" smtClean="0">
                <a:solidFill>
                  <a:schemeClr val="tx1"/>
                </a:solidFill>
              </a:rPr>
              <a:t>Absorbtion</a:t>
            </a:r>
            <a:r>
              <a:rPr lang="en-US" sz="1600" dirty="0" smtClean="0">
                <a:solidFill>
                  <a:schemeClr val="tx1"/>
                </a:solidFill>
              </a:rPr>
              <a:t>:	</a:t>
            </a:r>
            <a:r>
              <a:rPr lang="en-US" sz="1800" dirty="0" smtClean="0">
                <a:solidFill>
                  <a:schemeClr val="tx1"/>
                </a:solidFill>
              </a:rPr>
              <a:t>(</a:t>
            </a:r>
            <a:r>
              <a:rPr lang="en-US" sz="1800" dirty="0" err="1" smtClean="0">
                <a:solidFill>
                  <a:schemeClr val="tx1"/>
                </a:solidFill>
              </a:rPr>
              <a:t>dNi</a:t>
            </a:r>
            <a:r>
              <a:rPr lang="en-US" sz="1800" dirty="0" smtClean="0">
                <a:solidFill>
                  <a:schemeClr val="tx1"/>
                </a:solidFill>
              </a:rPr>
              <a:t>/</a:t>
            </a:r>
            <a:r>
              <a:rPr lang="en-US" sz="1800" dirty="0" err="1" smtClean="0">
                <a:solidFill>
                  <a:schemeClr val="tx1"/>
                </a:solidFill>
              </a:rPr>
              <a:t>dt</a:t>
            </a:r>
            <a:r>
              <a:rPr lang="en-US" sz="1800" dirty="0" smtClean="0">
                <a:solidFill>
                  <a:schemeClr val="tx1"/>
                </a:solidFill>
              </a:rPr>
              <a:t>) = -</a:t>
            </a:r>
            <a:r>
              <a:rPr lang="en-US" sz="1800" dirty="0" err="1" smtClean="0">
                <a:solidFill>
                  <a:schemeClr val="tx1"/>
                </a:solidFill>
              </a:rPr>
              <a:t>B</a:t>
            </a:r>
            <a:r>
              <a:rPr lang="en-US" sz="1400" dirty="0" err="1" smtClean="0">
                <a:solidFill>
                  <a:schemeClr val="tx1"/>
                </a:solidFill>
              </a:rPr>
              <a:t>ij</a:t>
            </a:r>
            <a:r>
              <a:rPr lang="en-US" sz="1800" dirty="0" err="1" smtClean="0">
                <a:solidFill>
                  <a:schemeClr val="tx1"/>
                </a:solidFill>
              </a:rPr>
              <a:t>NiUv</a:t>
            </a:r>
            <a:endParaRPr lang="en-US" sz="1800" dirty="0" smtClean="0">
              <a:solidFill>
                <a:schemeClr val="tx1"/>
              </a:solidFill>
            </a:endParaRPr>
          </a:p>
          <a:p>
            <a:pPr algn="l"/>
            <a:r>
              <a:rPr lang="en-US" sz="1600" dirty="0" smtClean="0">
                <a:solidFill>
                  <a:schemeClr val="tx1"/>
                </a:solidFill>
              </a:rPr>
              <a:t>Stimulated Emission:		</a:t>
            </a:r>
            <a:r>
              <a:rPr lang="en-US" sz="1800" dirty="0" smtClean="0">
                <a:solidFill>
                  <a:schemeClr val="tx1"/>
                </a:solidFill>
              </a:rPr>
              <a:t>(</a:t>
            </a:r>
            <a:r>
              <a:rPr lang="en-US" sz="1800" dirty="0" err="1" smtClean="0">
                <a:solidFill>
                  <a:schemeClr val="tx1"/>
                </a:solidFill>
              </a:rPr>
              <a:t>dNj</a:t>
            </a:r>
            <a:r>
              <a:rPr lang="en-US" sz="1800" dirty="0" smtClean="0">
                <a:solidFill>
                  <a:schemeClr val="tx1"/>
                </a:solidFill>
              </a:rPr>
              <a:t>/</a:t>
            </a:r>
            <a:r>
              <a:rPr lang="en-US" sz="1800" dirty="0" err="1" smtClean="0">
                <a:solidFill>
                  <a:schemeClr val="tx1"/>
                </a:solidFill>
              </a:rPr>
              <a:t>dt</a:t>
            </a:r>
            <a:r>
              <a:rPr lang="en-US" sz="1800" dirty="0" smtClean="0">
                <a:solidFill>
                  <a:schemeClr val="tx1"/>
                </a:solidFill>
              </a:rPr>
              <a:t>) = -</a:t>
            </a:r>
            <a:r>
              <a:rPr lang="en-US" sz="1800" dirty="0" err="1" smtClean="0">
                <a:solidFill>
                  <a:schemeClr val="tx1"/>
                </a:solidFill>
              </a:rPr>
              <a:t>B</a:t>
            </a:r>
            <a:r>
              <a:rPr lang="en-US" sz="1400" dirty="0" err="1" smtClean="0">
                <a:solidFill>
                  <a:schemeClr val="tx1"/>
                </a:solidFill>
              </a:rPr>
              <a:t>ji</a:t>
            </a:r>
            <a:r>
              <a:rPr lang="en-US" sz="1800" dirty="0" err="1" smtClean="0">
                <a:solidFill>
                  <a:schemeClr val="tx1"/>
                </a:solidFill>
              </a:rPr>
              <a:t>NjUv</a:t>
            </a:r>
            <a:endParaRPr lang="en-US" sz="1800" dirty="0" smtClean="0">
              <a:solidFill>
                <a:schemeClr val="tx1"/>
              </a:solidFill>
            </a:endParaRPr>
          </a:p>
          <a:p>
            <a:pPr algn="l"/>
            <a:r>
              <a:rPr lang="en-US" sz="1600" dirty="0" smtClean="0">
                <a:solidFill>
                  <a:schemeClr val="tx1"/>
                </a:solidFill>
              </a:rPr>
              <a:t>Spontaneous Emission:	</a:t>
            </a:r>
            <a:r>
              <a:rPr lang="en-US" sz="1800" dirty="0" smtClean="0">
                <a:solidFill>
                  <a:schemeClr val="tx1"/>
                </a:solidFill>
              </a:rPr>
              <a:t>(</a:t>
            </a:r>
            <a:r>
              <a:rPr lang="en-US" sz="1800" dirty="0" err="1" smtClean="0">
                <a:solidFill>
                  <a:schemeClr val="tx1"/>
                </a:solidFill>
              </a:rPr>
              <a:t>dNj</a:t>
            </a:r>
            <a:r>
              <a:rPr lang="en-US" sz="1800" dirty="0" smtClean="0">
                <a:solidFill>
                  <a:schemeClr val="tx1"/>
                </a:solidFill>
              </a:rPr>
              <a:t>/</a:t>
            </a:r>
            <a:r>
              <a:rPr lang="en-US" sz="1800" dirty="0" err="1" smtClean="0">
                <a:solidFill>
                  <a:schemeClr val="tx1"/>
                </a:solidFill>
              </a:rPr>
              <a:t>dt</a:t>
            </a:r>
            <a:r>
              <a:rPr lang="en-US" sz="1800" dirty="0" smtClean="0">
                <a:solidFill>
                  <a:schemeClr val="tx1"/>
                </a:solidFill>
              </a:rPr>
              <a:t>) = -</a:t>
            </a:r>
            <a:r>
              <a:rPr lang="en-US" sz="1800" dirty="0" err="1" smtClean="0">
                <a:solidFill>
                  <a:schemeClr val="tx1"/>
                </a:solidFill>
              </a:rPr>
              <a:t>A</a:t>
            </a:r>
            <a:r>
              <a:rPr lang="en-US" sz="1400" dirty="0" err="1" smtClean="0">
                <a:solidFill>
                  <a:schemeClr val="tx1"/>
                </a:solidFill>
              </a:rPr>
              <a:t>ji</a:t>
            </a:r>
            <a:r>
              <a:rPr lang="en-US" sz="1800" dirty="0" err="1" smtClean="0">
                <a:solidFill>
                  <a:schemeClr val="tx1"/>
                </a:solidFill>
              </a:rPr>
              <a:t>Nj</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a:solidFill>
            <a:schemeClr val="accent1">
              <a:lumMod val="60000"/>
              <a:lumOff val="40000"/>
            </a:schemeClr>
          </a:solidFill>
        </p:spPr>
        <p:txBody>
          <a:bodyPr>
            <a:noAutofit/>
          </a:bodyPr>
          <a:lstStyle/>
          <a:p>
            <a:pPr>
              <a:buNone/>
            </a:pPr>
            <a:r>
              <a:rPr lang="en-US" dirty="0" smtClean="0"/>
              <a:t>	</a:t>
            </a:r>
            <a:r>
              <a:rPr lang="en-US" sz="1800" dirty="0" smtClean="0"/>
              <a:t>Assuming that there is thermal equilibrium between the photon field and the atoms and that the photon field has the characteristics of a normal blackbody at temperature T we have,</a:t>
            </a:r>
          </a:p>
          <a:p>
            <a:pPr>
              <a:buNone/>
            </a:pPr>
            <a:endParaRPr lang="en-US" sz="1800" dirty="0"/>
          </a:p>
          <a:p>
            <a:pPr>
              <a:buNone/>
            </a:pPr>
            <a:r>
              <a:rPr lang="en-US" sz="1800" dirty="0" smtClean="0"/>
              <a:t>		</a:t>
            </a:r>
            <a:r>
              <a:rPr lang="en-US" sz="1800" dirty="0" err="1" smtClean="0"/>
              <a:t>B</a:t>
            </a:r>
            <a:r>
              <a:rPr lang="en-US" sz="1400" dirty="0" err="1" smtClean="0"/>
              <a:t>ij</a:t>
            </a:r>
            <a:r>
              <a:rPr lang="en-US" sz="1800" dirty="0" err="1" smtClean="0"/>
              <a:t>NiUv</a:t>
            </a:r>
            <a:r>
              <a:rPr lang="en-US" sz="1800" dirty="0" smtClean="0"/>
              <a:t> = </a:t>
            </a:r>
            <a:r>
              <a:rPr lang="en-US" sz="1800" dirty="0" err="1" smtClean="0"/>
              <a:t>B</a:t>
            </a:r>
            <a:r>
              <a:rPr lang="en-US" sz="1400" dirty="0" err="1" smtClean="0"/>
              <a:t>ji</a:t>
            </a:r>
            <a:r>
              <a:rPr lang="en-US" sz="1800" dirty="0" err="1" smtClean="0"/>
              <a:t>NjUv</a:t>
            </a:r>
            <a:r>
              <a:rPr lang="en-US" sz="1800" dirty="0" smtClean="0"/>
              <a:t> + </a:t>
            </a:r>
            <a:r>
              <a:rPr lang="en-US" sz="1800" dirty="0" err="1" smtClean="0"/>
              <a:t>A</a:t>
            </a:r>
            <a:r>
              <a:rPr lang="en-US" sz="1400" dirty="0" err="1" smtClean="0"/>
              <a:t>ji</a:t>
            </a:r>
            <a:r>
              <a:rPr lang="en-US" sz="1800" dirty="0" err="1" smtClean="0"/>
              <a:t>Nj</a:t>
            </a:r>
            <a:endParaRPr lang="en-US" sz="1800" dirty="0" smtClean="0"/>
          </a:p>
          <a:p>
            <a:pPr>
              <a:buNone/>
            </a:pPr>
            <a:r>
              <a:rPr lang="en-US" sz="1800" dirty="0" smtClean="0"/>
              <a:t>  	=&gt;	</a:t>
            </a:r>
            <a:r>
              <a:rPr lang="en-US" sz="1800" dirty="0" err="1" smtClean="0"/>
              <a:t>Nj</a:t>
            </a:r>
            <a:r>
              <a:rPr lang="en-US" sz="1800" dirty="0" smtClean="0"/>
              <a:t>/Ni = </a:t>
            </a:r>
            <a:r>
              <a:rPr lang="en-US" sz="1800" dirty="0" err="1" smtClean="0"/>
              <a:t>B</a:t>
            </a:r>
            <a:r>
              <a:rPr lang="en-US" sz="1400" dirty="0" err="1" smtClean="0"/>
              <a:t>ij</a:t>
            </a:r>
            <a:r>
              <a:rPr lang="en-US" sz="1800" dirty="0" err="1" smtClean="0"/>
              <a:t>Uv</a:t>
            </a:r>
            <a:r>
              <a:rPr lang="en-US" sz="1800" dirty="0" smtClean="0"/>
              <a:t>/(</a:t>
            </a:r>
            <a:r>
              <a:rPr lang="en-US" sz="1800" dirty="0" err="1" smtClean="0"/>
              <a:t>A</a:t>
            </a:r>
            <a:r>
              <a:rPr lang="en-US" sz="1400" dirty="0" err="1" smtClean="0"/>
              <a:t>ji</a:t>
            </a:r>
            <a:r>
              <a:rPr lang="en-US" sz="1400" dirty="0" smtClean="0"/>
              <a:t> </a:t>
            </a:r>
            <a:r>
              <a:rPr lang="en-US" sz="1800" dirty="0" smtClean="0"/>
              <a:t>+ </a:t>
            </a:r>
            <a:r>
              <a:rPr lang="en-US" sz="1800" dirty="0" err="1" smtClean="0"/>
              <a:t>B</a:t>
            </a:r>
            <a:r>
              <a:rPr lang="en-US" sz="1400" dirty="0" err="1" smtClean="0"/>
              <a:t>ji</a:t>
            </a:r>
            <a:r>
              <a:rPr lang="en-US" sz="1800" dirty="0" err="1" smtClean="0"/>
              <a:t>Uv</a:t>
            </a:r>
            <a:r>
              <a:rPr lang="en-US" sz="1800" dirty="0" smtClean="0"/>
              <a:t>)</a:t>
            </a:r>
          </a:p>
          <a:p>
            <a:pPr>
              <a:buNone/>
            </a:pPr>
            <a:r>
              <a:rPr lang="en-US" sz="1800" dirty="0"/>
              <a:t>	</a:t>
            </a:r>
            <a:r>
              <a:rPr lang="en-US" sz="1800" dirty="0" smtClean="0"/>
              <a:t>=&gt;	e^(-</a:t>
            </a:r>
            <a:r>
              <a:rPr lang="en-US" sz="1800" dirty="0" err="1" smtClean="0"/>
              <a:t>hv</a:t>
            </a:r>
            <a:r>
              <a:rPr lang="en-US" sz="1400" dirty="0" err="1" smtClean="0"/>
              <a:t>ji</a:t>
            </a:r>
            <a:r>
              <a:rPr lang="en-US" sz="1400" dirty="0" smtClean="0"/>
              <a:t>/</a:t>
            </a:r>
            <a:r>
              <a:rPr lang="en-US" sz="1800" dirty="0" err="1" smtClean="0"/>
              <a:t>k</a:t>
            </a:r>
            <a:r>
              <a:rPr lang="en-US" sz="1400" dirty="0" err="1" smtClean="0"/>
              <a:t>B</a:t>
            </a:r>
            <a:r>
              <a:rPr lang="en-US" sz="1800" dirty="0" err="1" smtClean="0"/>
              <a:t>T</a:t>
            </a:r>
            <a:r>
              <a:rPr lang="en-US" sz="1800" dirty="0" smtClean="0"/>
              <a:t>) = </a:t>
            </a:r>
            <a:r>
              <a:rPr lang="en-US" sz="1800" dirty="0" err="1" smtClean="0"/>
              <a:t>B</a:t>
            </a:r>
            <a:r>
              <a:rPr lang="en-US" sz="1400" dirty="0" err="1" smtClean="0"/>
              <a:t>ij</a:t>
            </a:r>
            <a:r>
              <a:rPr lang="en-US" sz="1800" dirty="0" err="1" smtClean="0"/>
              <a:t>Uv</a:t>
            </a:r>
            <a:r>
              <a:rPr lang="en-US" sz="1800" dirty="0" smtClean="0"/>
              <a:t>/(</a:t>
            </a:r>
            <a:r>
              <a:rPr lang="en-US" sz="1800" dirty="0" err="1" smtClean="0"/>
              <a:t>A</a:t>
            </a:r>
            <a:r>
              <a:rPr lang="en-US" sz="1400" dirty="0" err="1" smtClean="0"/>
              <a:t>ji</a:t>
            </a:r>
            <a:r>
              <a:rPr lang="en-US" sz="1400" dirty="0" smtClean="0"/>
              <a:t> </a:t>
            </a:r>
            <a:r>
              <a:rPr lang="en-US" sz="1800" dirty="0" smtClean="0"/>
              <a:t>+ </a:t>
            </a:r>
            <a:r>
              <a:rPr lang="en-US" sz="1800" dirty="0" err="1" smtClean="0"/>
              <a:t>B</a:t>
            </a:r>
            <a:r>
              <a:rPr lang="en-US" sz="1400" dirty="0" err="1" smtClean="0"/>
              <a:t>ji</a:t>
            </a:r>
            <a:r>
              <a:rPr lang="en-US" sz="1800" dirty="0" err="1" smtClean="0"/>
              <a:t>Uv</a:t>
            </a:r>
            <a:r>
              <a:rPr lang="en-US" sz="1800" dirty="0" smtClean="0"/>
              <a:t>)</a:t>
            </a:r>
          </a:p>
          <a:p>
            <a:pPr>
              <a:buNone/>
            </a:pPr>
            <a:r>
              <a:rPr lang="en-US" sz="1800" dirty="0" smtClean="0"/>
              <a:t>	=&gt;	</a:t>
            </a:r>
            <a:r>
              <a:rPr lang="en-US" sz="1800" dirty="0" err="1" smtClean="0"/>
              <a:t>Uv</a:t>
            </a:r>
            <a:r>
              <a:rPr lang="en-US" sz="1800" dirty="0" smtClean="0"/>
              <a:t> = (</a:t>
            </a:r>
            <a:r>
              <a:rPr lang="en-US" sz="1800" dirty="0" err="1" smtClean="0"/>
              <a:t>A</a:t>
            </a:r>
            <a:r>
              <a:rPr lang="en-US" sz="1400" dirty="0" err="1" smtClean="0"/>
              <a:t>ji</a:t>
            </a:r>
            <a:r>
              <a:rPr lang="en-US" sz="1800" dirty="0" smtClean="0"/>
              <a:t>/</a:t>
            </a:r>
            <a:r>
              <a:rPr lang="en-US" sz="1800" dirty="0" err="1" smtClean="0"/>
              <a:t>B</a:t>
            </a:r>
            <a:r>
              <a:rPr lang="en-US" sz="1400" dirty="0" err="1" smtClean="0"/>
              <a:t>ji</a:t>
            </a:r>
            <a:r>
              <a:rPr lang="en-US" sz="1800" dirty="0" smtClean="0"/>
              <a:t>)/{(</a:t>
            </a:r>
            <a:r>
              <a:rPr lang="en-US" sz="1800" dirty="0" err="1" smtClean="0"/>
              <a:t>B</a:t>
            </a:r>
            <a:r>
              <a:rPr lang="en-US" sz="1400" dirty="0" err="1" smtClean="0"/>
              <a:t>ij</a:t>
            </a:r>
            <a:r>
              <a:rPr lang="en-US" sz="1800" dirty="0" smtClean="0"/>
              <a:t>/</a:t>
            </a:r>
            <a:r>
              <a:rPr lang="en-US" sz="1800" dirty="0" err="1" smtClean="0"/>
              <a:t>B</a:t>
            </a:r>
            <a:r>
              <a:rPr lang="en-US" sz="1400" dirty="0" err="1" smtClean="0"/>
              <a:t>ji</a:t>
            </a:r>
            <a:r>
              <a:rPr lang="en-US" sz="1400" dirty="0" smtClean="0"/>
              <a:t>)</a:t>
            </a:r>
            <a:r>
              <a:rPr lang="en-US" sz="1800" dirty="0" smtClean="0"/>
              <a:t>e^(</a:t>
            </a:r>
            <a:r>
              <a:rPr lang="en-US" sz="1800" dirty="0" err="1" smtClean="0"/>
              <a:t>hv</a:t>
            </a:r>
            <a:r>
              <a:rPr lang="en-US" sz="1400" dirty="0" err="1" smtClean="0"/>
              <a:t>ji</a:t>
            </a:r>
            <a:r>
              <a:rPr lang="en-US" sz="1800" dirty="0" smtClean="0"/>
              <a:t>/</a:t>
            </a:r>
            <a:r>
              <a:rPr lang="en-US" sz="1800" dirty="0" err="1" smtClean="0"/>
              <a:t>k</a:t>
            </a:r>
            <a:r>
              <a:rPr lang="en-US" sz="1400" dirty="0" err="1" smtClean="0"/>
              <a:t>B</a:t>
            </a:r>
            <a:r>
              <a:rPr lang="en-US" sz="1800" dirty="0" err="1" smtClean="0"/>
              <a:t>T</a:t>
            </a:r>
            <a:r>
              <a:rPr lang="en-US" sz="1800" dirty="0" smtClean="0"/>
              <a:t>)-1}</a:t>
            </a:r>
          </a:p>
          <a:p>
            <a:pPr>
              <a:buNone/>
            </a:pPr>
            <a:endParaRPr lang="en-US" sz="1800" dirty="0"/>
          </a:p>
          <a:p>
            <a:pPr>
              <a:buNone/>
            </a:pPr>
            <a:r>
              <a:rPr lang="en-US" sz="1800" dirty="0" smtClean="0"/>
              <a:t>	    As T → infinity, </a:t>
            </a:r>
            <a:r>
              <a:rPr lang="en-US" sz="1800" dirty="0" err="1" smtClean="0"/>
              <a:t>Uv</a:t>
            </a:r>
            <a:r>
              <a:rPr lang="en-US" sz="1800" dirty="0" smtClean="0"/>
              <a:t> → infinity.</a:t>
            </a:r>
          </a:p>
          <a:p>
            <a:pPr>
              <a:buNone/>
            </a:pPr>
            <a:r>
              <a:rPr lang="en-US" sz="1800" dirty="0"/>
              <a:t>	</a:t>
            </a:r>
            <a:r>
              <a:rPr lang="en-US" sz="1800" dirty="0" smtClean="0"/>
              <a:t>     T → infinity  =&gt;</a:t>
            </a:r>
            <a:r>
              <a:rPr lang="en-US" sz="1400" dirty="0" smtClean="0"/>
              <a:t>  </a:t>
            </a:r>
            <a:r>
              <a:rPr lang="en-US" sz="1800" dirty="0" smtClean="0"/>
              <a:t>e^(</a:t>
            </a:r>
            <a:r>
              <a:rPr lang="en-US" sz="1800" dirty="0" err="1" smtClean="0"/>
              <a:t>hv</a:t>
            </a:r>
            <a:r>
              <a:rPr lang="en-US" sz="1400" dirty="0" err="1" smtClean="0"/>
              <a:t>ji</a:t>
            </a:r>
            <a:r>
              <a:rPr lang="en-US" sz="1800" dirty="0" smtClean="0"/>
              <a:t>/</a:t>
            </a:r>
            <a:r>
              <a:rPr lang="en-US" sz="1800" dirty="0" err="1" smtClean="0"/>
              <a:t>k</a:t>
            </a:r>
            <a:r>
              <a:rPr lang="en-US" sz="1400" dirty="0" err="1" smtClean="0"/>
              <a:t>B</a:t>
            </a:r>
            <a:r>
              <a:rPr lang="en-US" sz="1800" dirty="0" err="1" smtClean="0"/>
              <a:t>T</a:t>
            </a:r>
            <a:r>
              <a:rPr lang="en-US" sz="1800" dirty="0" smtClean="0"/>
              <a:t>) → 1</a:t>
            </a:r>
          </a:p>
          <a:p>
            <a:pPr>
              <a:buNone/>
            </a:pPr>
            <a:r>
              <a:rPr lang="en-US" sz="1800" dirty="0"/>
              <a:t> </a:t>
            </a:r>
            <a:r>
              <a:rPr lang="en-US" sz="1800" dirty="0" smtClean="0"/>
              <a:t>=&gt;     </a:t>
            </a:r>
            <a:r>
              <a:rPr lang="en-US" sz="1800" dirty="0" err="1" smtClean="0"/>
              <a:t>Bij</a:t>
            </a:r>
            <a:r>
              <a:rPr lang="en-US" sz="1800" dirty="0" smtClean="0"/>
              <a:t> = </a:t>
            </a:r>
            <a:r>
              <a:rPr lang="en-US" sz="1800" dirty="0" err="1" smtClean="0"/>
              <a:t>Bji</a:t>
            </a:r>
            <a:r>
              <a:rPr lang="en-US" sz="1800" dirty="0" smtClean="0"/>
              <a:t>	</a:t>
            </a:r>
          </a:p>
          <a:p>
            <a:pPr>
              <a:buNone/>
            </a:pPr>
            <a:endParaRPr lang="en-US" sz="1800" dirty="0" smtClean="0"/>
          </a:p>
          <a:p>
            <a:pPr>
              <a:buNone/>
            </a:pPr>
            <a:r>
              <a:rPr lang="en-US" sz="1800" dirty="0" smtClean="0"/>
              <a:t>	Since the rates are not temperature dependant, this holds for any T. </a:t>
            </a:r>
            <a:r>
              <a:rPr lang="en-US" sz="1800" b="1" dirty="0" smtClean="0"/>
              <a:t>At thermal equilibrium, the probability of spontaneous emission and absorption are the same.</a:t>
            </a:r>
            <a:r>
              <a:rPr lang="en-US" sz="1800" b="1" dirty="0"/>
              <a:t>	</a:t>
            </a:r>
            <a:r>
              <a:rPr lang="en-US" sz="1800" b="1" dirty="0" smtClean="0"/>
              <a:t> </a:t>
            </a:r>
            <a:r>
              <a:rPr lang="en-US" sz="1800" dirty="0" smtClean="0"/>
              <a:t>Therefore, the only way in which to ensure spontaneous emission dominates is to have </a:t>
            </a:r>
            <a:r>
              <a:rPr lang="en-US" sz="1800" dirty="0" err="1" smtClean="0"/>
              <a:t>Nj</a:t>
            </a:r>
            <a:r>
              <a:rPr lang="en-US" sz="1800" dirty="0" smtClean="0"/>
              <a:t> &gt; Ni. This is known as population inversion and is accomplished via optical pumping.</a:t>
            </a:r>
            <a:endParaRPr lang="en-US" sz="1800" b="1" dirty="0" smtClean="0"/>
          </a:p>
          <a:p>
            <a:pPr algn="ctr">
              <a:buNone/>
            </a:pPr>
            <a:endParaRPr lang="en-US" sz="1800" dirty="0" smtClean="0"/>
          </a:p>
          <a:p>
            <a:pPr>
              <a:buNone/>
            </a:pPr>
            <a:endParaRPr lang="en-US" sz="1800" dirty="0"/>
          </a:p>
          <a:p>
            <a:pPr>
              <a:buNone/>
            </a:pP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solidFill>
            <a:schemeClr val="accent1">
              <a:lumMod val="60000"/>
              <a:lumOff val="40000"/>
            </a:schemeClr>
          </a:solidFill>
        </p:spPr>
        <p:txBody>
          <a:bodyPr>
            <a:normAutofit fontScale="90000"/>
          </a:bodyPr>
          <a:lstStyle/>
          <a:p>
            <a:r>
              <a:rPr lang="en-US" dirty="0" smtClean="0"/>
              <a:t>Frequency Bandwidth and Coherence</a:t>
            </a:r>
            <a:endParaRPr lang="en-US" dirty="0"/>
          </a:p>
        </p:txBody>
      </p:sp>
      <p:sp>
        <p:nvSpPr>
          <p:cNvPr id="3" name="Content Placeholder 2"/>
          <p:cNvSpPr>
            <a:spLocks noGrp="1"/>
          </p:cNvSpPr>
          <p:nvPr>
            <p:ph idx="1"/>
          </p:nvPr>
        </p:nvSpPr>
        <p:spPr>
          <a:xfrm>
            <a:off x="457200" y="1676400"/>
            <a:ext cx="8229600" cy="4876800"/>
          </a:xfrm>
          <a:solidFill>
            <a:schemeClr val="accent1">
              <a:lumMod val="60000"/>
              <a:lumOff val="40000"/>
            </a:schemeClr>
          </a:solidFill>
        </p:spPr>
        <p:txBody>
          <a:bodyPr/>
          <a:lstStyle/>
          <a:p>
            <a:pPr>
              <a:buNone/>
            </a:pPr>
            <a:r>
              <a:rPr lang="en-US" dirty="0" smtClean="0"/>
              <a:t>	</a:t>
            </a:r>
            <a:r>
              <a:rPr lang="en-US" sz="1800" dirty="0" smtClean="0"/>
              <a:t>Within the resonant cavity, the disturbance takes on a standing wave configuration. This is only possible when the wave has nodes at the mirrors.</a:t>
            </a:r>
          </a:p>
          <a:p>
            <a:pPr>
              <a:buNone/>
            </a:pPr>
            <a:r>
              <a:rPr lang="en-US" sz="1800" dirty="0"/>
              <a:t>	</a:t>
            </a:r>
            <a:endParaRPr lang="en-US" sz="1800" dirty="0" smtClean="0"/>
          </a:p>
          <a:p>
            <a:pPr>
              <a:buNone/>
            </a:pPr>
            <a:r>
              <a:rPr lang="en-US" sz="1800" dirty="0"/>
              <a:t>	</a:t>
            </a:r>
            <a:r>
              <a:rPr lang="en-US" sz="1800" dirty="0" smtClean="0"/>
              <a:t>	m = L/(</a:t>
            </a:r>
            <a:r>
              <a:rPr lang="el-GR" sz="1800" dirty="0" smtClean="0"/>
              <a:t>λ</a:t>
            </a:r>
            <a:r>
              <a:rPr lang="en-US" sz="1800" dirty="0" smtClean="0"/>
              <a:t>/2)</a:t>
            </a:r>
          </a:p>
          <a:p>
            <a:pPr>
              <a:buNone/>
            </a:pPr>
            <a:r>
              <a:rPr lang="en-US" sz="1800" dirty="0"/>
              <a:t>	</a:t>
            </a:r>
            <a:r>
              <a:rPr lang="en-US" sz="1800" dirty="0" smtClean="0"/>
              <a:t>=&gt;	</a:t>
            </a:r>
            <a:r>
              <a:rPr lang="en-US" sz="1800" dirty="0" err="1" smtClean="0"/>
              <a:t>v</a:t>
            </a:r>
            <a:r>
              <a:rPr lang="en-US" sz="1400" dirty="0" err="1" smtClean="0"/>
              <a:t>m</a:t>
            </a:r>
            <a:r>
              <a:rPr lang="en-US" sz="1800" dirty="0" smtClean="0"/>
              <a:t> = </a:t>
            </a:r>
            <a:r>
              <a:rPr lang="en-US" sz="1800" dirty="0" err="1" smtClean="0"/>
              <a:t>mv</a:t>
            </a:r>
            <a:r>
              <a:rPr lang="en-US" sz="1800" dirty="0" smtClean="0"/>
              <a:t>/2L</a:t>
            </a:r>
          </a:p>
          <a:p>
            <a:pPr>
              <a:buNone/>
            </a:pPr>
            <a:r>
              <a:rPr lang="en-US" sz="1800" dirty="0"/>
              <a:t>	</a:t>
            </a:r>
            <a:r>
              <a:rPr lang="en-US" sz="1800" dirty="0" smtClean="0"/>
              <a:t>=&gt;	</a:t>
            </a:r>
            <a:r>
              <a:rPr lang="el-GR" sz="1800" dirty="0" smtClean="0"/>
              <a:t>Δ</a:t>
            </a:r>
            <a:r>
              <a:rPr lang="en-US" sz="1800" dirty="0" smtClean="0"/>
              <a:t>v = v/2L</a:t>
            </a:r>
          </a:p>
          <a:p>
            <a:pPr>
              <a:buNone/>
            </a:pPr>
            <a:endParaRPr lang="en-US" sz="1800" dirty="0"/>
          </a:p>
          <a:p>
            <a:pPr>
              <a:buNone/>
            </a:pPr>
            <a:r>
              <a:rPr lang="en-US" sz="1800" dirty="0" smtClean="0"/>
              <a:t>	Thus the resonant modes of the cavity restrict the bandwidth of frequencies available from atomic transitions. </a:t>
            </a:r>
            <a:r>
              <a:rPr lang="en-US" sz="1800" b="1" dirty="0" smtClean="0"/>
              <a:t>This is the origin of a laser’s near </a:t>
            </a:r>
            <a:r>
              <a:rPr lang="en-US" sz="1800" b="1" dirty="0" err="1" smtClean="0"/>
              <a:t>monochromacity</a:t>
            </a:r>
            <a:r>
              <a:rPr lang="en-US" sz="1800" b="1" dirty="0" smtClean="0"/>
              <a:t>.</a:t>
            </a:r>
          </a:p>
          <a:p>
            <a:pPr>
              <a:buNone/>
            </a:pPr>
            <a:endParaRPr lang="en-US" sz="1800" b="1" dirty="0"/>
          </a:p>
          <a:p>
            <a:pPr>
              <a:buNone/>
            </a:pPr>
            <a:r>
              <a:rPr lang="en-US" sz="1800" b="1" dirty="0" smtClean="0"/>
              <a:t>	</a:t>
            </a:r>
            <a:r>
              <a:rPr lang="en-US" sz="1800" dirty="0" smtClean="0"/>
              <a:t>The time required for two oscillations differing by </a:t>
            </a:r>
            <a:r>
              <a:rPr lang="el-GR" sz="1800" dirty="0" smtClean="0"/>
              <a:t>Δ</a:t>
            </a:r>
            <a:r>
              <a:rPr lang="en-US" sz="1800" dirty="0" smtClean="0"/>
              <a:t>v to get out of phase by one cycle is, 1/</a:t>
            </a:r>
            <a:r>
              <a:rPr lang="el-GR" sz="1800" dirty="0" smtClean="0"/>
              <a:t> Δ</a:t>
            </a:r>
            <a:r>
              <a:rPr lang="en-US" sz="1800" dirty="0" smtClean="0"/>
              <a:t>v. Thus the narrow frequency bandwidth established above results in a long coherence time and subsequently a large coherence length.</a:t>
            </a:r>
            <a:endParaRPr lang="en-US" sz="1800" b="1" dirty="0" smtClean="0"/>
          </a:p>
          <a:p>
            <a:pPr>
              <a:buNone/>
            </a:pPr>
            <a:endParaRPr lang="en-US" sz="1800" b="1" dirty="0"/>
          </a:p>
          <a:p>
            <a:pPr>
              <a:buNone/>
            </a:pPr>
            <a:endParaRPr lang="en-US" sz="1800" dirty="0"/>
          </a:p>
        </p:txBody>
      </p:sp>
      <p:pic>
        <p:nvPicPr>
          <p:cNvPr id="4" name="Picture 3" descr="scan0003.jpg"/>
          <p:cNvPicPr>
            <a:picLocks noChangeAspect="1"/>
          </p:cNvPicPr>
          <p:nvPr/>
        </p:nvPicPr>
        <p:blipFill>
          <a:blip r:embed="rId2" cstate="print"/>
          <a:srcRect l="25550" t="51111" r="36247" b="36667"/>
          <a:stretch>
            <a:fillRect/>
          </a:stretch>
        </p:blipFill>
        <p:spPr>
          <a:xfrm>
            <a:off x="3429000" y="2514600"/>
            <a:ext cx="3636818" cy="16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solidFill>
            <a:schemeClr val="accent1">
              <a:lumMod val="60000"/>
              <a:lumOff val="40000"/>
            </a:schemeClr>
          </a:solidFill>
        </p:spPr>
        <p:txBody>
          <a:bodyPr>
            <a:normAutofit/>
          </a:bodyPr>
          <a:lstStyle/>
          <a:p>
            <a:r>
              <a:rPr lang="en-US" sz="4000" dirty="0" smtClean="0"/>
              <a:t>Some Performance Criteria</a:t>
            </a:r>
            <a:endParaRPr lang="en-US" sz="4000" dirty="0"/>
          </a:p>
        </p:txBody>
      </p:sp>
      <p:sp>
        <p:nvSpPr>
          <p:cNvPr id="3" name="Content Placeholder 2"/>
          <p:cNvSpPr>
            <a:spLocks noGrp="1"/>
          </p:cNvSpPr>
          <p:nvPr>
            <p:ph idx="1"/>
          </p:nvPr>
        </p:nvSpPr>
        <p:spPr>
          <a:xfrm>
            <a:off x="457200" y="1600200"/>
            <a:ext cx="8229600" cy="4800600"/>
          </a:xfrm>
          <a:solidFill>
            <a:schemeClr val="accent1">
              <a:lumMod val="60000"/>
              <a:lumOff val="40000"/>
            </a:schemeClr>
          </a:solidFill>
        </p:spPr>
        <p:txBody>
          <a:bodyPr/>
          <a:lstStyle/>
          <a:p>
            <a:pPr>
              <a:buNone/>
            </a:pPr>
            <a:r>
              <a:rPr lang="en-US" dirty="0" smtClean="0"/>
              <a:t>	</a:t>
            </a:r>
            <a:r>
              <a:rPr lang="en-US" sz="1800" dirty="0" smtClean="0"/>
              <a:t>The overall power of the laser can be increased by allowing for a greater number of stimulated emissions along the optical cavity. Thus by increasing the length of the optical cavity, L one can increase the power of the laser.</a:t>
            </a:r>
          </a:p>
          <a:p>
            <a:pPr>
              <a:buNone/>
            </a:pPr>
            <a:endParaRPr lang="en-US" sz="1800" dirty="0" smtClean="0"/>
          </a:p>
          <a:p>
            <a:pPr>
              <a:buNone/>
            </a:pPr>
            <a:r>
              <a:rPr lang="en-US" sz="1800" dirty="0"/>
              <a:t>	</a:t>
            </a:r>
            <a:r>
              <a:rPr lang="en-US" sz="1800" dirty="0" smtClean="0"/>
              <a:t>	Increasing L causes the beam to diverge from the optical axis, negatively affecting directional stability.</a:t>
            </a:r>
          </a:p>
          <a:p>
            <a:pPr>
              <a:buNone/>
            </a:pPr>
            <a:r>
              <a:rPr lang="en-US" sz="1800" dirty="0"/>
              <a:t>	</a:t>
            </a:r>
            <a:r>
              <a:rPr lang="en-US" sz="1800" dirty="0" smtClean="0"/>
              <a:t>	Furthermore, recall </a:t>
            </a:r>
            <a:r>
              <a:rPr lang="el-GR" sz="1800" dirty="0" smtClean="0"/>
              <a:t>Δ</a:t>
            </a:r>
            <a:r>
              <a:rPr lang="en-US" sz="1800" dirty="0" smtClean="0"/>
              <a:t>v = v/2L. Increasing L allows for more possible resonant modes to fit with the allowable atomic transition bands, increasing the overall frequency bandwidth and thus negatively impacting coherence.</a:t>
            </a:r>
          </a:p>
          <a:p>
            <a:pPr>
              <a:buNone/>
            </a:pPr>
            <a:endParaRPr lang="en-US" sz="1800" dirty="0"/>
          </a:p>
          <a:p>
            <a:pPr>
              <a:buNone/>
            </a:pPr>
            <a:r>
              <a:rPr lang="en-US" sz="1800" dirty="0" smtClean="0"/>
              <a:t>	Power can also be greatly increased via a process known as Q-switching. In this process the laser beam is allowed to build up within the optical cavity before it is released. This could be achieved by use of a shutter for example. The resultant pulsed beam is very powerful but has a limited operation time.</a:t>
            </a:r>
          </a:p>
          <a:p>
            <a:pPr>
              <a:buNone/>
            </a:pPr>
            <a:endParaRPr lang="en-US" sz="1800" dirty="0"/>
          </a:p>
          <a:p>
            <a:pPr>
              <a:buNone/>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89038"/>
          </a:xfrm>
          <a:solidFill>
            <a:schemeClr val="accent1">
              <a:lumMod val="60000"/>
              <a:lumOff val="40000"/>
            </a:schemeClr>
          </a:solidFill>
        </p:spPr>
        <p:txBody>
          <a:bodyPr>
            <a:normAutofit fontScale="90000"/>
          </a:bodyPr>
          <a:lstStyle/>
          <a:p>
            <a:r>
              <a:rPr lang="en-US" dirty="0" smtClean="0"/>
              <a:t>General types of lasers, and classification</a:t>
            </a:r>
            <a:endParaRPr lang="en-US" dirty="0"/>
          </a:p>
        </p:txBody>
      </p:sp>
      <p:sp>
        <p:nvSpPr>
          <p:cNvPr id="5" name="Subtitle 2"/>
          <p:cNvSpPr>
            <a:spLocks noGrp="1"/>
          </p:cNvSpPr>
          <p:nvPr>
            <p:ph sz="half" idx="1"/>
          </p:nvPr>
        </p:nvSpPr>
        <p:spPr>
          <a:xfrm>
            <a:off x="228600" y="1600201"/>
            <a:ext cx="4038600" cy="3352799"/>
          </a:xfrm>
          <a:solidFill>
            <a:schemeClr val="accent1">
              <a:lumMod val="60000"/>
              <a:lumOff val="40000"/>
            </a:schemeClr>
          </a:solidFill>
        </p:spPr>
        <p:txBody>
          <a:bodyPr>
            <a:normAutofit fontScale="47500" lnSpcReduction="20000"/>
          </a:bodyPr>
          <a:lstStyle/>
          <a:p>
            <a:r>
              <a:rPr lang="en-US" dirty="0"/>
              <a:t> Class 1 – the MPE cannot be exceeded, lasers which cannot produce hazardous exposure.</a:t>
            </a:r>
          </a:p>
          <a:p>
            <a:r>
              <a:rPr lang="en-US" dirty="0"/>
              <a:t>Class 1M – produce large-diameter beams that diverge </a:t>
            </a:r>
            <a:r>
              <a:rPr lang="en-US" dirty="0" err="1"/>
              <a:t>cw</a:t>
            </a:r>
            <a:r>
              <a:rPr lang="en-US" dirty="0"/>
              <a:t>&lt;0.5mW pulsed&lt; 30mJ/cm^2</a:t>
            </a:r>
          </a:p>
          <a:p>
            <a:r>
              <a:rPr lang="en-US" dirty="0"/>
              <a:t>Class 2 – safe with exposure under 0.25 seconds. Visible light with </a:t>
            </a:r>
            <a:r>
              <a:rPr lang="en-US" dirty="0" err="1"/>
              <a:t>cw</a:t>
            </a:r>
            <a:r>
              <a:rPr lang="en-US" dirty="0"/>
              <a:t> &lt;1mW</a:t>
            </a:r>
          </a:p>
          <a:p>
            <a:r>
              <a:rPr lang="en-US" dirty="0"/>
              <a:t>Class 2M– Same as class 1M with </a:t>
            </a:r>
            <a:r>
              <a:rPr lang="en-US" dirty="0" err="1"/>
              <a:t>cw</a:t>
            </a:r>
            <a:r>
              <a:rPr lang="en-US" dirty="0"/>
              <a:t>&lt;1mW</a:t>
            </a:r>
          </a:p>
          <a:p>
            <a:r>
              <a:rPr lang="en-US" dirty="0"/>
              <a:t>Class 3R – The MPE can be exceeded  but with a low risk of injury. </a:t>
            </a:r>
            <a:r>
              <a:rPr lang="en-US" dirty="0" err="1"/>
              <a:t>cw</a:t>
            </a:r>
            <a:r>
              <a:rPr lang="en-US" dirty="0"/>
              <a:t>&lt;5mW</a:t>
            </a:r>
          </a:p>
          <a:p>
            <a:r>
              <a:rPr lang="en-US" dirty="0"/>
              <a:t>Class 3B – Hazardous if direct eye exposure, if diffused not harmful, </a:t>
            </a:r>
            <a:r>
              <a:rPr lang="en-US" dirty="0" err="1"/>
              <a:t>cw</a:t>
            </a:r>
            <a:r>
              <a:rPr lang="en-US" dirty="0"/>
              <a:t>&lt;0.5W pulsed&lt;30mJ/cm^2</a:t>
            </a:r>
          </a:p>
          <a:p>
            <a:r>
              <a:rPr lang="en-US" dirty="0"/>
              <a:t>Class </a:t>
            </a:r>
            <a:r>
              <a:rPr lang="en-US" dirty="0" smtClean="0"/>
              <a:t>4 </a:t>
            </a:r>
            <a:r>
              <a:rPr lang="en-US" dirty="0"/>
              <a:t>– High power laser </a:t>
            </a:r>
            <a:r>
              <a:rPr lang="en-US" dirty="0" err="1"/>
              <a:t>cw</a:t>
            </a:r>
            <a:r>
              <a:rPr lang="en-US" dirty="0"/>
              <a:t>&gt;0.5W, pulsed&gt;30mJ/cm2 potential fire and skin hazard.</a:t>
            </a:r>
          </a:p>
        </p:txBody>
      </p:sp>
      <p:sp>
        <p:nvSpPr>
          <p:cNvPr id="6" name="TextBox 5"/>
          <p:cNvSpPr txBox="1"/>
          <p:nvPr/>
        </p:nvSpPr>
        <p:spPr>
          <a:xfrm>
            <a:off x="4343400" y="1600200"/>
            <a:ext cx="4419600" cy="4185761"/>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sz="1400" dirty="0"/>
              <a:t>Solid-state lasers - Have lasing material distributed in a solid matrix </a:t>
            </a:r>
            <a:r>
              <a:rPr lang="en-US" sz="1400" dirty="0" smtClean="0"/>
              <a:t>such </a:t>
            </a:r>
            <a:r>
              <a:rPr lang="en-US" sz="1400" dirty="0"/>
              <a:t>as the ruby or neodymium: yttrium-aluminum garnet "YAG" </a:t>
            </a:r>
            <a:r>
              <a:rPr lang="en-US" sz="1400" dirty="0" smtClean="0"/>
              <a:t>lasers. </a:t>
            </a:r>
            <a:r>
              <a:rPr lang="en-US" sz="1400" dirty="0"/>
              <a:t>The neodymium-YAG laser emits infrared light at 1,064nm</a:t>
            </a:r>
          </a:p>
          <a:p>
            <a:pPr>
              <a:buFont typeface="Arial" pitchFamily="34" charset="0"/>
              <a:buChar char="•"/>
            </a:pPr>
            <a:r>
              <a:rPr lang="en-US" sz="1400" dirty="0"/>
              <a:t>Gas lasers - </a:t>
            </a:r>
            <a:r>
              <a:rPr lang="en-US" sz="1400" dirty="0" smtClean="0"/>
              <a:t>He </a:t>
            </a:r>
            <a:r>
              <a:rPr lang="en-US" sz="1400" dirty="0"/>
              <a:t>and </a:t>
            </a:r>
            <a:r>
              <a:rPr lang="en-US" sz="1400" dirty="0" err="1"/>
              <a:t>HeNe</a:t>
            </a:r>
            <a:r>
              <a:rPr lang="en-US" sz="1400" dirty="0"/>
              <a:t>, are the most common gas </a:t>
            </a:r>
            <a:r>
              <a:rPr lang="en-US" sz="1400" dirty="0" smtClean="0"/>
              <a:t>lasers </a:t>
            </a:r>
            <a:r>
              <a:rPr lang="en-US" sz="1400" dirty="0"/>
              <a:t>with a primary output of visible red light. CO2 lasers emit energy in the far-infrared, and are used for cutting hard materials. </a:t>
            </a:r>
          </a:p>
          <a:p>
            <a:pPr>
              <a:buFont typeface="Arial" pitchFamily="34" charset="0"/>
              <a:buChar char="•"/>
            </a:pPr>
            <a:r>
              <a:rPr lang="en-US" sz="1400" dirty="0" err="1"/>
              <a:t>Excimer</a:t>
            </a:r>
            <a:r>
              <a:rPr lang="en-US" sz="1400" dirty="0"/>
              <a:t> lasers - </a:t>
            </a:r>
            <a:r>
              <a:rPr lang="en-US" sz="1400" dirty="0" smtClean="0"/>
              <a:t>Name derived </a:t>
            </a:r>
            <a:r>
              <a:rPr lang="en-US" sz="1400" dirty="0"/>
              <a:t>from the terms excited and </a:t>
            </a:r>
            <a:r>
              <a:rPr lang="en-US" sz="1400" dirty="0" err="1" smtClean="0"/>
              <a:t>dimers</a:t>
            </a:r>
            <a:r>
              <a:rPr lang="en-US" sz="1400" dirty="0" smtClean="0"/>
              <a:t>. Uses </a:t>
            </a:r>
            <a:r>
              <a:rPr lang="en-US" sz="1400" dirty="0"/>
              <a:t>reactive gases, such as chlorine and fluorine, mixed with inert gases such as argon, krypton or xenon. When electrically stimulated, a pseudo molecule (</a:t>
            </a:r>
            <a:r>
              <a:rPr lang="en-US" sz="1400" dirty="0" err="1"/>
              <a:t>dimer</a:t>
            </a:r>
            <a:r>
              <a:rPr lang="en-US" sz="1400" dirty="0"/>
              <a:t>) is produced. When lased, the </a:t>
            </a:r>
            <a:r>
              <a:rPr lang="en-US" sz="1400" dirty="0" err="1"/>
              <a:t>dimer</a:t>
            </a:r>
            <a:r>
              <a:rPr lang="en-US" sz="1400" dirty="0"/>
              <a:t> produces light in the ultraviolet range. </a:t>
            </a:r>
          </a:p>
          <a:p>
            <a:pPr>
              <a:buFont typeface="Arial" pitchFamily="34" charset="0"/>
              <a:buChar char="•"/>
            </a:pPr>
            <a:r>
              <a:rPr lang="en-US" sz="1400" dirty="0"/>
              <a:t>Dye lasers - </a:t>
            </a:r>
            <a:r>
              <a:rPr lang="en-US" sz="1400" dirty="0" smtClean="0"/>
              <a:t>Uses </a:t>
            </a:r>
            <a:r>
              <a:rPr lang="en-US" sz="1400" dirty="0"/>
              <a:t>complex organic dyes, such as </a:t>
            </a:r>
            <a:r>
              <a:rPr lang="en-US" sz="1400" dirty="0" err="1"/>
              <a:t>rhodamine</a:t>
            </a:r>
            <a:r>
              <a:rPr lang="en-US" sz="1400" dirty="0"/>
              <a:t> 6G, in liquid solution or suspension as lasing media. They are tunable between 570-650nm</a:t>
            </a:r>
          </a:p>
          <a:p>
            <a:pPr>
              <a:buFont typeface="Arial" pitchFamily="34" charset="0"/>
              <a:buChar char="•"/>
            </a:pPr>
            <a:r>
              <a:rPr lang="en-US" sz="1400" dirty="0"/>
              <a:t>Semiconductor lasers -Sometimes called diode lasers These are used in electronic devices such as </a:t>
            </a:r>
            <a:r>
              <a:rPr lang="en-US" sz="1400" dirty="0" smtClean="0"/>
              <a:t>CD drives.</a:t>
            </a:r>
            <a:endParaRPr lang="en-US" sz="1400" dirty="0"/>
          </a:p>
        </p:txBody>
      </p:sp>
      <p:pic>
        <p:nvPicPr>
          <p:cNvPr id="7" name="Picture 2"/>
          <p:cNvPicPr>
            <a:picLocks noChangeAspect="1" noChangeArrowheads="1"/>
          </p:cNvPicPr>
          <p:nvPr/>
        </p:nvPicPr>
        <p:blipFill>
          <a:blip r:embed="rId2" cstate="print"/>
          <a:srcRect/>
          <a:stretch>
            <a:fillRect/>
          </a:stretch>
        </p:blipFill>
        <p:spPr bwMode="auto">
          <a:xfrm>
            <a:off x="228600" y="228600"/>
            <a:ext cx="1181100"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solidFill>
            <a:schemeClr val="accent1">
              <a:lumMod val="60000"/>
              <a:lumOff val="40000"/>
            </a:schemeClr>
          </a:solidFill>
        </p:spPr>
        <p:txBody>
          <a:bodyPr/>
          <a:lstStyle/>
          <a:p>
            <a:r>
              <a:rPr lang="en-US" dirty="0" smtClean="0"/>
              <a:t>Selected laser applications</a:t>
            </a:r>
            <a:endParaRPr lang="en-US" dirty="0"/>
          </a:p>
        </p:txBody>
      </p:sp>
      <p:sp>
        <p:nvSpPr>
          <p:cNvPr id="5" name="TextBox 4"/>
          <p:cNvSpPr txBox="1"/>
          <p:nvPr/>
        </p:nvSpPr>
        <p:spPr>
          <a:xfrm>
            <a:off x="457200" y="3962400"/>
            <a:ext cx="3733800" cy="923330"/>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smtClean="0"/>
              <a:t>CO2 gas laser – industrial use for cutting thick metal, </a:t>
            </a:r>
            <a:r>
              <a:rPr lang="en-US" dirty="0" err="1" smtClean="0"/>
              <a:t>cw</a:t>
            </a:r>
            <a:r>
              <a:rPr lang="en-US" dirty="0" smtClean="0"/>
              <a:t> power between 1mW-100kW</a:t>
            </a:r>
            <a:endParaRPr lang="en-US" dirty="0"/>
          </a:p>
        </p:txBody>
      </p:sp>
      <p:sp>
        <p:nvSpPr>
          <p:cNvPr id="6" name="TextBox 5"/>
          <p:cNvSpPr txBox="1"/>
          <p:nvPr/>
        </p:nvSpPr>
        <p:spPr>
          <a:xfrm>
            <a:off x="4343400" y="1600200"/>
            <a:ext cx="3886200" cy="1754326"/>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smtClean="0"/>
              <a:t>Inertial confinement fusion (ICF)– Research based,  National ignition facility (NIF) uses an initial laser beam generated from a ytterbium-doped laser to produce a power of 500 terawatts.</a:t>
            </a:r>
            <a:endParaRPr lang="en-US" dirty="0"/>
          </a:p>
        </p:txBody>
      </p:sp>
      <p:sp>
        <p:nvSpPr>
          <p:cNvPr id="7" name="TextBox 6"/>
          <p:cNvSpPr txBox="1"/>
          <p:nvPr/>
        </p:nvSpPr>
        <p:spPr>
          <a:xfrm>
            <a:off x="457200" y="1600200"/>
            <a:ext cx="3733800" cy="923330"/>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err="1" smtClean="0"/>
              <a:t>GaAsP</a:t>
            </a:r>
            <a:r>
              <a:rPr lang="en-US" dirty="0" smtClean="0"/>
              <a:t> semiconductor lasers, Used in fiber optic communication for transmitting pulsed  light signals.</a:t>
            </a:r>
            <a:endParaRPr lang="en-US" dirty="0"/>
          </a:p>
        </p:txBody>
      </p:sp>
      <p:sp>
        <p:nvSpPr>
          <p:cNvPr id="8" name="TextBox 7"/>
          <p:cNvSpPr txBox="1"/>
          <p:nvPr/>
        </p:nvSpPr>
        <p:spPr>
          <a:xfrm>
            <a:off x="457200" y="2667000"/>
            <a:ext cx="3733800" cy="1200329"/>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err="1" smtClean="0"/>
              <a:t>ArF</a:t>
            </a:r>
            <a:r>
              <a:rPr lang="en-US" dirty="0"/>
              <a:t> </a:t>
            </a:r>
            <a:r>
              <a:rPr lang="en-US" dirty="0" err="1" smtClean="0"/>
              <a:t>excimer</a:t>
            </a:r>
            <a:r>
              <a:rPr lang="en-US" dirty="0" smtClean="0"/>
              <a:t> laser- Used in LASIK surgery uses a lambda 193nm laser with 1mJ/cm^2 pulse of ~10ns to reshape the corneal </a:t>
            </a:r>
            <a:r>
              <a:rPr lang="en-US" dirty="0" err="1" smtClean="0"/>
              <a:t>stroma</a:t>
            </a:r>
            <a:r>
              <a:rPr lang="en-US" dirty="0" smtClean="0"/>
              <a:t>.</a:t>
            </a:r>
            <a:endParaRPr lang="en-US" dirty="0"/>
          </a:p>
        </p:txBody>
      </p:sp>
      <p:sp>
        <p:nvSpPr>
          <p:cNvPr id="15" name="Content Placeholder 2"/>
          <p:cNvSpPr>
            <a:spLocks noGrp="1"/>
          </p:cNvSpPr>
          <p:nvPr>
            <p:ph sz="half" idx="1"/>
          </p:nvPr>
        </p:nvSpPr>
        <p:spPr>
          <a:xfrm>
            <a:off x="2438400" y="6172200"/>
            <a:ext cx="4038600" cy="533400"/>
          </a:xfrm>
        </p:spPr>
        <p:txBody>
          <a:bodyPr>
            <a:normAutofit/>
          </a:bodyPr>
          <a:lstStyle/>
          <a:p>
            <a:pPr>
              <a:buNone/>
            </a:pPr>
            <a:r>
              <a:rPr lang="en-US" sz="1200" dirty="0" smtClean="0">
                <a:hlinkClick r:id="rId2"/>
              </a:rPr>
              <a:t>http://upload.wikimedia.org/wikipedia/commons/2/27/Lasercutting-video.ogg</a:t>
            </a:r>
            <a:endParaRPr lang="en-US" sz="1200" dirty="0"/>
          </a:p>
        </p:txBody>
      </p:sp>
      <p:sp>
        <p:nvSpPr>
          <p:cNvPr id="16" name="TextBox 15"/>
          <p:cNvSpPr txBox="1"/>
          <p:nvPr/>
        </p:nvSpPr>
        <p:spPr>
          <a:xfrm>
            <a:off x="4343400" y="3505200"/>
            <a:ext cx="3810000" cy="1754326"/>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smtClean="0"/>
              <a:t>solid-state laser –The first laser was the  </a:t>
            </a:r>
            <a:r>
              <a:rPr lang="en-US" dirty="0" err="1" smtClean="0"/>
              <a:t>flashlamp</a:t>
            </a:r>
            <a:r>
              <a:rPr lang="en-US" dirty="0" smtClean="0"/>
              <a:t>-pumped synthetic ruby crystal to produce pulsed red laser light, at 694nm wavelength. An application of this method is optical pumping.</a:t>
            </a:r>
            <a:endParaRPr lang="en-US" dirty="0"/>
          </a:p>
        </p:txBody>
      </p:sp>
      <p:sp>
        <p:nvSpPr>
          <p:cNvPr id="17" name="TextBox 16"/>
          <p:cNvSpPr txBox="1"/>
          <p:nvPr/>
        </p:nvSpPr>
        <p:spPr>
          <a:xfrm>
            <a:off x="457200" y="4953000"/>
            <a:ext cx="3733800" cy="1200329"/>
          </a:xfrm>
          <a:prstGeom prst="rect">
            <a:avLst/>
          </a:prstGeom>
          <a:solidFill>
            <a:schemeClr val="accent1">
              <a:lumMod val="60000"/>
              <a:lumOff val="40000"/>
            </a:schemeClr>
          </a:solidFill>
        </p:spPr>
        <p:txBody>
          <a:bodyPr wrap="square" rtlCol="0">
            <a:spAutoFit/>
          </a:bodyPr>
          <a:lstStyle/>
          <a:p>
            <a:pPr>
              <a:buFont typeface="Arial" pitchFamily="34" charset="0"/>
              <a:buChar char="•"/>
            </a:pPr>
            <a:r>
              <a:rPr lang="en-US" dirty="0" err="1" smtClean="0"/>
              <a:t>HeNe</a:t>
            </a:r>
            <a:r>
              <a:rPr lang="en-US" dirty="0" smtClean="0"/>
              <a:t> gas laser – Second functional laser, first continuous wave laser. Applications of this type are holography and spectroscopy.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0" y="1676400"/>
            <a:ext cx="7848600" cy="4555093"/>
          </a:xfrm>
          <a:prstGeom prst="rect">
            <a:avLst/>
          </a:prstGeom>
          <a:noFill/>
        </p:spPr>
        <p:txBody>
          <a:bodyPr wrap="square" rtlCol="0">
            <a:spAutoFit/>
          </a:bodyPr>
          <a:lstStyle/>
          <a:p>
            <a:pPr>
              <a:buFont typeface="Arial" pitchFamily="34" charset="0"/>
              <a:buChar char="•"/>
            </a:pPr>
            <a:r>
              <a:rPr lang="en-US" sz="1600" dirty="0" err="1" smtClean="0"/>
              <a:t>Weschler</a:t>
            </a:r>
            <a:r>
              <a:rPr lang="en-US" sz="1600" dirty="0" smtClean="0"/>
              <a:t>, Matthew.  "How Lasers Work"  01 April 2000.  HowStuffWorks.com. &lt;http://science.howstuffworks.com/laser.htm&gt;  15 November 2010.</a:t>
            </a:r>
          </a:p>
          <a:p>
            <a:endParaRPr lang="en-US" sz="1600" dirty="0" smtClean="0"/>
          </a:p>
          <a:p>
            <a:pPr>
              <a:buFont typeface="Arial" pitchFamily="34" charset="0"/>
              <a:buChar char="•"/>
            </a:pPr>
            <a:r>
              <a:rPr lang="en-US" sz="1600" dirty="0" err="1" smtClean="0"/>
              <a:t>Milonni</a:t>
            </a:r>
            <a:r>
              <a:rPr lang="en-US" sz="1600" dirty="0" smtClean="0"/>
              <a:t>, Peter W., and J. H. </a:t>
            </a:r>
            <a:r>
              <a:rPr lang="en-US" sz="1600" dirty="0" err="1" smtClean="0"/>
              <a:t>Eberly</a:t>
            </a:r>
            <a:r>
              <a:rPr lang="en-US" sz="1600" dirty="0" smtClean="0"/>
              <a:t>. </a:t>
            </a:r>
            <a:r>
              <a:rPr lang="en-US" sz="1600" i="1" dirty="0" smtClean="0"/>
              <a:t>Lasers</a:t>
            </a:r>
            <a:r>
              <a:rPr lang="en-US" sz="1600" dirty="0" smtClean="0"/>
              <a:t>. New York: Wiley, 1988. Print.</a:t>
            </a:r>
          </a:p>
          <a:p>
            <a:endParaRPr lang="en-US" sz="1600" dirty="0" smtClean="0"/>
          </a:p>
          <a:p>
            <a:pPr>
              <a:buFont typeface="Arial" pitchFamily="34" charset="0"/>
              <a:buChar char="•"/>
            </a:pPr>
            <a:r>
              <a:rPr lang="en-US" sz="1600" dirty="0" err="1" smtClean="0"/>
              <a:t>Thyagarajan</a:t>
            </a:r>
            <a:r>
              <a:rPr lang="en-US" sz="1600" dirty="0" smtClean="0"/>
              <a:t>, K., and A. K. </a:t>
            </a:r>
            <a:r>
              <a:rPr lang="en-US" sz="1600" dirty="0" err="1" smtClean="0"/>
              <a:t>Ghatak</a:t>
            </a:r>
            <a:r>
              <a:rPr lang="en-US" sz="1600" dirty="0" smtClean="0"/>
              <a:t>. </a:t>
            </a:r>
            <a:r>
              <a:rPr lang="en-US" sz="1600" i="1" dirty="0" smtClean="0"/>
              <a:t>Lasers. Theory and Applications.</a:t>
            </a:r>
            <a:r>
              <a:rPr lang="en-US" sz="1600" dirty="0" smtClean="0"/>
              <a:t> New </a:t>
            </a:r>
            <a:r>
              <a:rPr lang="en-US" sz="1600" dirty="0" err="1" smtClean="0"/>
              <a:t>York,N.Y</a:t>
            </a:r>
            <a:r>
              <a:rPr lang="en-US" sz="1600" dirty="0" smtClean="0"/>
              <a:t>.,, 1981. Print.</a:t>
            </a:r>
          </a:p>
          <a:p>
            <a:endParaRPr lang="en-US" sz="1600" dirty="0" smtClean="0"/>
          </a:p>
          <a:p>
            <a:pPr>
              <a:buFont typeface="Arial" pitchFamily="34" charset="0"/>
              <a:buChar char="•"/>
            </a:pPr>
            <a:r>
              <a:rPr lang="en-US" sz="1600" dirty="0" smtClean="0"/>
              <a:t>Hecht, Eugene. </a:t>
            </a:r>
            <a:r>
              <a:rPr lang="en-US" sz="1600" i="1" dirty="0" smtClean="0"/>
              <a:t>Optics</a:t>
            </a:r>
            <a:r>
              <a:rPr lang="en-US" sz="1600" dirty="0" smtClean="0"/>
              <a:t>. Reading, MA: Addison-Wesley, 2002. Print.</a:t>
            </a:r>
          </a:p>
          <a:p>
            <a:pPr>
              <a:buFont typeface="Arial" pitchFamily="34" charset="0"/>
              <a:buChar char="•"/>
            </a:pPr>
            <a:endParaRPr lang="en-US" sz="1600" dirty="0" smtClean="0"/>
          </a:p>
          <a:p>
            <a:pPr>
              <a:buFont typeface="Arial" pitchFamily="34" charset="0"/>
              <a:buChar char="•"/>
            </a:pPr>
            <a:r>
              <a:rPr lang="en-US" sz="1600" dirty="0" err="1" smtClean="0"/>
              <a:t>Fowles</a:t>
            </a:r>
            <a:r>
              <a:rPr lang="en-US" sz="1600" dirty="0" smtClean="0"/>
              <a:t>, Grant R. </a:t>
            </a:r>
            <a:r>
              <a:rPr lang="en-US" sz="1600" i="1" dirty="0" smtClean="0"/>
              <a:t>Introduction to Modern Optics</a:t>
            </a:r>
            <a:r>
              <a:rPr lang="en-US" sz="1600" dirty="0" smtClean="0"/>
              <a:t>. New York: Dover Publications, 1989. Print.</a:t>
            </a:r>
          </a:p>
          <a:p>
            <a:endParaRPr lang="en-US" sz="1600" dirty="0" smtClean="0"/>
          </a:p>
          <a:p>
            <a:pPr>
              <a:buFont typeface="Arial" pitchFamily="34" charset="0"/>
              <a:buChar char="•"/>
            </a:pPr>
            <a:r>
              <a:rPr lang="en-US" sz="1600" dirty="0" err="1" smtClean="0"/>
              <a:t>Maiman</a:t>
            </a:r>
            <a:r>
              <a:rPr lang="en-US" sz="1600" dirty="0" smtClean="0"/>
              <a:t>, T. H. "Stimulated Optical Radiation in Ruby." </a:t>
            </a:r>
            <a:r>
              <a:rPr lang="en-US" sz="1600" i="1" dirty="0" smtClean="0"/>
              <a:t>Nature</a:t>
            </a:r>
            <a:r>
              <a:rPr lang="en-US" sz="1600" dirty="0" smtClean="0"/>
              <a:t> 187.4736 (1960): 493-94. </a:t>
            </a:r>
          </a:p>
          <a:p>
            <a:r>
              <a:rPr lang="en-US" sz="1600" dirty="0" smtClean="0"/>
              <a:t>Print.</a:t>
            </a:r>
          </a:p>
          <a:p>
            <a:endParaRPr lang="en-US" sz="1600" dirty="0" smtClean="0"/>
          </a:p>
          <a:p>
            <a:pPr>
              <a:buFont typeface="Arial" pitchFamily="34" charset="0"/>
              <a:buChar char="•"/>
            </a:pPr>
            <a:r>
              <a:rPr lang="en-US" sz="1600" dirty="0" smtClean="0"/>
              <a:t>Wikipedia contributors. "Laser." </a:t>
            </a:r>
            <a:r>
              <a:rPr lang="en-US" sz="1600" i="1" dirty="0" smtClean="0"/>
              <a:t>Wikipedia, The Free Encyclopedia</a:t>
            </a:r>
            <a:r>
              <a:rPr lang="en-US" sz="1600" dirty="0" smtClean="0"/>
              <a:t>. Wikipedia, The Free Encyclopedia, 14 Nov. 2010. Web. 18 Nov. 2010. </a:t>
            </a:r>
          </a:p>
          <a:p>
            <a:endParaRPr lang="en-US" dirty="0"/>
          </a:p>
        </p:txBody>
      </p:sp>
      <p:sp>
        <p:nvSpPr>
          <p:cNvPr id="6" name="TextBox 5"/>
          <p:cNvSpPr txBox="1"/>
          <p:nvPr/>
        </p:nvSpPr>
        <p:spPr>
          <a:xfrm>
            <a:off x="2362200" y="381000"/>
            <a:ext cx="4495800" cy="584775"/>
          </a:xfrm>
          <a:prstGeom prst="rect">
            <a:avLst/>
          </a:prstGeom>
          <a:noFill/>
        </p:spPr>
        <p:txBody>
          <a:bodyPr wrap="square" rtlCol="0">
            <a:spAutoFit/>
          </a:bodyPr>
          <a:lstStyle/>
          <a:p>
            <a:pPr algn="ctr"/>
            <a:r>
              <a:rPr lang="en-US" sz="3200" u="sng" dirty="0" smtClean="0"/>
              <a:t>Citations</a:t>
            </a:r>
            <a:endParaRPr lang="en-US" sz="32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667</Words>
  <Application>Microsoft Office PowerPoint</Application>
  <PresentationFormat>On-screen Show (4:3)</PresentationFormat>
  <Paragraphs>99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LASERS</vt:lpstr>
      <vt:lpstr>Slide 2</vt:lpstr>
      <vt:lpstr>Fundamentals of Laser Operation, Population Inversion</vt:lpstr>
      <vt:lpstr>Slide 4</vt:lpstr>
      <vt:lpstr>Frequency Bandwidth and Coherence</vt:lpstr>
      <vt:lpstr>Some Performance Criteria</vt:lpstr>
      <vt:lpstr>General types of lasers, and classification</vt:lpstr>
      <vt:lpstr>Selected laser applications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sean</cp:lastModifiedBy>
  <cp:revision>39</cp:revision>
  <dcterms:created xsi:type="dcterms:W3CDTF">2010-11-14T21:16:24Z</dcterms:created>
  <dcterms:modified xsi:type="dcterms:W3CDTF">2010-11-18T14:24:17Z</dcterms:modified>
</cp:coreProperties>
</file>