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4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94737" autoAdjust="0"/>
  </p:normalViewPr>
  <p:slideViewPr>
    <p:cSldViewPr snapToGrid="0" snapToObjects="1">
      <p:cViewPr varScale="1">
        <p:scale>
          <a:sx n="121" d="100"/>
          <a:sy n="121" d="100"/>
        </p:scale>
        <p:origin x="-5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EC76C-1D3B-074B-BDC0-B9A405AD748B}" type="datetimeFigureOut">
              <a:rPr lang="en-US" smtClean="0"/>
              <a:pPr/>
              <a:t>11/22/10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EC76C-1D3B-074B-BDC0-B9A405AD748B}" type="datetimeFigureOut">
              <a:rPr lang="en-US" smtClean="0"/>
              <a:pPr/>
              <a:t>11/22/10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6F80-8A37-4F4C-99DF-BEAF4B6C3C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EC76C-1D3B-074B-BDC0-B9A405AD748B}" type="datetimeFigureOut">
              <a:rPr lang="en-US" smtClean="0"/>
              <a:pPr/>
              <a:t>11/22/10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6F80-8A37-4F4C-99DF-BEAF4B6C3C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EC76C-1D3B-074B-BDC0-B9A405AD748B}" type="datetimeFigureOut">
              <a:rPr lang="en-US" smtClean="0"/>
              <a:pPr/>
              <a:t>11/22/10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6F80-8A37-4F4C-99DF-BEAF4B6C3C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EC76C-1D3B-074B-BDC0-B9A405AD748B}" type="datetimeFigureOut">
              <a:rPr lang="en-US" smtClean="0"/>
              <a:pPr/>
              <a:t>11/22/10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6F80-8A37-4F4C-99DF-BEAF4B6C3C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EC76C-1D3B-074B-BDC0-B9A405AD748B}" type="datetimeFigureOut">
              <a:rPr lang="en-US" smtClean="0"/>
              <a:pPr/>
              <a:t>11/22/10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6F80-8A37-4F4C-99DF-BEAF4B6C3C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EC76C-1D3B-074B-BDC0-B9A405AD748B}" type="datetimeFigureOut">
              <a:rPr lang="en-US" smtClean="0"/>
              <a:pPr/>
              <a:t>11/22/10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6F80-8A37-4F4C-99DF-BEAF4B6C3C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EC76C-1D3B-074B-BDC0-B9A405AD748B}" type="datetimeFigureOut">
              <a:rPr lang="en-US" smtClean="0"/>
              <a:pPr/>
              <a:t>11/22/10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6F80-8A37-4F4C-99DF-BEAF4B6C3C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EC76C-1D3B-074B-BDC0-B9A405AD748B}" type="datetimeFigureOut">
              <a:rPr lang="en-US" smtClean="0"/>
              <a:pPr/>
              <a:t>11/22/10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6F80-8A37-4F4C-99DF-BEAF4B6C3C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EC76C-1D3B-074B-BDC0-B9A405AD748B}" type="datetimeFigureOut">
              <a:rPr lang="en-US" smtClean="0"/>
              <a:pPr/>
              <a:t>11/22/10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6F80-8A37-4F4C-99DF-BEAF4B6C3C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EC76C-1D3B-074B-BDC0-B9A405AD748B}" type="datetimeFigureOut">
              <a:rPr lang="en-US" smtClean="0"/>
              <a:pPr/>
              <a:t>11/22/10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76F80-8A37-4F4C-99DF-BEAF4B6C3C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EC76C-1D3B-074B-BDC0-B9A405AD748B}" type="datetimeFigureOut">
              <a:rPr lang="en-US" smtClean="0"/>
              <a:pPr/>
              <a:t>11/22/10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91EC76C-1D3B-074B-BDC0-B9A405AD748B}" type="datetimeFigureOut">
              <a:rPr lang="en-US" smtClean="0"/>
              <a:pPr/>
              <a:t>11/22/10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F076F80-8A37-4F4C-99DF-BEAF4B6C3C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gif"/><Relationship Id="rId3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hyperlink" Target="http://www.lavideofilmmaker.com/3-d/how-3-d-movies-work.html" TargetMode="External"/><Relationship Id="rId4" Type="http://schemas.openxmlformats.org/officeDocument/2006/relationships/hyperlink" Target="http://demonstrations.wolfram.com/BinocularDisparityVisualDepthPerception7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nthro.palomar.edu/primate/prim_1.htm" TargetMode="External"/><Relationship Id="rId3" Type="http://schemas.openxmlformats.org/officeDocument/2006/relationships/hyperlink" Target="http://www.mindspring.com/~dmerriman/Imaxwrk.htm" TargetMode="External"/><Relationship Id="rId5" Type="http://schemas.openxmlformats.org/officeDocument/2006/relationships/hyperlink" Target="http://www.unmuseum.org/stereosc.htm" TargetMode="Externa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hyperlink" Target="http://www.tru3d.com/technology/3D_Ready_HDTV_Monitors_Projectors.php?file=How%20Real%20D%20z%20Zcreen%20Works" TargetMode="External"/><Relationship Id="rId4" Type="http://schemas.openxmlformats.org/officeDocument/2006/relationships/hyperlink" Target="http://www.diyaudioandvideo.com/TV/3D/Theater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otoclubalpha.com/2009/10/01/sony-invent-3d-movie-hdtv-camera/" TargetMode="External"/><Relationship Id="rId3" Type="http://schemas.openxmlformats.org/officeDocument/2006/relationships/hyperlink" Target="http://science.howstuffworks.com/3-d-glasses2.htm" TargetMode="External"/><Relationship Id="rId5" Type="http://schemas.openxmlformats.org/officeDocument/2006/relationships/hyperlink" Target="http://www.reald.com/Content/Pro-FAQ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19" y="495365"/>
            <a:ext cx="6498158" cy="816669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3D-Movies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18" y="1312034"/>
            <a:ext cx="6498159" cy="916641"/>
          </a:xfrm>
        </p:spPr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Todd Morra</a:t>
            </a:r>
          </a:p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Scott Borden</a:t>
            </a:r>
          </a:p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Erin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Mccomb</a:t>
            </a:r>
            <a:endParaRPr lang="en-US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8779" y="2228675"/>
            <a:ext cx="373828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Font typeface="Arial"/>
              <a:buChar char="•"/>
            </a:pPr>
            <a:r>
              <a:rPr lang="en-US" b="1" dirty="0" smtClean="0">
                <a:ln/>
                <a:solidFill>
                  <a:schemeClr val="accent3"/>
                </a:solidFill>
              </a:rPr>
              <a:t>Binocular depth perception</a:t>
            </a:r>
          </a:p>
          <a:p>
            <a:pPr algn="ctr">
              <a:buFont typeface="Arial"/>
              <a:buChar char="•"/>
            </a:pPr>
            <a:r>
              <a:rPr lang="en-US" b="1" dirty="0" smtClean="0">
                <a:ln/>
                <a:solidFill>
                  <a:schemeClr val="accent3"/>
                </a:solidFill>
              </a:rPr>
              <a:t>Experiencing 3D Movies</a:t>
            </a:r>
          </a:p>
          <a:p>
            <a:pPr algn="ctr">
              <a:buFont typeface="Arial"/>
              <a:buChar char="•"/>
            </a:pPr>
            <a:r>
              <a:rPr lang="en-US" b="1" dirty="0" smtClean="0">
                <a:ln/>
                <a:solidFill>
                  <a:schemeClr val="accent3"/>
                </a:solidFill>
              </a:rPr>
              <a:t>Filming 3D Movies</a:t>
            </a:r>
          </a:p>
        </p:txBody>
      </p:sp>
      <p:pic>
        <p:nvPicPr>
          <p:cNvPr id="5" name="Picture 4" descr="tumblr_kpczogmu431qznydjo1_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409" y="3401076"/>
            <a:ext cx="3155333" cy="3252921"/>
          </a:xfrm>
          <a:prstGeom prst="rect">
            <a:avLst/>
          </a:prstGeom>
        </p:spPr>
      </p:pic>
      <p:pic>
        <p:nvPicPr>
          <p:cNvPr id="6" name="Picture 5" descr="tumblr_kph8z6AYUF1qznsnso1_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73" y="3401076"/>
            <a:ext cx="2813571" cy="32155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Binocular Depth-Perception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510675" cy="2354942"/>
          </a:xfrm>
          <a:ln>
            <a:solidFill>
              <a:srgbClr val="FF4040"/>
            </a:solidFill>
          </a:ln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Two different perspectives</a:t>
            </a:r>
          </a:p>
          <a:p>
            <a:r>
              <a:rPr lang="en-US" b="1" dirty="0" smtClean="0">
                <a:ln/>
                <a:solidFill>
                  <a:schemeClr val="accent3"/>
                </a:solidFill>
              </a:rPr>
              <a:t>120° field of 3D view</a:t>
            </a:r>
          </a:p>
          <a:p>
            <a:r>
              <a:rPr lang="en-US" b="1" dirty="0" smtClean="0">
                <a:ln/>
                <a:solidFill>
                  <a:schemeClr val="accent3"/>
                </a:solidFill>
              </a:rPr>
              <a:t>Distance vs. Acuity</a:t>
            </a:r>
          </a:p>
          <a:p>
            <a:r>
              <a:rPr lang="en-US" b="1" dirty="0" smtClean="0">
                <a:ln/>
                <a:solidFill>
                  <a:schemeClr val="accent3"/>
                </a:solidFill>
              </a:rPr>
              <a:t>BD=κ</a:t>
            </a:r>
            <a:r>
              <a:rPr lang="en-US" b="1" baseline="-25000" dirty="0" smtClean="0">
                <a:ln/>
                <a:solidFill>
                  <a:schemeClr val="accent3"/>
                </a:solidFill>
              </a:rPr>
              <a:t>F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-κ</a:t>
            </a:r>
            <a:r>
              <a:rPr lang="en-US" b="1" baseline="-25000" dirty="0" smtClean="0">
                <a:ln/>
                <a:solidFill>
                  <a:schemeClr val="accent3"/>
                </a:solidFill>
              </a:rPr>
              <a:t>D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=θ</a:t>
            </a:r>
            <a:r>
              <a:rPr lang="en-US" b="1" baseline="-25000" dirty="0" smtClean="0">
                <a:ln/>
                <a:solidFill>
                  <a:schemeClr val="accent3"/>
                </a:solidFill>
              </a:rPr>
              <a:t>r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-θ</a:t>
            </a:r>
            <a:r>
              <a:rPr lang="en-US" b="1" baseline="-25000" dirty="0" smtClean="0">
                <a:ln/>
                <a:solidFill>
                  <a:schemeClr val="accent3"/>
                </a:solidFill>
              </a:rPr>
              <a:t>l</a:t>
            </a:r>
          </a:p>
        </p:txBody>
      </p:sp>
      <p:pic>
        <p:nvPicPr>
          <p:cNvPr id="7" name="Picture 6" descr="stereoscopic_vis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" y="4125131"/>
            <a:ext cx="2971379" cy="2099537"/>
          </a:xfrm>
          <a:prstGeom prst="rect">
            <a:avLst/>
          </a:prstGeom>
          <a:ln>
            <a:solidFill>
              <a:srgbClr val="FF4040"/>
            </a:solidFill>
          </a:ln>
        </p:spPr>
      </p:pic>
      <p:pic>
        <p:nvPicPr>
          <p:cNvPr id="11" name="Content Placeholder 10" descr="popup_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3267" r="-3267"/>
          <a:stretch>
            <a:fillRect/>
          </a:stretch>
        </p:blipFill>
        <p:spPr>
          <a:xfrm>
            <a:off x="4168772" y="1600201"/>
            <a:ext cx="4615765" cy="522021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Types of 3D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116031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Red/Blue</a:t>
            </a:r>
          </a:p>
          <a:p>
            <a:r>
              <a:rPr lang="en-US" b="1" dirty="0" smtClean="0">
                <a:ln/>
                <a:solidFill>
                  <a:schemeClr val="accent3"/>
                </a:solidFill>
              </a:rPr>
              <a:t>Polarization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Content Placeholder 4" descr="3-d-glasses-traditional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3165" b="-33165"/>
          <a:stretch>
            <a:fillRect/>
          </a:stretch>
        </p:blipFill>
        <p:spPr>
          <a:xfrm>
            <a:off x="4751071" y="-308133"/>
            <a:ext cx="3840480" cy="4343400"/>
          </a:xfrm>
        </p:spPr>
      </p:pic>
      <p:pic>
        <p:nvPicPr>
          <p:cNvPr id="6" name="Picture 5" descr="3-d-glasses-polarization-ne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5" y="2988058"/>
            <a:ext cx="3810000" cy="3086100"/>
          </a:xfrm>
          <a:prstGeom prst="rect">
            <a:avLst/>
          </a:prstGeom>
        </p:spPr>
      </p:pic>
      <p:pic>
        <p:nvPicPr>
          <p:cNvPr id="7" name="Picture 6" descr="tumblr_kpfe6maDFr1qznsnso1_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755" y="3217719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Polarization Glasses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The two images are linearly polarized orthogonal to each other</a:t>
            </a:r>
          </a:p>
          <a:p>
            <a:r>
              <a:rPr lang="en-US" b="1" dirty="0" smtClean="0">
                <a:ln/>
                <a:solidFill>
                  <a:schemeClr val="accent3"/>
                </a:solidFill>
              </a:rPr>
              <a:t>The lens of the glasses have transmission axes orthogonal to each other</a:t>
            </a:r>
          </a:p>
          <a:p>
            <a:r>
              <a:rPr lang="en-US" b="1" dirty="0" smtClean="0">
                <a:ln/>
                <a:solidFill>
                  <a:schemeClr val="accent3"/>
                </a:solidFill>
              </a:rPr>
              <a:t>I(θ) = I</a:t>
            </a:r>
            <a:r>
              <a:rPr lang="en-US" b="1" baseline="-25000" dirty="0" smtClean="0">
                <a:ln/>
                <a:solidFill>
                  <a:schemeClr val="accent3"/>
                </a:solidFill>
              </a:rPr>
              <a:t>0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 cos</a:t>
            </a:r>
            <a:r>
              <a:rPr lang="en-US" b="1" baseline="30000" dirty="0" smtClean="0">
                <a:ln/>
                <a:solidFill>
                  <a:schemeClr val="accent3"/>
                </a:solidFill>
              </a:rPr>
              <a:t>2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(θ)</a:t>
            </a:r>
          </a:p>
          <a:p>
            <a:r>
              <a:rPr lang="en-US" b="1" dirty="0" smtClean="0">
                <a:ln/>
                <a:solidFill>
                  <a:schemeClr val="accent3"/>
                </a:solidFill>
              </a:rPr>
              <a:t>Through each lens, one image is polarized parallel to the transmission axis (</a:t>
            </a:r>
            <a:r>
              <a:rPr lang="en-US" b="1" dirty="0" err="1" smtClean="0">
                <a:ln/>
                <a:solidFill>
                  <a:schemeClr val="accent3"/>
                </a:solidFill>
              </a:rPr>
              <a:t>θ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 = 0) so I(θ) = I</a:t>
            </a:r>
            <a:r>
              <a:rPr lang="en-US" b="1" baseline="-25000" dirty="0" smtClean="0">
                <a:ln/>
                <a:solidFill>
                  <a:schemeClr val="accent3"/>
                </a:solidFill>
              </a:rPr>
              <a:t>0</a:t>
            </a:r>
          </a:p>
          <a:p>
            <a:r>
              <a:rPr lang="en-US" b="1" dirty="0" smtClean="0">
                <a:ln/>
                <a:solidFill>
                  <a:schemeClr val="accent3"/>
                </a:solidFill>
              </a:rPr>
              <a:t>The other image is polarized perpendicular to the transmission axis (</a:t>
            </a:r>
            <a:r>
              <a:rPr lang="en-US" b="1" dirty="0" err="1" smtClean="0">
                <a:ln/>
                <a:solidFill>
                  <a:schemeClr val="accent3"/>
                </a:solidFill>
              </a:rPr>
              <a:t>θ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 = π/2), so I(θ) = 0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Content Placeholder 4" descr="Mxwrk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164" r="-1164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to Film 3D Movies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3581400" cy="3840163"/>
          </a:xfrm>
        </p:spPr>
        <p:txBody>
          <a:bodyPr>
            <a:normAutofit fontScale="6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300" b="1" dirty="0">
                <a:ln/>
                <a:solidFill>
                  <a:schemeClr val="accent3"/>
                </a:solidFill>
              </a:rPr>
              <a:t>Two cameras film the same scene from two slightly different locations</a:t>
            </a:r>
            <a:r>
              <a:rPr lang="en-US" sz="3300" b="1" dirty="0" smtClean="0">
                <a:ln/>
                <a:solidFill>
                  <a:schemeClr val="accent3"/>
                </a:solidFill>
              </a:rPr>
              <a:t>.</a:t>
            </a:r>
          </a:p>
          <a:p>
            <a:r>
              <a:rPr lang="en-US" sz="3300" b="1" dirty="0" smtClean="0">
                <a:ln/>
                <a:solidFill>
                  <a:schemeClr val="accent3"/>
                </a:solidFill>
              </a:rPr>
              <a:t>One </a:t>
            </a:r>
            <a:r>
              <a:rPr lang="en-US" sz="3300" b="1" dirty="0">
                <a:ln/>
                <a:solidFill>
                  <a:schemeClr val="accent3"/>
                </a:solidFill>
              </a:rPr>
              <a:t>camera which uses mirrors in place of shutters so incoming light can be simultaneously separated into left and right images creating a natural and smooth image. </a:t>
            </a:r>
          </a:p>
          <a:p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810000"/>
            <a:ext cx="4476750" cy="206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447800"/>
            <a:ext cx="2819400" cy="21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to Project 3D Movies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828799"/>
            <a:ext cx="4191000" cy="4648201"/>
          </a:xfrm>
        </p:spPr>
        <p:txBody>
          <a:bodyPr>
            <a:normAutofit fontScale="92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1900" b="1" dirty="0" err="1">
                <a:ln/>
                <a:solidFill>
                  <a:schemeClr val="accent3"/>
                </a:solidFill>
              </a:rPr>
              <a:t>RealD</a:t>
            </a:r>
            <a:r>
              <a:rPr lang="en-US" sz="1900" b="1" dirty="0">
                <a:ln/>
                <a:solidFill>
                  <a:schemeClr val="accent3"/>
                </a:solidFill>
              </a:rPr>
              <a:t> 3D uses a single high resolution digital projector and a silver screen to produce 3D images</a:t>
            </a:r>
            <a:r>
              <a:rPr lang="en-US" sz="1900" b="1" dirty="0" smtClean="0">
                <a:ln/>
                <a:solidFill>
                  <a:schemeClr val="accent3"/>
                </a:solidFill>
              </a:rPr>
              <a:t>.</a:t>
            </a:r>
          </a:p>
          <a:p>
            <a:r>
              <a:rPr lang="en-US" sz="1900" b="1" dirty="0">
                <a:ln/>
                <a:solidFill>
                  <a:schemeClr val="accent3"/>
                </a:solidFill>
              </a:rPr>
              <a:t>The projector displays 144 frames per second where each frame is projected 3 times per eye to reduce flickering problems</a:t>
            </a:r>
            <a:r>
              <a:rPr lang="en-US" sz="1900" b="1" dirty="0" smtClean="0">
                <a:ln/>
                <a:solidFill>
                  <a:schemeClr val="accent3"/>
                </a:solidFill>
              </a:rPr>
              <a:t>.</a:t>
            </a:r>
          </a:p>
          <a:p>
            <a:r>
              <a:rPr lang="en-US" sz="1900" b="1" dirty="0">
                <a:ln/>
                <a:solidFill>
                  <a:schemeClr val="accent3"/>
                </a:solidFill>
              </a:rPr>
              <a:t>Monitor </a:t>
            </a:r>
            <a:r>
              <a:rPr lang="en-US" sz="1900" b="1" dirty="0" err="1">
                <a:ln/>
                <a:solidFill>
                  <a:schemeClr val="accent3"/>
                </a:solidFill>
              </a:rPr>
              <a:t>ZScreen</a:t>
            </a:r>
            <a:r>
              <a:rPr lang="en-US" sz="1900" b="1" dirty="0">
                <a:ln/>
                <a:solidFill>
                  <a:schemeClr val="accent3"/>
                </a:solidFill>
              </a:rPr>
              <a:t>® 2000 Series circularly polarizes the left-eye and right-eye images in opposing directions</a:t>
            </a:r>
            <a:r>
              <a:rPr lang="en-US" sz="1900" b="1" dirty="0" smtClean="0">
                <a:ln/>
                <a:solidFill>
                  <a:schemeClr val="accent3"/>
                </a:solidFill>
              </a:rPr>
              <a:t>.</a:t>
            </a:r>
          </a:p>
          <a:p>
            <a:r>
              <a:rPr lang="en-US" sz="1900" b="1" dirty="0">
                <a:ln/>
                <a:solidFill>
                  <a:schemeClr val="accent3"/>
                </a:solidFill>
              </a:rPr>
              <a:t>The screen then maintains this circular polarization as the light passes through it.</a:t>
            </a:r>
          </a:p>
          <a:p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9338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References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  <a:hlinkClick r:id="rId2"/>
              </a:rPr>
              <a:t>http://anthro.palomar.edu/primate/prim_1.htm</a:t>
            </a:r>
            <a:endParaRPr lang="en-US" b="1" dirty="0" smtClean="0">
              <a:ln/>
              <a:solidFill>
                <a:schemeClr val="accent3"/>
              </a:solidFill>
            </a:endParaRPr>
          </a:p>
          <a:p>
            <a:r>
              <a:rPr lang="en-US" b="1" dirty="0" smtClean="0">
                <a:ln/>
                <a:solidFill>
                  <a:schemeClr val="accent3"/>
                </a:solidFill>
                <a:hlinkClick r:id="rId3"/>
              </a:rPr>
              <a:t>http://www.mindspring.com/~dmerriman/Imaxwrk.htm</a:t>
            </a:r>
            <a:endParaRPr lang="en-US" b="1" dirty="0" smtClean="0">
              <a:ln/>
              <a:solidFill>
                <a:schemeClr val="accent3"/>
              </a:solidFill>
            </a:endParaRPr>
          </a:p>
          <a:p>
            <a:r>
              <a:rPr lang="en-US" b="1" dirty="0" smtClean="0">
                <a:ln/>
                <a:solidFill>
                  <a:schemeClr val="accent3"/>
                </a:solidFill>
                <a:hlinkClick r:id="rId4"/>
              </a:rPr>
              <a:t>http://demonstrations.wolfram.com/BinocularDisparityVisualDepthPerception7/</a:t>
            </a:r>
            <a:endParaRPr lang="en-US" b="1" dirty="0" smtClean="0">
              <a:ln/>
              <a:solidFill>
                <a:schemeClr val="accent3"/>
              </a:solidFill>
            </a:endParaRPr>
          </a:p>
          <a:p>
            <a:r>
              <a:rPr lang="en-US" b="1" dirty="0" smtClean="0">
                <a:ln/>
                <a:solidFill>
                  <a:schemeClr val="accent3"/>
                </a:solidFill>
                <a:hlinkClick r:id="rId5"/>
              </a:rPr>
              <a:t>http://www.unmuseum.org/stereosc.htm</a:t>
            </a:r>
            <a:endParaRPr lang="en-US" b="1" dirty="0" smtClean="0">
              <a:ln/>
              <a:solidFill>
                <a:schemeClr val="accent3"/>
              </a:solidFill>
            </a:endParaRPr>
          </a:p>
          <a:p>
            <a:r>
              <a:rPr lang="en-US" b="1" dirty="0" smtClean="0">
                <a:ln/>
                <a:solidFill>
                  <a:schemeClr val="accent3"/>
                </a:solidFill>
                <a:hlinkClick r:id="rId6"/>
              </a:rPr>
              <a:t>http://www.lavideofilmmaker.com/3-d/how-3-d-movies-work.html</a:t>
            </a:r>
            <a:endParaRPr lang="en-US" b="1" dirty="0" smtClean="0">
              <a:ln/>
              <a:solidFill>
                <a:schemeClr val="accent3"/>
              </a:solidFill>
            </a:endParaRPr>
          </a:p>
          <a:p>
            <a:r>
              <a:rPr lang="en-US" b="1" dirty="0" smtClean="0">
                <a:ln/>
                <a:solidFill>
                  <a:schemeClr val="accent3"/>
                </a:solidFill>
              </a:rPr>
              <a:t>Hecht</a:t>
            </a:r>
          </a:p>
          <a:p>
            <a:r>
              <a:rPr lang="en-US" b="1" dirty="0" smtClean="0">
                <a:ln/>
                <a:solidFill>
                  <a:schemeClr val="accent3"/>
                </a:solidFill>
                <a:hlinkClick r:id="rId3"/>
              </a:rPr>
              <a:t>http://www.mindspring.com/~dmerriman/Imaxwrk.htm</a:t>
            </a:r>
            <a:endParaRPr lang="en-US" b="1" dirty="0" smtClean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References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>
                <a:hlinkClick r:id="rId2"/>
              </a:rPr>
              <a:t>http://www.photoclubalpha.com/2009/10/01/sony-invent-3d-movie-hdtv-camera/</a:t>
            </a:r>
            <a:endParaRPr lang="en-US" u="sng" dirty="0" smtClean="0"/>
          </a:p>
          <a:p>
            <a:r>
              <a:rPr lang="en-US" b="1" dirty="0" smtClean="0">
                <a:ln/>
                <a:solidFill>
                  <a:schemeClr val="accent3"/>
                </a:solidFill>
                <a:hlinkClick r:id="rId3"/>
              </a:rPr>
              <a:t>http://science.howstuffworks.com/3-d-glasses2.htm</a:t>
            </a:r>
            <a:endParaRPr lang="en-US" b="1" dirty="0" smtClean="0">
              <a:ln/>
              <a:solidFill>
                <a:schemeClr val="accent3"/>
              </a:solidFill>
            </a:endParaRPr>
          </a:p>
          <a:p>
            <a:r>
              <a:rPr lang="en-US" u="sng" dirty="0" smtClean="0">
                <a:hlinkClick r:id="rId4"/>
              </a:rPr>
              <a:t>http://www.diyaudioandvideo.com/TV/3D/Theater/</a:t>
            </a:r>
            <a:r>
              <a:rPr lang="en-US" dirty="0" smtClean="0"/>
              <a:t> </a:t>
            </a:r>
          </a:p>
          <a:p>
            <a:r>
              <a:rPr lang="en-US" u="sng" dirty="0" smtClean="0">
                <a:hlinkClick r:id="rId5"/>
              </a:rPr>
              <a:t>http://www.reald.com/Content/Pro-FAQ.aspx</a:t>
            </a:r>
            <a:r>
              <a:rPr lang="en-US" dirty="0" smtClean="0"/>
              <a:t> </a:t>
            </a:r>
          </a:p>
          <a:p>
            <a:r>
              <a:rPr lang="en-US" u="sng" dirty="0" smtClean="0">
                <a:hlinkClick r:id="rId6"/>
              </a:rPr>
              <a:t>http://www.tru3d.com/technology/3D_Ready_HDTV_Monitors_Projectors.php?file=How%20Real%20D%20z%20Zcreen</a:t>
            </a:r>
            <a:r>
              <a:rPr lang="en-US" u="sng" smtClean="0">
                <a:hlinkClick r:id="rId6"/>
              </a:rPr>
              <a:t>%</a:t>
            </a:r>
            <a:r>
              <a:rPr lang="en-US" u="sng" smtClean="0">
                <a:hlinkClick r:id="rId6"/>
              </a:rPr>
              <a:t>20Works</a:t>
            </a:r>
            <a:endParaRPr lang="en-US" smtClean="0"/>
          </a:p>
          <a:p>
            <a:r>
              <a:rPr lang="en-US" dirty="0" smtClean="0"/>
              <a:t>http://www.springerlink.com/content/l346237987656818/</a:t>
            </a:r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96</TotalTime>
  <Words>479</Words>
  <Application>Microsoft Macintosh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Breeze</vt:lpstr>
      <vt:lpstr>3D-Movies</vt:lpstr>
      <vt:lpstr>Binocular Depth-Perception</vt:lpstr>
      <vt:lpstr>Types of 3D</vt:lpstr>
      <vt:lpstr>Polarization Glasses</vt:lpstr>
      <vt:lpstr>How to Film 3D Movies</vt:lpstr>
      <vt:lpstr>How to Project 3D Movies</vt:lpstr>
      <vt:lpstr>References</vt:lpstr>
      <vt:lpstr>References</vt:lpstr>
    </vt:vector>
  </TitlesOfParts>
  <Company>Michigan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3D-Movies: How we see them</dc:title>
  <dc:creator>Todd Morra</dc:creator>
  <cp:lastModifiedBy>Todd Morra</cp:lastModifiedBy>
  <cp:revision>29</cp:revision>
  <dcterms:created xsi:type="dcterms:W3CDTF">2010-11-23T02:07:17Z</dcterms:created>
  <dcterms:modified xsi:type="dcterms:W3CDTF">2010-11-23T02:07:51Z</dcterms:modified>
</cp:coreProperties>
</file>