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844C0-A840-44D1-B3AB-80FE4E62A082}" type="datetimeFigureOut">
              <a:rPr lang="en-US" smtClean="0"/>
              <a:t>11/22/2010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A40274-E21D-48CB-BB7D-D3C12F7627F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40274-E21D-48CB-BB7D-D3C12F7627FE}"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40274-E21D-48CB-BB7D-D3C12F7627FE}"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40274-E21D-48CB-BB7D-D3C12F7627FE}"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40274-E21D-48CB-BB7D-D3C12F7627FE}"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40274-E21D-48CB-BB7D-D3C12F7627FE}"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40274-E21D-48CB-BB7D-D3C12F7627FE}"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2C7927-FBA5-384E-8B4D-37F3C4E3453F}" type="datetimeFigureOut">
              <a:rPr lang="en-US" smtClean="0"/>
              <a:pPr/>
              <a:t>11/22/2010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660CD-7664-2742-8A8A-00C03BD2B8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C7927-FBA5-384E-8B4D-37F3C4E3453F}" type="datetimeFigureOut">
              <a:rPr lang="en-US" smtClean="0"/>
              <a:pPr/>
              <a:t>11/22/2010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660CD-7664-2742-8A8A-00C03BD2B8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C7927-FBA5-384E-8B4D-37F3C4E3453F}" type="datetimeFigureOut">
              <a:rPr lang="en-US" smtClean="0"/>
              <a:pPr/>
              <a:t>11/22/2010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660CD-7664-2742-8A8A-00C03BD2B8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C7927-FBA5-384E-8B4D-37F3C4E3453F}" type="datetimeFigureOut">
              <a:rPr lang="en-US" smtClean="0"/>
              <a:pPr/>
              <a:t>11/22/2010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660CD-7664-2742-8A8A-00C03BD2B8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C7927-FBA5-384E-8B4D-37F3C4E3453F}" type="datetimeFigureOut">
              <a:rPr lang="en-US" smtClean="0"/>
              <a:pPr/>
              <a:t>11/22/2010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660CD-7664-2742-8A8A-00C03BD2B8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2C7927-FBA5-384E-8B4D-37F3C4E3453F}" type="datetimeFigureOut">
              <a:rPr lang="en-US" smtClean="0"/>
              <a:pPr/>
              <a:t>11/22/2010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F660CD-7664-2742-8A8A-00C03BD2B8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2C7927-FBA5-384E-8B4D-37F3C4E3453F}" type="datetimeFigureOut">
              <a:rPr lang="en-US" smtClean="0"/>
              <a:pPr/>
              <a:t>11/22/2010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F660CD-7664-2742-8A8A-00C03BD2B8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2C7927-FBA5-384E-8B4D-37F3C4E3453F}" type="datetimeFigureOut">
              <a:rPr lang="en-US" smtClean="0"/>
              <a:pPr/>
              <a:t>11/22/2010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F660CD-7664-2742-8A8A-00C03BD2B8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C7927-FBA5-384E-8B4D-37F3C4E3453F}" type="datetimeFigureOut">
              <a:rPr lang="en-US" smtClean="0"/>
              <a:pPr/>
              <a:t>11/22/2010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F660CD-7664-2742-8A8A-00C03BD2B8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C7927-FBA5-384E-8B4D-37F3C4E3453F}" type="datetimeFigureOut">
              <a:rPr lang="en-US" smtClean="0"/>
              <a:pPr/>
              <a:t>11/22/2010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F660CD-7664-2742-8A8A-00C03BD2B8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C7927-FBA5-384E-8B4D-37F3C4E3453F}" type="datetimeFigureOut">
              <a:rPr lang="en-US" smtClean="0"/>
              <a:pPr/>
              <a:t>11/22/2010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F660CD-7664-2742-8A8A-00C03BD2B8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C7927-FBA5-384E-8B4D-37F3C4E3453F}" type="datetimeFigureOut">
              <a:rPr lang="en-US" smtClean="0"/>
              <a:pPr/>
              <a:t>11/22/2010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660CD-7664-2742-8A8A-00C03BD2B8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publish.aps.org/search/field/author/Wu_Saijun" TargetMode="External"/><Relationship Id="rId7" Type="http://schemas.openxmlformats.org/officeDocument/2006/relationships/hyperlink" Target="http://publish.aps.org/search/field/author/Porto_J_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publish.aps.org/search/field/author/Phillips_William_D" TargetMode="External"/><Relationship Id="rId5" Type="http://schemas.openxmlformats.org/officeDocument/2006/relationships/hyperlink" Target="http://publish.aps.org/search/field/author/Brown_Roger_C" TargetMode="External"/><Relationship Id="rId4" Type="http://schemas.openxmlformats.org/officeDocument/2006/relationships/hyperlink" Target="http://publish.aps.org/search/field/author/Plisson_Thom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88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516082"/>
          </a:xfrm>
        </p:spPr>
        <p:txBody>
          <a:bodyPr/>
          <a:lstStyle/>
          <a:p>
            <a:r>
              <a:rPr lang="en-US" dirty="0" smtClean="0">
                <a:effectLst>
                  <a:glow rad="101600">
                    <a:srgbClr val="FF0000">
                      <a:alpha val="81000"/>
                    </a:srgbClr>
                  </a:glow>
                </a:effectLst>
              </a:rPr>
              <a:t>Laser Cooling and Trapping</a:t>
            </a:r>
            <a:br>
              <a:rPr lang="en-US" dirty="0" smtClean="0">
                <a:effectLst>
                  <a:glow rad="101600">
                    <a:srgbClr val="FF0000">
                      <a:alpha val="81000"/>
                    </a:srgbClr>
                  </a:glow>
                </a:effectLst>
              </a:rPr>
            </a:br>
            <a:r>
              <a:rPr lang="en-US" sz="2000" dirty="0" smtClean="0">
                <a:effectLst>
                  <a:glow rad="101600">
                    <a:srgbClr val="FF0000">
                      <a:alpha val="81000"/>
                    </a:srgbClr>
                  </a:glow>
                </a:effectLst>
              </a:rPr>
              <a:t>by Neil DeBoer and Clayton DeVault</a:t>
            </a:r>
            <a:endParaRPr lang="en-US" dirty="0">
              <a:effectLst>
                <a:glow rad="101600">
                  <a:srgbClr val="FF0000">
                    <a:alpha val="81000"/>
                  </a:srgbClr>
                </a:glow>
              </a:effectLst>
            </a:endParaRPr>
          </a:p>
        </p:txBody>
      </p:sp>
      <p:sp>
        <p:nvSpPr>
          <p:cNvPr id="3" name="Subtitle 2"/>
          <p:cNvSpPr>
            <a:spLocks noGrp="1"/>
          </p:cNvSpPr>
          <p:nvPr>
            <p:ph type="subTitle" idx="1"/>
          </p:nvPr>
        </p:nvSpPr>
        <p:spPr>
          <a:xfrm>
            <a:off x="1371600" y="1516082"/>
            <a:ext cx="6400800" cy="1827072"/>
          </a:xfrm>
          <a:noFill/>
          <a:ln>
            <a:noFill/>
          </a:ln>
        </p:spPr>
        <p:style>
          <a:lnRef idx="2">
            <a:schemeClr val="accent4"/>
          </a:lnRef>
          <a:fillRef idx="1">
            <a:schemeClr val="lt1"/>
          </a:fillRef>
          <a:effectRef idx="0">
            <a:schemeClr val="accent4"/>
          </a:effectRef>
          <a:fontRef idx="minor">
            <a:schemeClr val="dk1"/>
          </a:fontRef>
        </p:style>
        <p:txBody>
          <a:bodyPr>
            <a:normAutofit fontScale="85000" lnSpcReduction="10000"/>
          </a:bodyPr>
          <a:lstStyle/>
          <a:p>
            <a:pPr algn="just"/>
            <a:r>
              <a:rPr lang="en-US" sz="2800" dirty="0" smtClean="0">
                <a:solidFill>
                  <a:srgbClr val="FF0000"/>
                </a:solidFill>
                <a:effectLst>
                  <a:glow rad="101600">
                    <a:schemeClr val="tx2">
                      <a:lumMod val="60000"/>
                      <a:lumOff val="40000"/>
                      <a:alpha val="75000"/>
                    </a:schemeClr>
                  </a:glow>
                </a:effectLst>
              </a:rPr>
              <a:t>For certain atoms lasers can used to reduce the overall kinetic energy for a portion of those atoms. By combining this with a magnet the atoms can be confined. These processes rely on use of the Doppler Effect and the Zeeman Effect. </a:t>
            </a:r>
            <a:endParaRPr lang="en-US" sz="2800" dirty="0">
              <a:solidFill>
                <a:srgbClr val="FF0000"/>
              </a:solidFill>
              <a:effectLst>
                <a:glow rad="101600">
                  <a:schemeClr val="tx2">
                    <a:lumMod val="60000"/>
                    <a:lumOff val="40000"/>
                    <a:alpha val="75000"/>
                  </a:schemeClr>
                </a:glo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Laser Cooling: Background Information</a:t>
            </a:r>
            <a:endParaRPr lang="en-US" dirty="0"/>
          </a:p>
        </p:txBody>
      </p:sp>
      <p:sp>
        <p:nvSpPr>
          <p:cNvPr id="6" name="TextBox 5"/>
          <p:cNvSpPr txBox="1"/>
          <p:nvPr/>
        </p:nvSpPr>
        <p:spPr>
          <a:xfrm>
            <a:off x="5136109" y="1422121"/>
            <a:ext cx="3550691"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i="1" dirty="0" smtClean="0"/>
              <a:t>The Doppler Effect</a:t>
            </a:r>
            <a:endParaRPr lang="en-US" dirty="0"/>
          </a:p>
        </p:txBody>
      </p:sp>
      <p:sp>
        <p:nvSpPr>
          <p:cNvPr id="11" name="TextBox 10"/>
          <p:cNvSpPr txBox="1"/>
          <p:nvPr/>
        </p:nvSpPr>
        <p:spPr>
          <a:xfrm>
            <a:off x="5136109" y="1976119"/>
            <a:ext cx="3550691" cy="461664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buFont typeface="Arial"/>
              <a:buChar char="•"/>
            </a:pPr>
            <a:r>
              <a:rPr lang="en-US" sz="1400" dirty="0" smtClean="0"/>
              <a:t> Two observes moving relative to each other will observe the same wave with different frequency and wavelength.</a:t>
            </a:r>
          </a:p>
          <a:p>
            <a:pPr>
              <a:buFont typeface="Arial"/>
              <a:buChar char="•"/>
            </a:pPr>
            <a:r>
              <a:rPr lang="en-US" sz="1400" dirty="0" smtClean="0"/>
              <a:t>The relativistic Doppler formula is given by,</a:t>
            </a:r>
          </a:p>
          <a:p>
            <a:pPr>
              <a:buFont typeface="Arial"/>
              <a:buChar char="•"/>
            </a:pPr>
            <a:endParaRPr lang="en-US" sz="1400" dirty="0" smtClean="0"/>
          </a:p>
          <a:p>
            <a:pPr>
              <a:buFont typeface="Arial"/>
              <a:buChar char="•"/>
            </a:pPr>
            <a:endParaRPr lang="en-US" sz="1400" dirty="0" smtClean="0"/>
          </a:p>
          <a:p>
            <a:endParaRPr lang="en-US" sz="1400" dirty="0" smtClean="0"/>
          </a:p>
          <a:p>
            <a:endParaRPr lang="en-US" sz="1400" dirty="0" smtClean="0"/>
          </a:p>
          <a:p>
            <a:r>
              <a:rPr lang="en-US" sz="1400" dirty="0" smtClean="0"/>
              <a:t>Where </a:t>
            </a:r>
            <a:r>
              <a:rPr lang="en-US" sz="1400" i="1" dirty="0" err="1" smtClean="0"/>
              <a:t>v</a:t>
            </a:r>
            <a:r>
              <a:rPr lang="en-US" sz="1400" i="1" dirty="0" smtClean="0"/>
              <a:t> </a:t>
            </a:r>
            <a:r>
              <a:rPr lang="en-US" sz="1400" dirty="0" smtClean="0"/>
              <a:t>is the velocity of the observer, </a:t>
            </a:r>
            <a:r>
              <a:rPr lang="en-US" sz="1400" i="1" dirty="0" err="1" smtClean="0"/>
              <a:t>f</a:t>
            </a:r>
            <a:r>
              <a:rPr lang="en-US" sz="1400" i="1" baseline="-25000" dirty="0" err="1" smtClean="0"/>
              <a:t>o</a:t>
            </a:r>
            <a:r>
              <a:rPr lang="en-US" sz="1400" i="1" dirty="0" smtClean="0"/>
              <a:t> </a:t>
            </a:r>
            <a:r>
              <a:rPr lang="en-US" sz="1400" dirty="0" smtClean="0"/>
              <a:t>is the frequency of the observer, and </a:t>
            </a:r>
            <a:r>
              <a:rPr lang="en-US" sz="1400" i="1" dirty="0" err="1" smtClean="0"/>
              <a:t>f</a:t>
            </a:r>
            <a:r>
              <a:rPr lang="en-US" sz="1400" i="1" baseline="-25000" dirty="0" err="1" smtClean="0"/>
              <a:t>s</a:t>
            </a:r>
            <a:r>
              <a:rPr lang="en-US" sz="1400" dirty="0" smtClean="0"/>
              <a:t> is the frequency of the source.</a:t>
            </a:r>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pPr>
              <a:buFont typeface="Arial"/>
              <a:buChar char="•"/>
            </a:pPr>
            <a:endParaRPr lang="en-US" sz="1400" dirty="0" smtClean="0"/>
          </a:p>
        </p:txBody>
      </p:sp>
      <p:graphicFrame>
        <p:nvGraphicFramePr>
          <p:cNvPr id="12" name="Object 11"/>
          <p:cNvGraphicFramePr>
            <a:graphicFrameLocks noChangeAspect="1"/>
          </p:cNvGraphicFramePr>
          <p:nvPr/>
        </p:nvGraphicFramePr>
        <p:xfrm>
          <a:off x="5904487" y="2997415"/>
          <a:ext cx="1676367" cy="714256"/>
        </p:xfrm>
        <a:graphic>
          <a:graphicData uri="http://schemas.openxmlformats.org/presentationml/2006/ole">
            <p:oleObj spid="_x0000_s14338" name="Equation" r:id="rId4" imgW="838200" imgH="406400" progId="Equation.3">
              <p:embed/>
            </p:oleObj>
          </a:graphicData>
        </a:graphic>
      </p:graphicFrame>
      <p:pic>
        <p:nvPicPr>
          <p:cNvPr id="13" name="Picture 12" descr="images.jpeg"/>
          <p:cNvPicPr>
            <a:picLocks noChangeAspect="1"/>
          </p:cNvPicPr>
          <p:nvPr/>
        </p:nvPicPr>
        <p:blipFill>
          <a:blip r:embed="rId5"/>
          <a:stretch>
            <a:fillRect/>
          </a:stretch>
        </p:blipFill>
        <p:spPr>
          <a:xfrm>
            <a:off x="5313077" y="4583271"/>
            <a:ext cx="3200805" cy="1794051"/>
          </a:xfrm>
          <a:prstGeom prst="rect">
            <a:avLst/>
          </a:prstGeom>
        </p:spPr>
      </p:pic>
      <p:sp>
        <p:nvSpPr>
          <p:cNvPr id="15" name="TextBox 14"/>
          <p:cNvSpPr txBox="1"/>
          <p:nvPr/>
        </p:nvSpPr>
        <p:spPr>
          <a:xfrm>
            <a:off x="457200" y="1976119"/>
            <a:ext cx="3508170"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buFont typeface="Arial"/>
              <a:buChar char="•"/>
            </a:pPr>
            <a:r>
              <a:rPr lang="en-US" sz="1400" dirty="0" smtClean="0"/>
              <a:t> From Quantum Theory a photon will carry a momentum of </a:t>
            </a:r>
            <a:r>
              <a:rPr lang="en-US" sz="1400" i="1" dirty="0" smtClean="0"/>
              <a:t> </a:t>
            </a:r>
            <a:r>
              <a:rPr lang="en-US" sz="1400" i="1" dirty="0" smtClean="0"/>
              <a:t>                         </a:t>
            </a:r>
            <a:r>
              <a:rPr lang="en-US" sz="1400" i="1" dirty="0" smtClean="0"/>
              <a:t> </a:t>
            </a:r>
            <a:r>
              <a:rPr lang="en-US" sz="1400" dirty="0" smtClean="0"/>
              <a:t>and an energy of </a:t>
            </a:r>
            <a:r>
              <a:rPr lang="en-US" sz="1400" dirty="0" smtClean="0"/>
              <a:t> </a:t>
            </a:r>
            <a:r>
              <a:rPr lang="en-US" sz="1400" i="1" dirty="0" smtClean="0"/>
              <a:t>.</a:t>
            </a:r>
            <a:endParaRPr lang="en-US" sz="1400" i="1" dirty="0" smtClean="0"/>
          </a:p>
        </p:txBody>
      </p:sp>
      <p:sp>
        <p:nvSpPr>
          <p:cNvPr id="17" name="TextBox 16"/>
          <p:cNvSpPr txBox="1"/>
          <p:nvPr/>
        </p:nvSpPr>
        <p:spPr>
          <a:xfrm>
            <a:off x="457200" y="1422122"/>
            <a:ext cx="350817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Momentum and Energy of Photons</a:t>
            </a:r>
            <a:endParaRPr lang="en-US" dirty="0"/>
          </a:p>
        </p:txBody>
      </p:sp>
      <p:sp>
        <p:nvSpPr>
          <p:cNvPr id="20" name="TextBox 19"/>
          <p:cNvSpPr txBox="1"/>
          <p:nvPr/>
        </p:nvSpPr>
        <p:spPr>
          <a:xfrm>
            <a:off x="457200" y="3197361"/>
            <a:ext cx="350817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Resonant Frequency of an Atom</a:t>
            </a:r>
            <a:endParaRPr lang="en-US" dirty="0"/>
          </a:p>
        </p:txBody>
      </p:sp>
      <p:sp>
        <p:nvSpPr>
          <p:cNvPr id="21" name="TextBox 20"/>
          <p:cNvSpPr txBox="1"/>
          <p:nvPr/>
        </p:nvSpPr>
        <p:spPr>
          <a:xfrm>
            <a:off x="457200" y="3711671"/>
            <a:ext cx="3508170" cy="246221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buFont typeface="Arial"/>
              <a:buChar char="•"/>
            </a:pPr>
            <a:r>
              <a:rPr lang="en-US" sz="1400" dirty="0" smtClean="0"/>
              <a:t>Each atom has a set of resonant frequency.</a:t>
            </a:r>
          </a:p>
          <a:p>
            <a:pPr>
              <a:buFont typeface="Arial"/>
              <a:buChar char="•"/>
            </a:pPr>
            <a:r>
              <a:rPr lang="en-US" sz="1400" dirty="0" smtClean="0"/>
              <a:t>The resonant frequency is given by </a:t>
            </a:r>
            <a:r>
              <a:rPr lang="en-US" sz="1400" dirty="0" err="1" smtClean="0"/>
              <a:t>ν</a:t>
            </a:r>
            <a:r>
              <a:rPr lang="en-US" sz="1400" baseline="-25000" dirty="0" err="1" smtClean="0"/>
              <a:t>o</a:t>
            </a:r>
            <a:r>
              <a:rPr lang="en-US" sz="1400" dirty="0" smtClean="0"/>
              <a:t>.</a:t>
            </a:r>
          </a:p>
          <a:p>
            <a:pPr>
              <a:buFont typeface="Arial"/>
              <a:buChar char="•"/>
            </a:pPr>
            <a:r>
              <a:rPr lang="en-US" sz="1400" dirty="0" smtClean="0"/>
              <a:t>An atom will absorb a photon only if the frequency of the photon matches the atoms resonant frequency.</a:t>
            </a:r>
          </a:p>
          <a:p>
            <a:pPr>
              <a:buFont typeface="Arial"/>
              <a:buChar char="•"/>
            </a:pPr>
            <a:r>
              <a:rPr lang="en-US" sz="1400" dirty="0" smtClean="0"/>
              <a:t>When the atom absorbs the photon, it will go into an excited state.</a:t>
            </a:r>
          </a:p>
          <a:p>
            <a:pPr>
              <a:buFont typeface="Arial"/>
              <a:buChar char="•"/>
            </a:pPr>
            <a:r>
              <a:rPr lang="en-US" sz="1400" dirty="0" smtClean="0"/>
              <a:t>At some random time later, the excited atom will return to its ground state with a spontaneous emission of a photon with energy </a:t>
            </a:r>
            <a:r>
              <a:rPr lang="en-US" sz="1400" i="1" dirty="0" err="1" smtClean="0"/>
              <a:t>hν</a:t>
            </a:r>
            <a:r>
              <a:rPr lang="en-US" sz="1400" i="1" baseline="-25000" dirty="0" err="1" smtClean="0"/>
              <a:t>o</a:t>
            </a:r>
            <a:r>
              <a:rPr lang="en-US" sz="1400" dirty="0" smtClean="0"/>
              <a:t> in a random direction.</a:t>
            </a:r>
            <a:endParaRPr lang="en-US" sz="1400" dirty="0"/>
          </a:p>
        </p:txBody>
      </p:sp>
      <p:sp>
        <p:nvSpPr>
          <p:cNvPr id="1434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41" name="Rectangle 5"/>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342" name="Picture 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918334" y="2429771"/>
            <a:ext cx="800415" cy="560290"/>
          </a:xfrm>
          <a:prstGeom prst="rect">
            <a:avLst/>
          </a:prstGeom>
          <a:noFill/>
        </p:spPr>
      </p:pic>
      <p:sp>
        <p:nvSpPr>
          <p:cNvPr id="14344" name="Rectangle 8"/>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345" name="Picture 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rot="296403">
            <a:off x="1886173" y="2164226"/>
            <a:ext cx="657983" cy="550557"/>
          </a:xfrm>
          <a:prstGeom prst="rect">
            <a:avLst/>
          </a:prstGeom>
          <a:noFill/>
        </p:spPr>
      </p:pic>
      <p:sp>
        <p:nvSpPr>
          <p:cNvPr id="14347" name="Rectangle 11"/>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Laser Cooling: How it Works</a:t>
            </a:r>
            <a:endParaRPr lang="en-US" dirty="0"/>
          </a:p>
        </p:txBody>
      </p:sp>
      <p:sp>
        <p:nvSpPr>
          <p:cNvPr id="4" name="Content Placeholder 2"/>
          <p:cNvSpPr>
            <a:spLocks noGrp="1"/>
          </p:cNvSpPr>
          <p:nvPr>
            <p:ph idx="1"/>
          </p:nvPr>
        </p:nvSpPr>
        <p:spPr>
          <a:xfrm>
            <a:off x="457200" y="1976118"/>
            <a:ext cx="4328214" cy="3816090"/>
          </a:xfrm>
        </p:spPr>
        <p:style>
          <a:lnRef idx="1">
            <a:schemeClr val="accent1"/>
          </a:lnRef>
          <a:fillRef idx="2">
            <a:schemeClr val="accent1"/>
          </a:fillRef>
          <a:effectRef idx="1">
            <a:schemeClr val="accent1"/>
          </a:effectRef>
          <a:fontRef idx="minor">
            <a:schemeClr val="dk1"/>
          </a:fontRef>
        </p:style>
        <p:txBody>
          <a:bodyPr>
            <a:normAutofit/>
          </a:bodyPr>
          <a:lstStyle/>
          <a:p>
            <a:r>
              <a:rPr lang="en-US" sz="1400" dirty="0" smtClean="0"/>
              <a:t>The idea behind “cooling” a group of atoms is to decrease the overall kinetic energy of the system which will decrease the temperature due to the relation, </a:t>
            </a:r>
            <a:r>
              <a:rPr lang="en-US" sz="1400" dirty="0" smtClean="0"/>
              <a:t>T</a:t>
            </a:r>
            <a:r>
              <a:rPr lang="el-GR" sz="1400" dirty="0" smtClean="0"/>
              <a:t>α</a:t>
            </a:r>
            <a:r>
              <a:rPr lang="en-US" sz="1400" dirty="0" smtClean="0"/>
              <a:t>E</a:t>
            </a:r>
            <a:endParaRPr lang="en-US" sz="1400" dirty="0" smtClean="0"/>
          </a:p>
          <a:p>
            <a:r>
              <a:rPr lang="en-US" sz="1400" dirty="0" smtClean="0"/>
              <a:t>A homogenous group of atoms is exposed to array of lasers each with a frequency slightly bellow the resonant frequency of the atoms.</a:t>
            </a:r>
          </a:p>
          <a:p>
            <a:r>
              <a:rPr lang="en-US" sz="1400" dirty="0" smtClean="0"/>
              <a:t>An atom with velocity directed toward a laser source will encounter photons with an increased frequency due to the Doppler Effect.</a:t>
            </a:r>
          </a:p>
          <a:p>
            <a:r>
              <a:rPr lang="en-US" sz="1400" dirty="0" smtClean="0"/>
              <a:t>These atoms will absorb these photons and go into an excited state and due to conservation of momentum, will slow down.</a:t>
            </a:r>
          </a:p>
          <a:p>
            <a:r>
              <a:rPr lang="en-US" sz="1400" dirty="0" smtClean="0"/>
              <a:t>The atom will then emit a photon with energy </a:t>
            </a:r>
            <a:r>
              <a:rPr lang="en-US" sz="1400" i="1" dirty="0" err="1" smtClean="0"/>
              <a:t>f</a:t>
            </a:r>
            <a:r>
              <a:rPr lang="en-US" sz="1400" i="1" baseline="-25000" dirty="0" err="1" smtClean="0"/>
              <a:t>o</a:t>
            </a:r>
            <a:r>
              <a:rPr lang="en-US" sz="1400" dirty="0" smtClean="0"/>
              <a:t> in a random direction and in the process looses kinetic energy.</a:t>
            </a:r>
          </a:p>
        </p:txBody>
      </p:sp>
      <p:pic>
        <p:nvPicPr>
          <p:cNvPr id="5" name="Picture 4"/>
          <p:cNvPicPr>
            <a:picLocks noChangeAspect="1"/>
          </p:cNvPicPr>
          <p:nvPr/>
        </p:nvPicPr>
        <p:blipFill>
          <a:blip r:embed="rId3"/>
          <a:stretch>
            <a:fillRect/>
          </a:stretch>
        </p:blipFill>
        <p:spPr>
          <a:xfrm>
            <a:off x="5053903" y="1976118"/>
            <a:ext cx="3632897" cy="381608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Laser Cooling: Other Methods and Application</a:t>
            </a:r>
            <a:endParaRPr lang="en-US" sz="3200" dirty="0"/>
          </a:p>
        </p:txBody>
      </p:sp>
      <p:sp>
        <p:nvSpPr>
          <p:cNvPr id="3" name="Content Placeholder 2"/>
          <p:cNvSpPr>
            <a:spLocks noGrp="1"/>
          </p:cNvSpPr>
          <p:nvPr>
            <p:ph idx="1"/>
          </p:nvPr>
        </p:nvSpPr>
        <p:spPr>
          <a:xfrm>
            <a:off x="457200" y="1171978"/>
            <a:ext cx="8229600" cy="2028638"/>
          </a:xfrm>
        </p:spPr>
        <p:style>
          <a:lnRef idx="1">
            <a:schemeClr val="accent1"/>
          </a:lnRef>
          <a:fillRef idx="2">
            <a:schemeClr val="accent1"/>
          </a:fillRef>
          <a:effectRef idx="1">
            <a:schemeClr val="accent1"/>
          </a:effectRef>
          <a:fontRef idx="minor">
            <a:schemeClr val="dk1"/>
          </a:fontRef>
        </p:style>
        <p:txBody>
          <a:bodyPr>
            <a:normAutofit fontScale="92500"/>
          </a:bodyPr>
          <a:lstStyle/>
          <a:p>
            <a:pPr algn="ctr"/>
            <a:r>
              <a:rPr lang="en-US" sz="1400" dirty="0" smtClean="0"/>
              <a:t>Doppler Cooling allows for temperatures down to the </a:t>
            </a:r>
            <a:r>
              <a:rPr lang="en-US" sz="1400" dirty="0" err="1" smtClean="0"/>
              <a:t>microKelvin</a:t>
            </a:r>
            <a:r>
              <a:rPr lang="en-US" sz="1400" dirty="0" smtClean="0"/>
              <a:t> level.</a:t>
            </a:r>
          </a:p>
          <a:p>
            <a:pPr algn="ctr"/>
            <a:r>
              <a:rPr lang="en-US" sz="1400" dirty="0" smtClean="0"/>
              <a:t>The limiting case of Doppler cooling is due to the fact that when the atom emits an absorbed photon it will always gain some momentum, thus we can never achieve absolute zero. The minimum temperature is given </a:t>
            </a:r>
            <a:r>
              <a:rPr lang="en-US" sz="1400" dirty="0" smtClean="0"/>
              <a:t>by</a:t>
            </a:r>
            <a:endParaRPr lang="en-US" sz="1400" dirty="0" smtClean="0"/>
          </a:p>
          <a:p>
            <a:pPr algn="ctr">
              <a:buNone/>
            </a:pPr>
            <a:endParaRPr lang="en-US" sz="1400" dirty="0" smtClean="0"/>
          </a:p>
          <a:p>
            <a:pPr algn="ctr">
              <a:buNone/>
            </a:pPr>
            <a:endParaRPr lang="en-US" sz="1400" dirty="0" smtClean="0"/>
          </a:p>
          <a:p>
            <a:pPr algn="ctr">
              <a:buNone/>
            </a:pPr>
            <a:endParaRPr lang="en-US" sz="1400" dirty="0" smtClean="0"/>
          </a:p>
          <a:p>
            <a:pPr algn="ctr"/>
            <a:r>
              <a:rPr lang="en-US" sz="1400" dirty="0" smtClean="0"/>
              <a:t>Doppler Cooling is not very affective for ions or larger atoms and molecules</a:t>
            </a:r>
          </a:p>
          <a:p>
            <a:pPr algn="ctr"/>
            <a:r>
              <a:rPr lang="en-US" sz="1400" dirty="0" smtClean="0"/>
              <a:t>To go beyond Doppler cooling additional methods are employed.</a:t>
            </a:r>
            <a:endParaRPr lang="en-US" sz="1400" dirty="0"/>
          </a:p>
        </p:txBody>
      </p:sp>
      <p:sp>
        <p:nvSpPr>
          <p:cNvPr id="4" name="TextBox 3"/>
          <p:cNvSpPr txBox="1"/>
          <p:nvPr/>
        </p:nvSpPr>
        <p:spPr>
          <a:xfrm>
            <a:off x="457200" y="3953814"/>
            <a:ext cx="2034519" cy="209288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Sisyphus Cooling</a:t>
            </a:r>
          </a:p>
          <a:p>
            <a:pPr>
              <a:buFont typeface="Arial"/>
              <a:buChar char="•"/>
            </a:pPr>
            <a:r>
              <a:rPr lang="en-US" sz="1400" dirty="0" smtClean="0"/>
              <a:t> Using Doppler Cooling to reach low temperatures, a small amount of energy is removed each time an atom reaches it’s maximum potential energy.</a:t>
            </a:r>
          </a:p>
        </p:txBody>
      </p:sp>
      <p:sp>
        <p:nvSpPr>
          <p:cNvPr id="5" name="TextBox 4"/>
          <p:cNvSpPr txBox="1"/>
          <p:nvPr/>
        </p:nvSpPr>
        <p:spPr>
          <a:xfrm>
            <a:off x="2915712" y="3953814"/>
            <a:ext cx="2669498" cy="273921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Sympathetic Cooling</a:t>
            </a:r>
          </a:p>
          <a:p>
            <a:pPr>
              <a:buFont typeface="Arial"/>
              <a:buChar char="•"/>
            </a:pPr>
            <a:r>
              <a:rPr lang="en-US" sz="1400" dirty="0" smtClean="0"/>
              <a:t>This method solves the problem of cooling large atoms and molecules or ions.</a:t>
            </a:r>
          </a:p>
          <a:p>
            <a:pPr>
              <a:buFont typeface="Arial"/>
              <a:buChar char="•"/>
            </a:pPr>
            <a:r>
              <a:rPr lang="en-US" sz="1400" dirty="0" smtClean="0"/>
              <a:t>A group of atoms is cooled using the Doppler cooling and is brought in contact with a group of atoms needed to be cooled.</a:t>
            </a:r>
          </a:p>
          <a:p>
            <a:pPr>
              <a:buFont typeface="Arial"/>
              <a:buChar char="•"/>
            </a:pPr>
            <a:r>
              <a:rPr lang="en-US" sz="1400" dirty="0" smtClean="0"/>
              <a:t>Due to the electromagnetic interaction between these two groups, the second group will decrease in temperature.</a:t>
            </a:r>
            <a:endParaRPr lang="en-US" sz="1400" dirty="0"/>
          </a:p>
        </p:txBody>
      </p:sp>
      <p:sp>
        <p:nvSpPr>
          <p:cNvPr id="6" name="TextBox 5"/>
          <p:cNvSpPr txBox="1"/>
          <p:nvPr/>
        </p:nvSpPr>
        <p:spPr>
          <a:xfrm>
            <a:off x="1697593" y="3385282"/>
            <a:ext cx="206043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t>Two Examples</a:t>
            </a:r>
            <a:endParaRPr lang="en-US" dirty="0"/>
          </a:p>
        </p:txBody>
      </p:sp>
      <p:sp>
        <p:nvSpPr>
          <p:cNvPr id="8" name="TextBox 7"/>
          <p:cNvSpPr txBox="1"/>
          <p:nvPr/>
        </p:nvSpPr>
        <p:spPr>
          <a:xfrm>
            <a:off x="6181312" y="3338261"/>
            <a:ext cx="2505488" cy="123110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Applications</a:t>
            </a:r>
          </a:p>
          <a:p>
            <a:pPr>
              <a:buFont typeface="Arial"/>
              <a:buChar char="•"/>
            </a:pPr>
            <a:r>
              <a:rPr lang="en-US" sz="1400" dirty="0" smtClean="0"/>
              <a:t>Atomic Clocks</a:t>
            </a:r>
          </a:p>
          <a:p>
            <a:pPr>
              <a:buFont typeface="Arial"/>
              <a:buChar char="•"/>
            </a:pPr>
            <a:r>
              <a:rPr lang="en-US" sz="1400" dirty="0" smtClean="0"/>
              <a:t>Atom Interferometer</a:t>
            </a:r>
          </a:p>
          <a:p>
            <a:pPr>
              <a:buFont typeface="Arial"/>
              <a:buChar char="•"/>
            </a:pPr>
            <a:r>
              <a:rPr lang="en-US" sz="1400" dirty="0" smtClean="0"/>
              <a:t>The focusing of atomic beams</a:t>
            </a:r>
          </a:p>
          <a:p>
            <a:endParaRPr lang="en-US" sz="1400" dirty="0"/>
          </a:p>
        </p:txBody>
      </p:sp>
      <p:pic>
        <p:nvPicPr>
          <p:cNvPr id="9" name="Picture 8"/>
          <p:cNvPicPr>
            <a:picLocks noChangeAspect="1"/>
          </p:cNvPicPr>
          <p:nvPr/>
        </p:nvPicPr>
        <p:blipFill>
          <a:blip r:embed="rId3"/>
          <a:stretch>
            <a:fillRect/>
          </a:stretch>
        </p:blipFill>
        <p:spPr>
          <a:xfrm>
            <a:off x="6801572" y="4841866"/>
            <a:ext cx="1727965" cy="1851160"/>
          </a:xfrm>
          <a:prstGeom prst="rect">
            <a:avLst/>
          </a:prstGeom>
        </p:spPr>
      </p:pic>
      <p:sp>
        <p:nvSpPr>
          <p:cNvPr id="378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7889"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516225" y="1948846"/>
            <a:ext cx="673961" cy="797750"/>
          </a:xfrm>
          <a:prstGeom prst="rect">
            <a:avLst/>
          </a:prstGeom>
          <a:noFill/>
        </p:spPr>
      </p:pic>
      <p:sp>
        <p:nvSpPr>
          <p:cNvPr id="37891" name="Rectangle 3"/>
          <p:cNvSpPr>
            <a:spLocks noChangeArrowheads="1"/>
          </p:cNvSpPr>
          <p:nvPr/>
        </p:nvSpPr>
        <p:spPr bwMode="auto">
          <a:xfrm>
            <a:off x="0" y="1009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Trapping</a:t>
            </a:r>
            <a:endParaRPr lang="en-US" dirty="0"/>
          </a:p>
        </p:txBody>
      </p:sp>
      <p:sp>
        <p:nvSpPr>
          <p:cNvPr id="3" name="Content Placeholder 2"/>
          <p:cNvSpPr>
            <a:spLocks noGrp="1"/>
          </p:cNvSpPr>
          <p:nvPr>
            <p:ph idx="1"/>
          </p:nvPr>
        </p:nvSpPr>
        <p:spPr>
          <a:xfrm>
            <a:off x="457200" y="1979881"/>
            <a:ext cx="4372377" cy="3847563"/>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en-US" sz="2200" dirty="0" err="1" smtClean="0">
                <a:latin typeface="Papyrus"/>
                <a:cs typeface="Papyrus"/>
              </a:rPr>
              <a:t>Megneto</a:t>
            </a:r>
            <a:r>
              <a:rPr lang="en-US" sz="2200" dirty="0" smtClean="0">
                <a:latin typeface="Papyrus"/>
                <a:cs typeface="Papyrus"/>
              </a:rPr>
              <a:t>-Optical Trap (MOT)</a:t>
            </a:r>
          </a:p>
          <a:p>
            <a:endParaRPr lang="en-US" sz="1400" dirty="0" smtClean="0"/>
          </a:p>
          <a:p>
            <a:pPr>
              <a:buNone/>
            </a:pPr>
            <a:endParaRPr lang="en-US" sz="1400" dirty="0" smtClean="0"/>
          </a:p>
          <a:p>
            <a:r>
              <a:rPr lang="en-US" sz="1400" dirty="0" smtClean="0"/>
              <a:t>A common type of magnetic trapping for Doppler Cooling is the Magneto-optical Trap (MOT)</a:t>
            </a:r>
          </a:p>
          <a:p>
            <a:r>
              <a:rPr lang="en-US" sz="1400" dirty="0" smtClean="0"/>
              <a:t>By designing the magnetic fields and lasers cleverly, when an atom moves away from the center it will experience the Zeeman Effect and the change of the energy of the electron states will cause it to be more likely for the atoms to interact with the photon from the laser.</a:t>
            </a:r>
          </a:p>
          <a:p>
            <a:r>
              <a:rPr lang="en-US" sz="1400" dirty="0" smtClean="0"/>
              <a:t>This causes the atoms to be be pushed toward the center of the device which essentially traps the atoms.</a:t>
            </a:r>
          </a:p>
          <a:p>
            <a:endParaRPr lang="en-US" sz="1400" dirty="0" smtClean="0"/>
          </a:p>
        </p:txBody>
      </p:sp>
      <p:sp>
        <p:nvSpPr>
          <p:cNvPr id="4" name="TextBox 3"/>
          <p:cNvSpPr txBox="1"/>
          <p:nvPr/>
        </p:nvSpPr>
        <p:spPr>
          <a:xfrm>
            <a:off x="5792550" y="1600200"/>
            <a:ext cx="2894250"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600" dirty="0" smtClean="0"/>
              <a:t>The Zeeman Effect</a:t>
            </a:r>
            <a:endParaRPr lang="en-US" sz="1400" dirty="0" smtClean="0"/>
          </a:p>
          <a:p>
            <a:pPr>
              <a:buFont typeface="Arial"/>
              <a:buChar char="•"/>
            </a:pPr>
            <a:r>
              <a:rPr lang="en-US" sz="1400" dirty="0" smtClean="0"/>
              <a:t>In a normal atom there can be electron states with the same energy.</a:t>
            </a:r>
          </a:p>
          <a:p>
            <a:pPr>
              <a:buFont typeface="Arial"/>
              <a:buChar char="•"/>
            </a:pPr>
            <a:r>
              <a:rPr lang="en-US" sz="1400" dirty="0" smtClean="0"/>
              <a:t>In the presence of a magnetic field, the energies of the state will split into separate energies.</a:t>
            </a:r>
            <a:r>
              <a:rPr lang="en-US" dirty="0" smtClean="0"/>
              <a:t>	</a:t>
            </a:r>
          </a:p>
          <a:p>
            <a:pPr>
              <a:buFont typeface="Arial"/>
              <a:buChar char="•"/>
            </a:pPr>
            <a:endParaRPr lang="en-US" dirty="0"/>
          </a:p>
        </p:txBody>
      </p:sp>
      <p:pic>
        <p:nvPicPr>
          <p:cNvPr id="7" name="Picture 6"/>
          <p:cNvPicPr>
            <a:picLocks noChangeAspect="1"/>
          </p:cNvPicPr>
          <p:nvPr/>
        </p:nvPicPr>
        <p:blipFill>
          <a:blip r:embed="rId3"/>
          <a:stretch>
            <a:fillRect/>
          </a:stretch>
        </p:blipFill>
        <p:spPr>
          <a:xfrm>
            <a:off x="5029200" y="3903663"/>
            <a:ext cx="3657600" cy="22225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normAutofit/>
          </a:bodyPr>
          <a:lstStyle/>
          <a:p>
            <a:r>
              <a:rPr lang="en-US" sz="1600" dirty="0" smtClean="0"/>
              <a:t>Hecht, Eugene, Optics, Fourth Edition, Pearson Education, Inc. San </a:t>
            </a:r>
            <a:r>
              <a:rPr lang="en-US" sz="1600" dirty="0" err="1" smtClean="0"/>
              <a:t>Fransisco</a:t>
            </a:r>
            <a:r>
              <a:rPr lang="en-US" sz="1600" dirty="0" smtClean="0"/>
              <a:t>, CA Copyright 2002</a:t>
            </a:r>
          </a:p>
          <a:p>
            <a:r>
              <a:rPr lang="en-US" sz="1600" dirty="0" smtClean="0">
                <a:hlinkClick r:id="rId3"/>
              </a:rPr>
              <a:t>Saijun Wu, </a:t>
            </a:r>
            <a:r>
              <a:rPr lang="en-US" sz="1600" dirty="0" smtClean="0">
                <a:hlinkClick r:id="rId4"/>
              </a:rPr>
              <a:t>Thomas Plisson, </a:t>
            </a:r>
            <a:r>
              <a:rPr lang="en-US" sz="1600" dirty="0" smtClean="0">
                <a:hlinkClick r:id="rId5"/>
              </a:rPr>
              <a:t>Roger C. Brown, </a:t>
            </a:r>
            <a:r>
              <a:rPr lang="en-US" sz="1600" dirty="0" smtClean="0">
                <a:hlinkClick r:id="rId6"/>
              </a:rPr>
              <a:t>William D. Phillips, and </a:t>
            </a:r>
            <a:r>
              <a:rPr lang="en-US" sz="1600" dirty="0" smtClean="0">
                <a:hlinkClick r:id="rId7"/>
              </a:rPr>
              <a:t>J. V. Porto</a:t>
            </a:r>
            <a:r>
              <a:rPr lang="en-US" sz="1600" dirty="0" smtClean="0"/>
              <a:t>, </a:t>
            </a:r>
            <a:r>
              <a:rPr lang="en-US" sz="1600" dirty="0" err="1" smtClean="0"/>
              <a:t>Multiphoton</a:t>
            </a:r>
            <a:r>
              <a:rPr lang="en-US" sz="1600" dirty="0" smtClean="0"/>
              <a:t> </a:t>
            </a:r>
            <a:r>
              <a:rPr lang="en-US" sz="1600" dirty="0" err="1" smtClean="0"/>
              <a:t>Magnetooptical</a:t>
            </a:r>
            <a:r>
              <a:rPr lang="en-US" sz="1600" dirty="0" smtClean="0"/>
              <a:t> Trap, 2009, PHYSICAL REVIEW LETTERS, PRL 103, 173003</a:t>
            </a:r>
          </a:p>
          <a:p>
            <a:r>
              <a:rPr lang="en-US" sz="1600" dirty="0" smtClean="0"/>
              <a:t>William D. Phillips, Laser Cooling and Trapping of Neutral Atoms, Nobel Lecture, December 8, 1997, National Institute of Standards and Technology, http://nobelprize.org/nobel_prizes/physics/laureates/1997/phillips-lecture.pdf.</a:t>
            </a:r>
          </a:p>
          <a:p>
            <a:r>
              <a:rPr lang="en-US" sz="1600" dirty="0" err="1" smtClean="0"/>
              <a:t>Matthieu</a:t>
            </a:r>
            <a:r>
              <a:rPr lang="en-US" sz="1600" dirty="0" smtClean="0"/>
              <a:t> </a:t>
            </a:r>
            <a:r>
              <a:rPr lang="en-US" sz="1600" dirty="0" err="1" smtClean="0"/>
              <a:t>Vangeleyn</a:t>
            </a:r>
            <a:r>
              <a:rPr lang="en-US" sz="1600" dirty="0" smtClean="0"/>
              <a:t>, Paul F. Griffin, </a:t>
            </a:r>
            <a:r>
              <a:rPr lang="en-US" sz="1600" dirty="0" err="1" smtClean="0"/>
              <a:t>Erling</a:t>
            </a:r>
            <a:r>
              <a:rPr lang="en-US" sz="1600" dirty="0" smtClean="0"/>
              <a:t> Riis, and Aidan S. Arnold, Laser cooling with a single laser beam and a planar </a:t>
            </a:r>
            <a:r>
              <a:rPr lang="en-US" sz="1600" dirty="0" err="1" smtClean="0"/>
              <a:t>diffractor</a:t>
            </a:r>
            <a:r>
              <a:rPr lang="en-US" sz="1600" dirty="0" smtClean="0"/>
              <a:t>, October 15, 2010 / Vol. 35, No. 20 / OPTICS LETTERS 3453</a:t>
            </a:r>
          </a:p>
          <a:p>
            <a:endParaRPr lang="en-US" sz="1600" dirty="0" smtClean="0"/>
          </a:p>
          <a:p>
            <a:pPr>
              <a:buNone/>
            </a:pPr>
            <a:r>
              <a:rPr lang="en-US" sz="1800" dirty="0" smtClean="0"/>
              <a:t>Pictures</a:t>
            </a:r>
          </a:p>
          <a:p>
            <a:r>
              <a:rPr lang="en-US" sz="1400" dirty="0" smtClean="0"/>
              <a:t>Slide one picture: http://www.flickr.com/photos/rvr/518803544/ </a:t>
            </a:r>
          </a:p>
          <a:p>
            <a:r>
              <a:rPr lang="en-US" sz="1400" dirty="0" smtClean="0"/>
              <a:t>Slide two picture: http://</a:t>
            </a:r>
            <a:r>
              <a:rPr lang="en-US" sz="1400" dirty="0" err="1" smtClean="0"/>
              <a:t>en.wikipedia.org/wiki/Relativistic_Doppler_effect</a:t>
            </a:r>
            <a:endParaRPr lang="en-US" sz="1400" dirty="0" smtClean="0"/>
          </a:p>
          <a:p>
            <a:r>
              <a:rPr lang="en-US" sz="1400" dirty="0" smtClean="0"/>
              <a:t>Slide three picture: http://</a:t>
            </a:r>
            <a:r>
              <a:rPr lang="en-US" sz="1400" dirty="0" err="1" smtClean="0"/>
              <a:t>www.mpq.mpg.de/~haensch/antihydrogen/spectroscopy.html</a:t>
            </a:r>
            <a:endParaRPr lang="en-US" sz="1400" dirty="0" smtClean="0"/>
          </a:p>
          <a:p>
            <a:r>
              <a:rPr lang="en-US" sz="1400" dirty="0" smtClean="0"/>
              <a:t>Slide four: http://fr.toonpool.com/cartoons/Sisyphus_11579</a:t>
            </a:r>
          </a:p>
          <a:p>
            <a:r>
              <a:rPr lang="en-US" sz="1400" dirty="0" smtClean="0"/>
              <a:t>Slide five: http://</a:t>
            </a:r>
            <a:r>
              <a:rPr lang="en-US" sz="1400" dirty="0" err="1" smtClean="0"/>
              <a:t>commons.bcit.ca/physics/jbooth/motlab/mot_atomtraps.htm</a:t>
            </a:r>
            <a:endParaRPr lang="en-US" sz="1400" dirty="0" smtClean="0"/>
          </a:p>
          <a:p>
            <a:endParaRPr lang="en-US" sz="1400" dirty="0" smtClean="0"/>
          </a:p>
          <a:p>
            <a:endParaRPr lang="en-US" sz="1400" dirty="0" smtClean="0"/>
          </a:p>
          <a:p>
            <a:endParaRPr lang="en-US" sz="1600" dirty="0" smtClean="0"/>
          </a:p>
          <a:p>
            <a:pPr>
              <a:buNone/>
            </a:pPr>
            <a:endParaRPr lang="en-US" sz="1600" dirty="0" smtClean="0"/>
          </a:p>
          <a:p>
            <a:endParaRPr lang="en-US" sz="1600" dirty="0" smtClean="0"/>
          </a:p>
          <a:p>
            <a:endParaRPr 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836</Words>
  <Application>Microsoft Office PowerPoint</Application>
  <PresentationFormat>On-screen Show (4:3)</PresentationFormat>
  <Paragraphs>84</Paragraphs>
  <Slides>6</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Equation</vt:lpstr>
      <vt:lpstr>Laser Cooling and Trapping by Neil DeBoer and Clayton DeVault</vt:lpstr>
      <vt:lpstr>Laser Cooling: Background Information</vt:lpstr>
      <vt:lpstr>Laser Cooling: How it Works</vt:lpstr>
      <vt:lpstr>Laser Cooling: Other Methods and Application</vt:lpstr>
      <vt:lpstr>Magnetic Trapping</vt:lpstr>
      <vt:lpstr>References </vt:lpstr>
    </vt:vector>
  </TitlesOfParts>
  <Company>Michigan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Laser Cooling by Neil DeBoer and Clayton DeVault</dc:title>
  <dc:creator>Clayton  DeVault</dc:creator>
  <cp:lastModifiedBy>Neil John DeBoer</cp:lastModifiedBy>
  <cp:revision>5</cp:revision>
  <dcterms:created xsi:type="dcterms:W3CDTF">2010-11-22T20:40:21Z</dcterms:created>
  <dcterms:modified xsi:type="dcterms:W3CDTF">2010-11-22T23:23:23Z</dcterms:modified>
</cp:coreProperties>
</file>