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4682" r:id="rId1"/>
  </p:sldMasterIdLst>
  <p:notesMasterIdLst>
    <p:notesMasterId r:id="rId17"/>
  </p:notesMasterIdLst>
  <p:handoutMasterIdLst>
    <p:handoutMasterId r:id="rId18"/>
  </p:handoutMasterIdLst>
  <p:sldIdLst>
    <p:sldId id="576" r:id="rId2"/>
    <p:sldId id="593" r:id="rId3"/>
    <p:sldId id="594" r:id="rId4"/>
    <p:sldId id="607" r:id="rId5"/>
    <p:sldId id="596" r:id="rId6"/>
    <p:sldId id="595" r:id="rId7"/>
    <p:sldId id="603" r:id="rId8"/>
    <p:sldId id="597" r:id="rId9"/>
    <p:sldId id="609" r:id="rId10"/>
    <p:sldId id="599" r:id="rId11"/>
    <p:sldId id="602" r:id="rId12"/>
    <p:sldId id="608" r:id="rId13"/>
    <p:sldId id="604" r:id="rId14"/>
    <p:sldId id="605" r:id="rId15"/>
    <p:sldId id="606" r:id="rId16"/>
  </p:sldIdLst>
  <p:sldSz cx="9906000" cy="6858000" type="A4"/>
  <p:notesSz cx="6781800" cy="985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  <a:srgbClr val="FF9900"/>
    <a:srgbClr val="009900"/>
    <a:srgbClr val="33CC33"/>
    <a:srgbClr val="FF0000"/>
    <a:srgbClr val="F6750A"/>
    <a:srgbClr val="66FF33"/>
    <a:srgbClr val="FF9999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 autoAdjust="0"/>
    <p:restoredTop sz="96177" autoAdjust="0"/>
  </p:normalViewPr>
  <p:slideViewPr>
    <p:cSldViewPr>
      <p:cViewPr varScale="1">
        <p:scale>
          <a:sx n="117" d="100"/>
          <a:sy n="117" d="100"/>
        </p:scale>
        <p:origin x="-27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680" y="-102"/>
      </p:cViewPr>
      <p:guideLst>
        <p:guide orient="horz" pos="3104"/>
        <p:guide pos="2136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33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96413"/>
            <a:ext cx="297338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1983635-C66E-4F4C-BDAE-FB2A1FD9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99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38188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681538"/>
            <a:ext cx="497522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384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5" rIns="91291" bIns="4564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F66486-CD41-463E-AA05-8FF0D4EB5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4234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E6B3118-D019-4EA5-B6B1-1FEA14BF5D1F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EA71BDB-22D6-43CD-A158-C91A2B34EC2B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algn="r"/>
              <a:t>1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D6522F-75A9-4956-B7F4-A0B5071DC674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43338" y="9363075"/>
            <a:ext cx="29384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1" tIns="45645" rIns="91291" bIns="45645" anchor="b"/>
          <a:lstStyle>
            <a:lvl1pPr defTabSz="91281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B686DFF-80A1-4F23-B4B1-5611F5B59C64}" type="slidenum">
              <a:rPr lang="en-US"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algn="r"/>
              <a:t>2</a:t>
            </a:fld>
            <a:endParaRPr lang="en-US" sz="120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38188"/>
            <a:ext cx="5337175" cy="3695700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13278" y="6528816"/>
            <a:ext cx="964839" cy="329184"/>
          </a:xfrm>
        </p:spPr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8118" y="6528816"/>
            <a:ext cx="8122586" cy="329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95942" y="6528816"/>
            <a:ext cx="810058" cy="329184"/>
          </a:xfrm>
        </p:spPr>
        <p:txBody>
          <a:bodyPr/>
          <a:lstStyle>
            <a:lvl1pPr algn="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124720"/>
            <a:ext cx="8915400" cy="5352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78" y="6528816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7183" y="6528816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529" y="6528816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542"/>
            <a:ext cx="9906000" cy="442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592"/>
            <a:ext cx="8915400" cy="418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3" r:id="rId1"/>
    <p:sldLayoutId id="2147484684" r:id="rId2"/>
    <p:sldLayoutId id="2147484685" r:id="rId3"/>
    <p:sldLayoutId id="2147484686" r:id="rId4"/>
    <p:sldLayoutId id="2147484687" r:id="rId5"/>
    <p:sldLayoutId id="2147484688" r:id="rId6"/>
    <p:sldLayoutId id="2147484689" r:id="rId7"/>
    <p:sldLayoutId id="2147484690" r:id="rId8"/>
    <p:sldLayoutId id="2147484691" r:id="rId9"/>
    <p:sldLayoutId id="2147484692" r:id="rId10"/>
    <p:sldLayoutId id="214748469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CMX: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sz="4800" dirty="0" smtClean="0"/>
              <a:t>tasks and schedule</a:t>
            </a:r>
            <a:endParaRPr lang="en-GB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Wojtek</a:t>
            </a:r>
            <a:r>
              <a:rPr lang="en-US" dirty="0" smtClean="0"/>
              <a:t> Fedorko for the MSU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71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needed urgently to guide layout</a:t>
            </a:r>
          </a:p>
          <a:p>
            <a:r>
              <a:rPr lang="en-US" dirty="0" smtClean="0"/>
              <a:t>Implemented with the </a:t>
            </a:r>
            <a:r>
              <a:rPr lang="en-US" dirty="0" err="1" smtClean="0"/>
              <a:t>clk</a:t>
            </a:r>
            <a:r>
              <a:rPr lang="en-US" dirty="0" smtClean="0"/>
              <a:t>/parity encoding scheme</a:t>
            </a:r>
          </a:p>
          <a:p>
            <a:pPr lvl="1"/>
            <a:r>
              <a:rPr lang="en-US" dirty="0" smtClean="0"/>
              <a:t>Will be tested in </a:t>
            </a:r>
            <a:r>
              <a:rPr lang="en-US" dirty="0" err="1" smtClean="0"/>
              <a:t>eval</a:t>
            </a:r>
            <a:r>
              <a:rPr lang="en-US" dirty="0" smtClean="0"/>
              <a:t> kit</a:t>
            </a:r>
          </a:p>
          <a:p>
            <a:r>
              <a:rPr lang="en-US" dirty="0" smtClean="0"/>
              <a:t>First implementation with 80 MHz DDR scheme</a:t>
            </a:r>
          </a:p>
          <a:p>
            <a:pPr lvl="1"/>
            <a:r>
              <a:rPr lang="en-US" dirty="0" smtClean="0"/>
              <a:t>Needs verification and </a:t>
            </a:r>
            <a:r>
              <a:rPr lang="en-US" dirty="0" err="1" smtClean="0"/>
              <a:t>eval</a:t>
            </a:r>
            <a:r>
              <a:rPr lang="en-US" dirty="0" smtClean="0"/>
              <a:t> kit test</a:t>
            </a:r>
          </a:p>
          <a:p>
            <a:r>
              <a:rPr lang="en-US" dirty="0" smtClean="0"/>
              <a:t>In both cases ‘toy’ interface</a:t>
            </a:r>
          </a:p>
          <a:p>
            <a:pPr lvl="1"/>
            <a:r>
              <a:rPr lang="en-US" dirty="0" smtClean="0"/>
              <a:t>Full projected functionality </a:t>
            </a:r>
          </a:p>
          <a:p>
            <a:pPr lvl="2"/>
            <a:r>
              <a:rPr lang="en-US" dirty="0" smtClean="0"/>
              <a:t>e.g. IDELAY, IDDR</a:t>
            </a:r>
          </a:p>
          <a:p>
            <a:pPr lvl="2"/>
            <a:r>
              <a:rPr lang="en-US" dirty="0" smtClean="0"/>
              <a:t>details of how this would be configured will change</a:t>
            </a:r>
          </a:p>
          <a:p>
            <a:pPr lvl="1"/>
            <a:r>
              <a:rPr lang="en-US" dirty="0" smtClean="0"/>
              <a:t>Capture data into registers and ‘deserialization’ into 96 bit word</a:t>
            </a:r>
          </a:p>
          <a:p>
            <a:pPr lvl="1"/>
            <a:r>
              <a:rPr lang="en-US" dirty="0" smtClean="0"/>
              <a:t>No synchronization between channels</a:t>
            </a:r>
          </a:p>
          <a:p>
            <a:r>
              <a:rPr lang="en-US" dirty="0" smtClean="0"/>
              <a:t>Parity calculation and error flag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919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Firmware Modules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548650"/>
            <a:ext cx="8915400" cy="58759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define functionality and interfaces between firmware ‘modules’</a:t>
            </a:r>
          </a:p>
          <a:p>
            <a:r>
              <a:rPr lang="en-US" dirty="0" smtClean="0"/>
              <a:t>Resource sharing (e.g. MMCM – clock generation and buffering)</a:t>
            </a:r>
          </a:p>
          <a:p>
            <a:r>
              <a:rPr lang="en-US" dirty="0" smtClean="0"/>
              <a:t>‘Take out’ some functionality from the CMM emulator module</a:t>
            </a:r>
          </a:p>
          <a:p>
            <a:r>
              <a:rPr lang="en-US" dirty="0" smtClean="0"/>
              <a:t>Start work from the ‘Jet’ version of CMX</a:t>
            </a:r>
          </a:p>
          <a:p>
            <a:pPr lvl="1"/>
            <a:r>
              <a:rPr lang="en-US" dirty="0" smtClean="0"/>
              <a:t>Expect that common module interfaces will work for other versions</a:t>
            </a:r>
          </a:p>
          <a:p>
            <a:pPr lvl="1"/>
            <a:r>
              <a:rPr lang="en-US" dirty="0" smtClean="0"/>
              <a:t>Manpower (</a:t>
            </a:r>
            <a:r>
              <a:rPr lang="en-US" dirty="0" err="1" smtClean="0"/>
              <a:t>Pawel</a:t>
            </a:r>
            <a:r>
              <a:rPr lang="en-US" dirty="0" smtClean="0"/>
              <a:t>) available to work on this version outside of MSU</a:t>
            </a:r>
          </a:p>
          <a:p>
            <a:pPr lvl="2"/>
            <a:r>
              <a:rPr lang="en-US" dirty="0" smtClean="0"/>
              <a:t>Experience with CMM</a:t>
            </a:r>
          </a:p>
          <a:p>
            <a:pPr lvl="1"/>
            <a:r>
              <a:rPr lang="en-US" dirty="0" smtClean="0"/>
              <a:t>Will be able to use this or stripped down version of this firmware for board tests</a:t>
            </a:r>
          </a:p>
          <a:p>
            <a:pPr lvl="1"/>
            <a:r>
              <a:rPr lang="en-US" dirty="0" smtClean="0"/>
              <a:t>Need complete firmware before prototype arrives early next year. Hope ready sooner.</a:t>
            </a:r>
          </a:p>
          <a:p>
            <a:pPr lvl="1"/>
            <a:r>
              <a:rPr lang="en-US" dirty="0" smtClean="0"/>
              <a:t>Part of firmware testable in Yuri’s TTC/VME/ACE test card.</a:t>
            </a:r>
          </a:p>
          <a:p>
            <a:pPr lvl="1"/>
            <a:r>
              <a:rPr lang="en-US" dirty="0" smtClean="0"/>
              <a:t>Expect duty cycle between </a:t>
            </a:r>
            <a:r>
              <a:rPr lang="en-US" dirty="0" err="1" smtClean="0"/>
              <a:t>Pawel</a:t>
            </a:r>
            <a:r>
              <a:rPr lang="en-US" dirty="0" smtClean="0"/>
              <a:t> and myself to decrease in the coming weeks.</a:t>
            </a:r>
          </a:p>
          <a:p>
            <a:pPr lvl="1"/>
            <a:r>
              <a:rPr lang="en-US" dirty="0" smtClean="0"/>
              <a:t>Other firmware versions will follow after prototype tests.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81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92"/>
            <a:ext cx="9791988" cy="418499"/>
          </a:xfrm>
        </p:spPr>
        <p:txBody>
          <a:bodyPr/>
          <a:lstStyle/>
          <a:p>
            <a:r>
              <a:rPr lang="en-US" dirty="0" smtClean="0"/>
              <a:t>Questions that need clarification to guide the firmware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685"/>
            <a:ext cx="8915400" cy="5352280"/>
          </a:xfrm>
        </p:spPr>
        <p:txBody>
          <a:bodyPr/>
          <a:lstStyle/>
          <a:p>
            <a:r>
              <a:rPr lang="en-US" dirty="0" smtClean="0"/>
              <a:t>80MHz DDR on bit 24 decided?</a:t>
            </a:r>
          </a:p>
          <a:p>
            <a:pPr lvl="1"/>
            <a:r>
              <a:rPr lang="en-US" dirty="0" smtClean="0"/>
              <a:t>Do we have an agreement on data formats for all flavors?</a:t>
            </a:r>
          </a:p>
          <a:p>
            <a:pPr lvl="1"/>
            <a:r>
              <a:rPr lang="en-US" dirty="0" smtClean="0"/>
              <a:t>Circulation of documentation?</a:t>
            </a:r>
          </a:p>
          <a:p>
            <a:r>
              <a:rPr lang="en-US" dirty="0" smtClean="0"/>
              <a:t>Location of parity bit</a:t>
            </a:r>
          </a:p>
          <a:p>
            <a:pPr lvl="1"/>
            <a:r>
              <a:rPr lang="en-US" dirty="0" smtClean="0"/>
              <a:t>Constant in the payload between the flavors?</a:t>
            </a:r>
          </a:p>
          <a:p>
            <a:r>
              <a:rPr lang="en-US" dirty="0" smtClean="0"/>
              <a:t>Synchronization of processor inputs</a:t>
            </a:r>
          </a:p>
          <a:p>
            <a:pPr lvl="1"/>
            <a:r>
              <a:rPr lang="en-US" dirty="0" smtClean="0"/>
              <a:t>At which stage this needs to happen? Input module?</a:t>
            </a:r>
          </a:p>
          <a:p>
            <a:r>
              <a:rPr lang="en-US" dirty="0" smtClean="0"/>
              <a:t>Efficient use of the data format</a:t>
            </a:r>
          </a:p>
          <a:p>
            <a:pPr lvl="1"/>
            <a:r>
              <a:rPr lang="en-US" dirty="0" smtClean="0"/>
              <a:t>What data can be made available early to minimize latency?</a:t>
            </a:r>
          </a:p>
          <a:p>
            <a:r>
              <a:rPr lang="en-US" dirty="0" smtClean="0"/>
              <a:t>Behavior on error?</a:t>
            </a:r>
          </a:p>
          <a:p>
            <a:pPr lvl="1"/>
            <a:r>
              <a:rPr lang="en-US" dirty="0" smtClean="0"/>
              <a:t>Include information in the real time data?</a:t>
            </a:r>
          </a:p>
          <a:p>
            <a:pPr lvl="1"/>
            <a:r>
              <a:rPr lang="en-US" dirty="0" smtClean="0"/>
              <a:t>Special L1A to force readout?</a:t>
            </a:r>
          </a:p>
          <a:p>
            <a:r>
              <a:rPr lang="en-US" dirty="0" smtClean="0"/>
              <a:t>…</a:t>
            </a:r>
          </a:p>
          <a:p>
            <a:pPr marL="27432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998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CMX </a:t>
            </a:r>
            <a:r>
              <a:rPr lang="en-US" dirty="0" err="1" smtClean="0"/>
              <a:t>Topo</a:t>
            </a:r>
            <a:r>
              <a:rPr lang="en-US" dirty="0" smtClean="0"/>
              <a:t> FPGA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for firmware development need to be discussed</a:t>
            </a:r>
          </a:p>
          <a:p>
            <a:r>
              <a:rPr lang="en-US" dirty="0" smtClean="0"/>
              <a:t>Hope for common firmware architecture with L1Topo</a:t>
            </a:r>
          </a:p>
          <a:p>
            <a:r>
              <a:rPr lang="en-US" dirty="0" smtClean="0"/>
              <a:t> Test version needs to be ready for prototype testing.</a:t>
            </a:r>
          </a:p>
          <a:p>
            <a:pPr lvl="1"/>
            <a:r>
              <a:rPr lang="en-US" dirty="0" smtClean="0"/>
              <a:t>Link tests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85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(Seth </a:t>
            </a:r>
            <a:r>
              <a:rPr lang="en-US" dirty="0" err="1" smtClean="0"/>
              <a:t>Caughron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79078"/>
            <a:ext cx="8915400" cy="5697922"/>
          </a:xfrm>
        </p:spPr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Ability to test the VME/TTC/ACE test card and CMX within L1Calo software framework</a:t>
            </a:r>
          </a:p>
          <a:p>
            <a:pPr lvl="1"/>
            <a:r>
              <a:rPr lang="en-US" dirty="0" smtClean="0"/>
              <a:t>Develop expertise now using the 6</a:t>
            </a:r>
            <a:r>
              <a:rPr lang="en-GB" dirty="0" smtClean="0"/>
              <a:t>U crate in bldg. 32  and Yuri’s test card</a:t>
            </a:r>
          </a:p>
          <a:p>
            <a:pPr lvl="1"/>
            <a:r>
              <a:rPr lang="en-GB" dirty="0" smtClean="0"/>
              <a:t>When prototype arrives we must be ready to test it. </a:t>
            </a:r>
          </a:p>
          <a:p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We need and are getting help</a:t>
            </a:r>
          </a:p>
          <a:p>
            <a:pPr lvl="1"/>
            <a:r>
              <a:rPr lang="en-US" dirty="0" err="1" smtClean="0"/>
              <a:t>Murrough</a:t>
            </a:r>
            <a:r>
              <a:rPr lang="en-US" dirty="0" smtClean="0"/>
              <a:t> and Seth have cloned the software objects modeling the CMM into CMX </a:t>
            </a:r>
          </a:p>
          <a:p>
            <a:pPr lvl="2"/>
            <a:r>
              <a:rPr lang="en-US" dirty="0" smtClean="0"/>
              <a:t>Assumes CMX register model will be an evolution of the CMM</a:t>
            </a:r>
          </a:p>
          <a:p>
            <a:pPr lvl="1"/>
            <a:r>
              <a:rPr lang="en-US" dirty="0" smtClean="0"/>
              <a:t>Working on setting up a small partition in the 6U crate</a:t>
            </a:r>
          </a:p>
          <a:p>
            <a:pPr lvl="1"/>
            <a:r>
              <a:rPr lang="en-US" dirty="0" smtClean="0"/>
              <a:t>Will be ‘playing’ with Yuri’s card on completion of the inspection and smoke test (mid August)</a:t>
            </a:r>
            <a:endParaRPr lang="en-GB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758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schedule well defined</a:t>
            </a:r>
          </a:p>
          <a:p>
            <a:pPr lvl="1"/>
            <a:r>
              <a:rPr lang="en-US" dirty="0" smtClean="0"/>
              <a:t>Procedural question about FDR</a:t>
            </a:r>
          </a:p>
          <a:p>
            <a:r>
              <a:rPr lang="en-US" dirty="0" smtClean="0"/>
              <a:t>Base CMX firmware goals set</a:t>
            </a:r>
          </a:p>
          <a:p>
            <a:pPr lvl="1"/>
            <a:r>
              <a:rPr lang="en-US" dirty="0" smtClean="0"/>
              <a:t>Most urgent tasks guiding hardware design complete</a:t>
            </a:r>
          </a:p>
          <a:p>
            <a:pPr lvl="1"/>
            <a:r>
              <a:rPr lang="en-US" dirty="0" smtClean="0"/>
              <a:t>Need finer planning of further development and more intermediate goals</a:t>
            </a:r>
          </a:p>
          <a:p>
            <a:r>
              <a:rPr lang="en-US" dirty="0" smtClean="0"/>
              <a:t>TP-CMX firmware needs more thinking</a:t>
            </a:r>
          </a:p>
          <a:p>
            <a:r>
              <a:rPr lang="en-US" dirty="0" smtClean="0"/>
              <a:t>Software work just starting </a:t>
            </a:r>
          </a:p>
          <a:p>
            <a:pPr lvl="1"/>
            <a:r>
              <a:rPr lang="en-US" dirty="0" smtClean="0"/>
              <a:t>Discussion in this forum very welcome</a:t>
            </a:r>
          </a:p>
          <a:p>
            <a:pPr lvl="1"/>
            <a:r>
              <a:rPr lang="en-US" dirty="0" smtClean="0"/>
              <a:t>We are grateful for the expertise provided so far (and we’ll need more)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51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 smtClean="0"/>
              <a:t>CMX development schedule as shown before (still valid)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952500"/>
            <a:ext cx="8229600" cy="53721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2011: </a:t>
            </a:r>
            <a:r>
              <a:rPr lang="en-GB" smtClean="0"/>
              <a:t>Project and engineering specifications</a:t>
            </a:r>
          </a:p>
          <a:p>
            <a:pPr lvl="1"/>
            <a:r>
              <a:rPr lang="en-US" smtClean="0"/>
              <a:t>CMX project Preliminary Design Review (Done)</a:t>
            </a:r>
          </a:p>
          <a:p>
            <a:pPr lvl="1"/>
            <a:r>
              <a:rPr lang="en-US" smtClean="0"/>
              <a:t>Preliminary design studies (Ongoing)</a:t>
            </a:r>
            <a:endParaRPr lang="en-GB" smtClean="0"/>
          </a:p>
          <a:p>
            <a:pPr lvl="1"/>
            <a:r>
              <a:rPr lang="en-US" smtClean="0"/>
              <a:t>Test rig installed, checked out at MSU (postponed until 2012)</a:t>
            </a:r>
            <a:endParaRPr lang="en-GB" smtClean="0"/>
          </a:p>
          <a:p>
            <a:r>
              <a:rPr lang="en-US" smtClean="0"/>
              <a:t>2012: Prototype design and fabrication </a:t>
            </a:r>
          </a:p>
          <a:p>
            <a:pPr lvl="1"/>
            <a:r>
              <a:rPr lang="en-US" smtClean="0"/>
              <a:t>CMX schematics and PCB layout (ongoing)</a:t>
            </a:r>
          </a:p>
          <a:p>
            <a:pPr lvl="1"/>
            <a:r>
              <a:rPr lang="en-GB" smtClean="0"/>
              <a:t>CMM firmware ported on CMX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Prototype fabrication (fall 2012)</a:t>
            </a:r>
            <a:endParaRPr lang="en-GB" smtClean="0">
              <a:solidFill>
                <a:srgbClr val="008000"/>
              </a:solidFill>
            </a:endParaRPr>
          </a:p>
          <a:p>
            <a:pPr lvl="1"/>
            <a:r>
              <a:rPr lang="en-US" smtClean="0"/>
              <a:t>Basic tests for backward compatibility in test rig at MSU</a:t>
            </a:r>
          </a:p>
          <a:p>
            <a:pPr lvl="1"/>
            <a:r>
              <a:rPr lang="en-US" smtClean="0"/>
              <a:t>Production Readiness Review </a:t>
            </a:r>
            <a:endParaRPr lang="en-GB" smtClean="0"/>
          </a:p>
          <a:p>
            <a:r>
              <a:rPr lang="en-US" smtClean="0"/>
              <a:t>2013: Prototype testing/installation/commissioning, final fabrication</a:t>
            </a:r>
          </a:p>
          <a:p>
            <a:pPr lvl="1"/>
            <a:r>
              <a:rPr lang="en-GB" smtClean="0"/>
              <a:t>Full prototype tests in test rig at CERN</a:t>
            </a:r>
          </a:p>
          <a:p>
            <a:pPr lvl="1"/>
            <a:r>
              <a:rPr lang="en-GB" smtClean="0"/>
              <a:t>CMX firmware development and test</a:t>
            </a:r>
          </a:p>
          <a:p>
            <a:pPr lvl="1"/>
            <a:r>
              <a:rPr lang="en-GB" smtClean="0"/>
              <a:t>Test in the L1Calo system during shutdown</a:t>
            </a:r>
          </a:p>
          <a:p>
            <a:pPr lvl="1"/>
            <a:r>
              <a:rPr lang="en-US" smtClean="0"/>
              <a:t>Fabricate and assemble full set of CMX modules</a:t>
            </a:r>
          </a:p>
          <a:p>
            <a:r>
              <a:rPr lang="en-US" smtClean="0"/>
              <a:t>2014: Final </a:t>
            </a:r>
            <a:r>
              <a:rPr lang="en-GB" smtClean="0"/>
              <a:t>commissioning in the L1Calo trigger system in USA15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22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 smtClean="0"/>
              <a:t>CMX development timeline: Yuri’s/Dan’s slide from mini-TDAQ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38" y="1009650"/>
            <a:ext cx="9129712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71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milestones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Preliminary Design Review (PDR</a:t>
            </a:r>
            <a:r>
              <a:rPr lang="en-US" dirty="0" smtClean="0"/>
              <a:t>): - Stockholm</a:t>
            </a:r>
            <a:endParaRPr lang="en-US" dirty="0"/>
          </a:p>
          <a:p>
            <a:r>
              <a:rPr lang="en-US" dirty="0"/>
              <a:t>Final Design Review (FDR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included in the scheduled discussed previously</a:t>
            </a:r>
          </a:p>
          <a:p>
            <a:pPr lvl="1"/>
            <a:r>
              <a:rPr lang="en-US" dirty="0" smtClean="0"/>
              <a:t>Required procedure?</a:t>
            </a:r>
          </a:p>
          <a:p>
            <a:pPr lvl="1"/>
            <a:r>
              <a:rPr lang="en-US" dirty="0" smtClean="0"/>
              <a:t>If required best option would be to have FDR after design sent for fabrication</a:t>
            </a:r>
            <a:endParaRPr lang="en-US" dirty="0"/>
          </a:p>
          <a:p>
            <a:r>
              <a:rPr lang="en-US" dirty="0"/>
              <a:t>prototype: 2013.01.31</a:t>
            </a:r>
          </a:p>
          <a:p>
            <a:r>
              <a:rPr lang="en-US" dirty="0"/>
              <a:t>Production Readiness Review (PRR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After prototype received and tested</a:t>
            </a:r>
            <a:endParaRPr lang="en-US" dirty="0"/>
          </a:p>
          <a:p>
            <a:r>
              <a:rPr lang="en-US" dirty="0"/>
              <a:t>production: ~fall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installation: ~spring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22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9226" y="1470362"/>
            <a:ext cx="7303606" cy="418499"/>
          </a:xfrm>
        </p:spPr>
        <p:txBody>
          <a:bodyPr/>
          <a:lstStyle/>
          <a:p>
            <a:r>
              <a:rPr lang="en-US" dirty="0" smtClean="0"/>
              <a:t>Firmware development planning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04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from Sam’s May 24</a:t>
            </a:r>
            <a:r>
              <a:rPr lang="en-US" baseline="30000" dirty="0" smtClean="0"/>
              <a:t>th</a:t>
            </a:r>
            <a:r>
              <a:rPr lang="en-US" dirty="0" smtClean="0"/>
              <a:t> talk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4307"/>
            <a:ext cx="8337639" cy="604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77961" y="203008"/>
            <a:ext cx="3390594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i="1" dirty="0" smtClean="0"/>
              <a:t>“MSU </a:t>
            </a:r>
            <a:r>
              <a:rPr lang="en-GB" sz="1400" i="1" dirty="0" smtClean="0"/>
              <a:t>will develop format-independent</a:t>
            </a:r>
          </a:p>
          <a:p>
            <a:pPr algn="l"/>
            <a:r>
              <a:rPr lang="en-US" sz="1400" i="1" dirty="0" smtClean="0"/>
              <a:t>boundaries to the FPGAs on the CMX,</a:t>
            </a:r>
          </a:p>
          <a:p>
            <a:pPr algn="l"/>
            <a:r>
              <a:rPr lang="en-GB" sz="1400" i="1" dirty="0" smtClean="0"/>
              <a:t>and coordinate subsystem-specific code development with other institutes."</a:t>
            </a:r>
            <a:r>
              <a:rPr lang="en-US" sz="1400" i="1" dirty="0" smtClean="0"/>
              <a:t> </a:t>
            </a:r>
            <a:endParaRPr lang="en-GB" sz="14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89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CMX Firmware </a:t>
            </a:r>
            <a:r>
              <a:rPr lang="en-US" dirty="0"/>
              <a:t>versions: from Sam’s May 24</a:t>
            </a:r>
            <a:r>
              <a:rPr lang="en-US" baseline="30000" dirty="0"/>
              <a:t>th</a:t>
            </a:r>
            <a:r>
              <a:rPr lang="en-US" dirty="0"/>
              <a:t> talk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117" y="779078"/>
            <a:ext cx="7892419" cy="4338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122632" y="244968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*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4922" y="2449681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*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5141" y="4984389"/>
            <a:ext cx="460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* </a:t>
            </a:r>
            <a:r>
              <a:rPr lang="en-US" sz="1800" dirty="0" smtClean="0"/>
              <a:t>continued development by </a:t>
            </a:r>
            <a:r>
              <a:rPr lang="en-US" sz="1800" dirty="0" err="1" smtClean="0"/>
              <a:t>Wojtek</a:t>
            </a:r>
            <a:r>
              <a:rPr lang="en-US" sz="1800" dirty="0" smtClean="0"/>
              <a:t> at UBC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9655" y="389890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*</a:t>
            </a:r>
            <a:endParaRPr lang="en-GB" sz="1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7085" y="389890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*</a:t>
            </a:r>
            <a:endParaRPr lang="en-GB" sz="1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4278" y="5306341"/>
            <a:ext cx="60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solidFill>
                  <a:srgbClr val="0070C0"/>
                </a:solidFill>
              </a:rPr>
              <a:t>*</a:t>
            </a:r>
            <a:r>
              <a:rPr lang="en-US" sz="1800" b="1" dirty="0" smtClean="0"/>
              <a:t> </a:t>
            </a:r>
            <a:r>
              <a:rPr lang="en-US" sz="1800" dirty="0" smtClean="0"/>
              <a:t>no firm commitment  from MSU (except for coordination)</a:t>
            </a:r>
            <a:endParaRPr lang="en-GB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95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CMX Firmware – filling in the boxes (system)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35469" y="1348406"/>
            <a:ext cx="6786754" cy="39604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6200000">
            <a:off x="1517218" y="3881173"/>
            <a:ext cx="2160240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module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496850" y="3890553"/>
            <a:ext cx="2160240" cy="4755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1790" y="1492422"/>
            <a:ext cx="2340260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LVDS RX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18442" y="4345191"/>
            <a:ext cx="1087580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MGT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8347" y="4128353"/>
            <a:ext cx="1326147" cy="872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</a:t>
            </a:r>
            <a:r>
              <a:rPr lang="en-US" dirty="0" err="1" smtClean="0">
                <a:solidFill>
                  <a:schemeClr val="tx1"/>
                </a:solidFill>
              </a:rPr>
              <a:t>Topo</a:t>
            </a:r>
            <a:r>
              <a:rPr lang="en-US" dirty="0" smtClean="0">
                <a:solidFill>
                  <a:schemeClr val="tx1"/>
                </a:solidFill>
              </a:rPr>
              <a:t> output block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1244" y="2281028"/>
            <a:ext cx="3243039" cy="15156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9566" y="2310410"/>
            <a:ext cx="1024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CMM emulator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13484" y="2736139"/>
            <a:ext cx="1049713" cy="910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02763" y="2736139"/>
            <a:ext cx="1049713" cy="910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84091" y="1801654"/>
            <a:ext cx="1161047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glink</a:t>
            </a:r>
            <a:r>
              <a:rPr lang="en-US" dirty="0" smtClean="0">
                <a:solidFill>
                  <a:schemeClr val="tx1"/>
                </a:solidFill>
              </a:rPr>
              <a:t> emulator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7348320" y="2768197"/>
            <a:ext cx="936104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LVDS TX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63197" y="844350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65107" y="598129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LVDS @160Mbps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77374" y="4128352"/>
            <a:ext cx="1482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127586" y="3834501"/>
            <a:ext cx="2009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Backplane 16x24x160Mbps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80202" y="4128352"/>
            <a:ext cx="45896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063254" y="3048232"/>
            <a:ext cx="14730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444215" y="2428472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CTP LVDS @40Mbps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54171" y="4564698"/>
            <a:ext cx="16381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44215" y="3860603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L1Topo</a:t>
            </a:r>
          </a:p>
          <a:p>
            <a:r>
              <a:rPr lang="en-US" dirty="0" smtClean="0"/>
              <a:t>6.4Gbps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863197" y="4564698"/>
            <a:ext cx="105524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14771" y="3191252"/>
            <a:ext cx="99871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48430" y="4576825"/>
            <a:ext cx="66991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2152601" y="3064998"/>
            <a:ext cx="1855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16x96x40Mbps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493998" y="1956992"/>
            <a:ext cx="0" cy="7227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8798" y="3191252"/>
            <a:ext cx="23396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7" idx="3"/>
            <a:endCxn id="16" idx="1"/>
          </p:cNvCxnSpPr>
          <p:nvPr/>
        </p:nvCxnSpPr>
        <p:spPr>
          <a:xfrm rot="5400000" flipH="1" flipV="1">
            <a:off x="4431869" y="186632"/>
            <a:ext cx="1017691" cy="468675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448019" y="2031017"/>
            <a:ext cx="10883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737400" y="1636382"/>
            <a:ext cx="6158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</a:t>
            </a:r>
            <a:endParaRPr lang="en-GB" dirty="0"/>
          </a:p>
        </p:txBody>
      </p:sp>
      <p:cxnSp>
        <p:nvCxnSpPr>
          <p:cNvPr id="36" name="Elbow Connector 35"/>
          <p:cNvCxnSpPr>
            <a:stCxn id="12" idx="0"/>
          </p:cNvCxnSpPr>
          <p:nvPr/>
        </p:nvCxnSpPr>
        <p:spPr>
          <a:xfrm rot="5400000" flipH="1" flipV="1">
            <a:off x="6639695" y="1636632"/>
            <a:ext cx="107464" cy="118132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09732" y="1420414"/>
            <a:ext cx="1705039" cy="5110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VME </a:t>
            </a:r>
            <a:r>
              <a:rPr lang="en-US" dirty="0" err="1" smtClean="0">
                <a:solidFill>
                  <a:schemeClr val="tx1"/>
                </a:solidFill>
              </a:rPr>
              <a:t>config</a:t>
            </a:r>
            <a:r>
              <a:rPr lang="en-US" dirty="0" smtClean="0">
                <a:solidFill>
                  <a:schemeClr val="tx1"/>
                </a:solidFill>
              </a:rPr>
              <a:t>/control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8" name="Elbow Connector 37"/>
          <p:cNvCxnSpPr>
            <a:stCxn id="37" idx="2"/>
          </p:cNvCxnSpPr>
          <p:nvPr/>
        </p:nvCxnSpPr>
        <p:spPr>
          <a:xfrm rot="16200000" flipH="1">
            <a:off x="3439928" y="1453759"/>
            <a:ext cx="563640" cy="151899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21765" y="1949034"/>
            <a:ext cx="0" cy="1089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16730" y="5790887"/>
            <a:ext cx="1080120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Common to all flavors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0950" y="5810512"/>
            <a:ext cx="1116440" cy="436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Flavor specific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5811" y="5925201"/>
            <a:ext cx="6431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Legend:</a:t>
            </a:r>
            <a:endParaRPr lang="en-GB" dirty="0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77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CMX Firmware – filling in the boxes (crate)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19/07/2012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35469" y="1348406"/>
            <a:ext cx="6786754" cy="39604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rot="16200000">
            <a:off x="1517218" y="3881173"/>
            <a:ext cx="2160240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module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2496850" y="3890553"/>
            <a:ext cx="2160240" cy="4755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1790" y="1492422"/>
            <a:ext cx="2340260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LVDS TX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18442" y="4345191"/>
            <a:ext cx="1087580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MGT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18347" y="4128353"/>
            <a:ext cx="1326147" cy="872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L1 </a:t>
            </a:r>
            <a:r>
              <a:rPr lang="en-US" dirty="0" err="1" smtClean="0">
                <a:solidFill>
                  <a:schemeClr val="tx1"/>
                </a:solidFill>
              </a:rPr>
              <a:t>Topo</a:t>
            </a:r>
            <a:r>
              <a:rPr lang="en-US" dirty="0" smtClean="0">
                <a:solidFill>
                  <a:schemeClr val="tx1"/>
                </a:solidFill>
              </a:rPr>
              <a:t> output block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1244" y="2281028"/>
            <a:ext cx="3243039" cy="15156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9566" y="2310410"/>
            <a:ext cx="10246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CMM emulator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813484" y="2736139"/>
            <a:ext cx="1049713" cy="910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Crate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02763" y="2736139"/>
            <a:ext cx="1049713" cy="9102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System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84091" y="1801654"/>
            <a:ext cx="1161047" cy="4390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glink</a:t>
            </a:r>
            <a:r>
              <a:rPr lang="en-US" dirty="0" smtClean="0">
                <a:solidFill>
                  <a:schemeClr val="tx1"/>
                </a:solidFill>
              </a:rPr>
              <a:t> emulator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7348320" y="2768197"/>
            <a:ext cx="936104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LVDS TX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63197" y="844350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65107" y="598129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LVDS @160Mbps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77374" y="4128352"/>
            <a:ext cx="148216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127586" y="3834501"/>
            <a:ext cx="2009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Backplane 16x24x160Mbps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80202" y="4128352"/>
            <a:ext cx="45896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063254" y="3048232"/>
            <a:ext cx="14730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444215" y="2428472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CTP LVDS @40Mbps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54171" y="4564698"/>
            <a:ext cx="16381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44215" y="3860603"/>
            <a:ext cx="1482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L1Topo</a:t>
            </a:r>
          </a:p>
          <a:p>
            <a:r>
              <a:rPr lang="en-US" dirty="0" smtClean="0"/>
              <a:t>6.4Gbps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863197" y="4564698"/>
            <a:ext cx="105524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14771" y="3191252"/>
            <a:ext cx="99871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48430" y="4576825"/>
            <a:ext cx="66991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2152601" y="3064998"/>
            <a:ext cx="1855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16x96x40Mbps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413856" y="1956992"/>
            <a:ext cx="0" cy="722751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68798" y="3191252"/>
            <a:ext cx="23396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7" idx="3"/>
            <a:endCxn id="16" idx="1"/>
          </p:cNvCxnSpPr>
          <p:nvPr/>
        </p:nvCxnSpPr>
        <p:spPr>
          <a:xfrm rot="5400000" flipH="1" flipV="1">
            <a:off x="4431869" y="186632"/>
            <a:ext cx="1017691" cy="468675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448019" y="2031017"/>
            <a:ext cx="108831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737400" y="1636382"/>
            <a:ext cx="6158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readout</a:t>
            </a:r>
            <a:endParaRPr lang="en-GB" dirty="0"/>
          </a:p>
        </p:txBody>
      </p:sp>
      <p:cxnSp>
        <p:nvCxnSpPr>
          <p:cNvPr id="36" name="Elbow Connector 35"/>
          <p:cNvCxnSpPr>
            <a:stCxn id="12" idx="0"/>
          </p:cNvCxnSpPr>
          <p:nvPr/>
        </p:nvCxnSpPr>
        <p:spPr>
          <a:xfrm rot="5400000" flipH="1" flipV="1">
            <a:off x="6639695" y="1636632"/>
            <a:ext cx="107464" cy="1181327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09732" y="1420414"/>
            <a:ext cx="1705039" cy="5110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VME </a:t>
            </a:r>
            <a:r>
              <a:rPr lang="en-US" dirty="0" err="1" smtClean="0">
                <a:solidFill>
                  <a:schemeClr val="tx1"/>
                </a:solidFill>
              </a:rPr>
              <a:t>config</a:t>
            </a:r>
            <a:r>
              <a:rPr lang="en-US" dirty="0" smtClean="0">
                <a:solidFill>
                  <a:schemeClr val="tx1"/>
                </a:solidFill>
              </a:rPr>
              <a:t>/control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8" name="Elbow Connector 37"/>
          <p:cNvCxnSpPr>
            <a:stCxn id="37" idx="2"/>
          </p:cNvCxnSpPr>
          <p:nvPr/>
        </p:nvCxnSpPr>
        <p:spPr>
          <a:xfrm rot="16200000" flipH="1">
            <a:off x="3439928" y="1453759"/>
            <a:ext cx="563640" cy="151899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21765" y="1949034"/>
            <a:ext cx="0" cy="10898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16730" y="5790887"/>
            <a:ext cx="1080120" cy="4755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Common to all flavors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0950" y="5810512"/>
            <a:ext cx="1116440" cy="436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Flavor specific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5811" y="5925201"/>
            <a:ext cx="6431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Legend:</a:t>
            </a:r>
            <a:endParaRPr lang="en-GB" dirty="0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Fedorko: CMX - tasks and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569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59611</TotalTime>
  <Words>1050</Words>
  <Application>Microsoft Office PowerPoint</Application>
  <PresentationFormat>A4 Paper (210x297 mm)</PresentationFormat>
  <Paragraphs>201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CMX:   tasks and schedule</vt:lpstr>
      <vt:lpstr>CMX development schedule as shown before (still valid)</vt:lpstr>
      <vt:lpstr>CMX development timeline: Yuri’s/Dan’s slide from mini-TDAQ</vt:lpstr>
      <vt:lpstr>Hardware milestones</vt:lpstr>
      <vt:lpstr>Firmware development planning</vt:lpstr>
      <vt:lpstr>Slide from Sam’s May 24th talk</vt:lpstr>
      <vt:lpstr>Base CMX Firmware versions: from Sam’s May 24th talk</vt:lpstr>
      <vt:lpstr>Base CMX Firmware – filling in the boxes (system)</vt:lpstr>
      <vt:lpstr>Base CMX Firmware – filling in the boxes (crate)</vt:lpstr>
      <vt:lpstr>Input Module</vt:lpstr>
      <vt:lpstr>Other Firmware Modules</vt:lpstr>
      <vt:lpstr>Questions that need clarification to guide the firmware design</vt:lpstr>
      <vt:lpstr>CMX Topo FPGA</vt:lpstr>
      <vt:lpstr>Software development (Seth Caughron)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Y.Ermoline</dc:creator>
  <cp:lastModifiedBy>Philippe Laurens</cp:lastModifiedBy>
  <cp:revision>1433</cp:revision>
  <cp:lastPrinted>2000-05-16T07:23:21Z</cp:lastPrinted>
  <dcterms:created xsi:type="dcterms:W3CDTF">1999-06-02T13:50:19Z</dcterms:created>
  <dcterms:modified xsi:type="dcterms:W3CDTF">2012-10-11T21:37:40Z</dcterms:modified>
</cp:coreProperties>
</file>