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8" r:id="rId3"/>
    <p:sldId id="283" r:id="rId4"/>
    <p:sldId id="281" r:id="rId5"/>
    <p:sldId id="282" r:id="rId6"/>
    <p:sldId id="262" r:id="rId7"/>
    <p:sldId id="289" r:id="rId8"/>
    <p:sldId id="280" r:id="rId9"/>
    <p:sldId id="260" r:id="rId10"/>
    <p:sldId id="259" r:id="rId11"/>
    <p:sldId id="265" r:id="rId12"/>
    <p:sldId id="267" r:id="rId13"/>
    <p:sldId id="279" r:id="rId14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02" autoAdjust="0"/>
  </p:normalViewPr>
  <p:slideViewPr>
    <p:cSldViewPr>
      <p:cViewPr>
        <p:scale>
          <a:sx n="123" d="100"/>
          <a:sy n="123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454" y="-120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2A771D17-FA2F-A94A-BBDF-AED00841ED93}" type="datetimeFigureOut">
              <a:rPr lang="en-US" smtClean="0"/>
              <a:pPr/>
              <a:t>21-May-2014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18B5141-105E-0D40-8447-BFAF6F6FE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D5BA6E-328D-44CD-8920-7974016009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B5141-105E-0D40-8447-BFAF6F6FE8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 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E8BB-2050-44F0-A324-2B73511A3DF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99200"/>
            <a:ext cx="1676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10575" y="0"/>
            <a:ext cx="7334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Collection file for current diagrams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96200" y="6428601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30-Apr-2014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24400" y="41148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97" name="Elbow Connector 96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5257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5181600" y="17526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60" name="Elbow Connector 159"/>
          <p:cNvCxnSpPr>
            <a:stCxn id="78" idx="0"/>
          </p:cNvCxnSpPr>
          <p:nvPr/>
        </p:nvCxnSpPr>
        <p:spPr>
          <a:xfrm rot="5400000" flipH="1" flipV="1">
            <a:off x="4438650" y="2686050"/>
            <a:ext cx="2286000" cy="571500"/>
          </a:xfrm>
          <a:prstGeom prst="bentConnector3">
            <a:avLst>
              <a:gd name="adj1" fmla="val 1211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5638800" y="1828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5638800" y="190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5638800" y="198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181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5105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5029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V="1">
            <a:off x="4953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V="1">
            <a:off x="4876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5715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V="1">
            <a:off x="5638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V="1">
            <a:off x="5562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V="1">
            <a:off x="5486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V="1">
            <a:off x="5410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334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105400" y="1292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5410200" y="15240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/>
          <p:nvPr/>
        </p:nvCxnSpPr>
        <p:spPr>
          <a:xfrm rot="5400000" flipH="1" flipV="1">
            <a:off x="4572000" y="2667000"/>
            <a:ext cx="2286000" cy="609600"/>
          </a:xfrm>
          <a:prstGeom prst="bentConnector3">
            <a:avLst>
              <a:gd name="adj1" fmla="val 7235"/>
            </a:avLst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6324600" y="17526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220" name="TextBox 219"/>
          <p:cNvSpPr txBox="1"/>
          <p:nvPr/>
        </p:nvSpPr>
        <p:spPr>
          <a:xfrm>
            <a:off x="6248400" y="1292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221" name="Straight Arrow Connector 220"/>
          <p:cNvCxnSpPr/>
          <p:nvPr/>
        </p:nvCxnSpPr>
        <p:spPr>
          <a:xfrm flipV="1">
            <a:off x="6553200" y="15240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>
            <a:off x="6019800" y="1828800"/>
            <a:ext cx="304800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>
            <a:off x="6019800" y="1905000"/>
            <a:ext cx="304800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>
            <a:off x="6019800" y="1981200"/>
            <a:ext cx="304800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598091" y="152400"/>
            <a:ext cx="760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4. One (or more) CMX TP receiving Zero-Suppressed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 rot="16200000">
            <a:off x="1058512" y="3635685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x 12-fiber ribbon</a:t>
            </a:r>
            <a:endParaRPr lang="en-US" sz="14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12</a:t>
            </a:r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4495800" y="5178623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 fiber ribbons</a:t>
            </a:r>
            <a:endParaRPr lang="en-US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4876800" y="3578423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x 12-fiber</a:t>
            </a:r>
            <a:endParaRPr lang="en-US" sz="1400" dirty="0"/>
          </a:p>
        </p:txBody>
      </p:sp>
      <p:cxnSp>
        <p:nvCxnSpPr>
          <p:cNvPr id="251" name="Straight Connector 250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Elbow Connector 256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Elbow Connector 26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Elbow Connector 263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24400" y="41148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97" name="Elbow Connector 96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5257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5181600" y="17526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60" name="Elbow Connector 159"/>
          <p:cNvCxnSpPr>
            <a:stCxn id="78" idx="0"/>
          </p:cNvCxnSpPr>
          <p:nvPr/>
        </p:nvCxnSpPr>
        <p:spPr>
          <a:xfrm rot="5400000" flipH="1" flipV="1">
            <a:off x="4438650" y="2686050"/>
            <a:ext cx="2286000" cy="571500"/>
          </a:xfrm>
          <a:prstGeom prst="bentConnector3">
            <a:avLst>
              <a:gd name="adj1" fmla="val 1128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5638800" y="1828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5638800" y="190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5638800" y="198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181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5105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5029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V="1">
            <a:off x="4953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V="1">
            <a:off x="4876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5715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V="1">
            <a:off x="5638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V="1">
            <a:off x="5562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V="1">
            <a:off x="5486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V="1">
            <a:off x="5410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334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105400" y="1292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5410200" y="15240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/>
          <p:nvPr/>
        </p:nvCxnSpPr>
        <p:spPr>
          <a:xfrm flipV="1">
            <a:off x="5486400" y="3963889"/>
            <a:ext cx="457200" cy="150911"/>
          </a:xfrm>
          <a:prstGeom prst="bentConnector3">
            <a:avLst>
              <a:gd name="adj1" fmla="val -2083"/>
            </a:avLst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457200" y="152400"/>
            <a:ext cx="7820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5. CMX TP &amp; Standalone TP receiving Zero-Suppressed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 rot="16200000">
            <a:off x="1058512" y="3629273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</a:t>
            </a:r>
            <a:r>
              <a:rPr lang="en-US" sz="1400" dirty="0" smtClean="0"/>
              <a:t>x 12-fiber ribbon</a:t>
            </a:r>
            <a:endParaRPr lang="en-US" sz="14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24</a:t>
            </a:r>
            <a:endParaRPr lang="en-US" sz="1000" dirty="0" smtClean="0"/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3821031" y="5178623"/>
            <a:ext cx="2122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</a:t>
            </a:r>
            <a:r>
              <a:rPr lang="en-US" sz="1400" dirty="0" smtClean="0"/>
              <a:t>p to 24 x </a:t>
            </a:r>
            <a:r>
              <a:rPr lang="en-US" sz="1400" dirty="0" smtClean="0"/>
              <a:t>12-fiber ribbons</a:t>
            </a:r>
            <a:endParaRPr lang="en-US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4876800" y="3581400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x 12-fiber</a:t>
            </a:r>
            <a:endParaRPr lang="en-US" sz="1400" dirty="0"/>
          </a:p>
        </p:txBody>
      </p:sp>
      <p:cxnSp>
        <p:nvCxnSpPr>
          <p:cNvPr id="251" name="Straight Connector 250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Elbow Connector 256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Elbow Connector 258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Elbow Connector 26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Elbow Connector 263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7572882" y="5715000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59" name="Straight Arrow Connector 158"/>
          <p:cNvCxnSpPr/>
          <p:nvPr/>
        </p:nvCxnSpPr>
        <p:spPr>
          <a:xfrm rot="5400000" flipV="1">
            <a:off x="7429500" y="57531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6172200" y="54864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Standalone</a:t>
            </a:r>
          </a:p>
          <a:p>
            <a:pPr algn="ctr"/>
            <a:r>
              <a:rPr lang="en-US" sz="1200" dirty="0" smtClean="0"/>
              <a:t>Topological</a:t>
            </a:r>
          </a:p>
          <a:p>
            <a:pPr algn="ctr"/>
            <a:r>
              <a:rPr lang="en-US" sz="1200" dirty="0" smtClean="0"/>
              <a:t>Processor</a:t>
            </a:r>
            <a:endParaRPr lang="en-US" sz="1200" dirty="0"/>
          </a:p>
        </p:txBody>
      </p:sp>
      <p:sp>
        <p:nvSpPr>
          <p:cNvPr id="171" name="TextBox 170"/>
          <p:cNvSpPr txBox="1"/>
          <p:nvPr/>
        </p:nvSpPr>
        <p:spPr>
          <a:xfrm>
            <a:off x="4267200" y="586740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 x 12-fiber ribbons</a:t>
            </a:r>
            <a:endParaRPr lang="en-US" sz="1400" dirty="0"/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5943600" y="571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5943600" y="579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5943600" y="58674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5943600" y="59436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5943600" y="6019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5943600" y="6096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5943600" y="3962400"/>
            <a:ext cx="0" cy="2133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24400" y="41148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157" name="Straight Arrow Connector 156"/>
          <p:cNvCxnSpPr/>
          <p:nvPr/>
        </p:nvCxnSpPr>
        <p:spPr>
          <a:xfrm flipV="1">
            <a:off x="5257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5181600" y="17526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60" name="Elbow Connector 159"/>
          <p:cNvCxnSpPr>
            <a:stCxn id="78" idx="0"/>
          </p:cNvCxnSpPr>
          <p:nvPr/>
        </p:nvCxnSpPr>
        <p:spPr>
          <a:xfrm rot="5400000" flipH="1" flipV="1">
            <a:off x="4438650" y="2686050"/>
            <a:ext cx="2286000" cy="571500"/>
          </a:xfrm>
          <a:prstGeom prst="bentConnector3">
            <a:avLst>
              <a:gd name="adj1" fmla="val 1128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>
            <a:off x="5638800" y="1828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5638800" y="190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5638800" y="198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181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5105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5029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V="1">
            <a:off x="4953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V="1">
            <a:off x="4876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5715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V="1">
            <a:off x="5638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V="1">
            <a:off x="5562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V="1">
            <a:off x="54864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V="1">
            <a:off x="5410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334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105400" y="1292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207" name="Straight Arrow Connector 206"/>
          <p:cNvCxnSpPr/>
          <p:nvPr/>
        </p:nvCxnSpPr>
        <p:spPr>
          <a:xfrm flipV="1">
            <a:off x="5410200" y="15240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28600" y="152400"/>
            <a:ext cx="8325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6. CMX TP receiving Zero-Suppressed &amp; Standalone TP raw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 rot="16200000">
            <a:off x="1058512" y="3635685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 x 12-fiber ribbon</a:t>
            </a:r>
            <a:endParaRPr lang="en-US" sz="1400" dirty="0"/>
          </a:p>
        </p:txBody>
      </p:sp>
      <p:sp>
        <p:nvSpPr>
          <p:cNvPr id="247" name="TextBox 246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24</a:t>
            </a:r>
          </a:p>
        </p:txBody>
      </p:sp>
      <p:cxnSp>
        <p:nvCxnSpPr>
          <p:cNvPr id="248" name="Straight Connector 247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4410923" y="5178623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12-fiber ribbons</a:t>
            </a:r>
            <a:endParaRPr lang="en-US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4876800" y="3578423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x 12-fiber</a:t>
            </a:r>
            <a:endParaRPr lang="en-US" sz="1400" dirty="0"/>
          </a:p>
        </p:txBody>
      </p:sp>
      <p:cxnSp>
        <p:nvCxnSpPr>
          <p:cNvPr id="251" name="Straight Connector 250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7772400" y="4721423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59" name="Straight Arrow Connector 158"/>
          <p:cNvCxnSpPr/>
          <p:nvPr/>
        </p:nvCxnSpPr>
        <p:spPr>
          <a:xfrm flipV="1">
            <a:off x="8077200" y="50292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Rectangle 160"/>
          <p:cNvSpPr/>
          <p:nvPr/>
        </p:nvSpPr>
        <p:spPr>
          <a:xfrm>
            <a:off x="7543800" y="52578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Standalone</a:t>
            </a:r>
          </a:p>
          <a:p>
            <a:pPr algn="ctr"/>
            <a:r>
              <a:rPr lang="en-US" sz="1200" dirty="0" smtClean="0"/>
              <a:t>Topological</a:t>
            </a:r>
          </a:p>
          <a:p>
            <a:pPr algn="ctr"/>
            <a:r>
              <a:rPr lang="en-US" sz="1200" dirty="0" smtClean="0"/>
              <a:t>Processor</a:t>
            </a:r>
            <a:endParaRPr lang="en-US" sz="1200" dirty="0"/>
          </a:p>
        </p:txBody>
      </p:sp>
      <p:cxnSp>
        <p:nvCxnSpPr>
          <p:cNvPr id="174" name="Straight Arrow Connector 173"/>
          <p:cNvCxnSpPr/>
          <p:nvPr/>
        </p:nvCxnSpPr>
        <p:spPr>
          <a:xfrm>
            <a:off x="7315200" y="5334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7315200" y="5410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7315200" y="54864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7315200" y="5791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7315200" y="58674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7315200" y="59436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4419600" y="5635823"/>
            <a:ext cx="1685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12-fiber ribbons</a:t>
            </a:r>
            <a:endParaRPr lang="en-US" sz="1400" dirty="0"/>
          </a:p>
        </p:txBody>
      </p:sp>
      <p:cxnSp>
        <p:nvCxnSpPr>
          <p:cNvPr id="199" name="Straight Connector 198"/>
          <p:cNvCxnSpPr/>
          <p:nvPr/>
        </p:nvCxnSpPr>
        <p:spPr>
          <a:xfrm>
            <a:off x="609600" y="5638800"/>
            <a:ext cx="6705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7315200" y="5334000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7315200" y="55626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7315200" y="56388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7315200" y="57150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Elbow Connector 203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lbow Connector 204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Elbow Connector 205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Elbow Connector 207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Elbow Connector 21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lbow Connector 212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Elbow Connector 213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Elbow Connector 214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Elbow Connector 216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217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6096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6858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19050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19812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31242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32004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41148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41910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60960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1722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70866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7162800" y="5181600"/>
            <a:ext cx="0" cy="457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724400" y="41148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Optical </a:t>
            </a:r>
          </a:p>
          <a:p>
            <a:pPr algn="ctr"/>
            <a:r>
              <a:rPr lang="en-US" sz="1200" dirty="0" smtClean="0"/>
              <a:t>Patch</a:t>
            </a:r>
          </a:p>
          <a:p>
            <a:pPr algn="ctr"/>
            <a:r>
              <a:rPr lang="en-US" sz="1200" dirty="0" smtClean="0"/>
              <a:t>Panel</a:t>
            </a:r>
            <a:endParaRPr lang="en-US" sz="1200" dirty="0"/>
          </a:p>
        </p:txBody>
      </p: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V="1">
            <a:off x="52578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78" idx="0"/>
          </p:cNvCxnSpPr>
          <p:nvPr/>
        </p:nvCxnSpPr>
        <p:spPr>
          <a:xfrm rot="5400000" flipH="1" flipV="1">
            <a:off x="5390838" y="3410262"/>
            <a:ext cx="609600" cy="799476"/>
          </a:xfrm>
          <a:prstGeom prst="bentConnector3">
            <a:avLst>
              <a:gd name="adj1" fmla="val 3281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6096000" y="35052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6096000" y="35814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6096000" y="3657600"/>
            <a:ext cx="2286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1816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V="1">
            <a:off x="54102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V="1">
            <a:off x="5334000" y="48768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V="1">
            <a:off x="6553200" y="32004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6324600" y="3431977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TP-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220" name="TextBox 219"/>
          <p:cNvSpPr txBox="1"/>
          <p:nvPr/>
        </p:nvSpPr>
        <p:spPr>
          <a:xfrm>
            <a:off x="6248400" y="2971800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433792" y="152400"/>
            <a:ext cx="7932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7. Example of TP-CMX FPGA in Crate to System communication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239000" y="2968823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x 12-fiber ribbon</a:t>
            </a:r>
            <a:endParaRPr lang="en-US" sz="1400" dirty="0"/>
          </a:p>
        </p:txBody>
      </p:sp>
      <p:sp>
        <p:nvSpPr>
          <p:cNvPr id="249" name="TextBox 248"/>
          <p:cNvSpPr txBox="1"/>
          <p:nvPr/>
        </p:nvSpPr>
        <p:spPr>
          <a:xfrm>
            <a:off x="4724400" y="5181600"/>
            <a:ext cx="1593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x 12 fiber ribbons</a:t>
            </a:r>
            <a:endParaRPr lang="en-US" sz="1400" dirty="0"/>
          </a:p>
        </p:txBody>
      </p:sp>
      <p:cxnSp>
        <p:nvCxnSpPr>
          <p:cNvPr id="251" name="Straight Connector 250"/>
          <p:cNvCxnSpPr/>
          <p:nvPr/>
        </p:nvCxnSpPr>
        <p:spPr>
          <a:xfrm>
            <a:off x="5181600" y="5181600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Elbow Connector 261"/>
          <p:cNvCxnSpPr/>
          <p:nvPr/>
        </p:nvCxnSpPr>
        <p:spPr>
          <a:xfrm rot="16200000" flipH="1">
            <a:off x="56388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Elbow Connector 262"/>
          <p:cNvCxnSpPr/>
          <p:nvPr/>
        </p:nvCxnSpPr>
        <p:spPr>
          <a:xfrm rot="16200000" flipH="1">
            <a:off x="64389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Elbow Connector 264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029200" y="3654623"/>
            <a:ext cx="10680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 x 12 fibers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9989" y="838200"/>
            <a:ext cx="5257800" cy="5486400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85389" y="1143000"/>
            <a:ext cx="228600" cy="6096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1143000"/>
            <a:ext cx="762000" cy="6096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Board Support FPGA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985389" y="2209800"/>
            <a:ext cx="228600" cy="13716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85389" y="3886200"/>
            <a:ext cx="228600" cy="12192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30090" y="2971799"/>
            <a:ext cx="228600" cy="10668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1371600"/>
            <a:ext cx="533400" cy="533400"/>
          </a:xfrm>
          <a:prstGeom prst="rect">
            <a:avLst/>
          </a:prstGeom>
          <a:gradFill flip="none" rotWithShape="1">
            <a:gsLst>
              <a:gs pos="95000">
                <a:srgbClr val="C00000"/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OUT</a:t>
            </a:r>
            <a:endParaRPr lang="en-US" sz="1000" b="1" dirty="0"/>
          </a:p>
        </p:txBody>
      </p:sp>
      <p:sp>
        <p:nvSpPr>
          <p:cNvPr id="16" name="Rectangle 15"/>
          <p:cNvSpPr/>
          <p:nvPr/>
        </p:nvSpPr>
        <p:spPr>
          <a:xfrm>
            <a:off x="3810000" y="4191000"/>
            <a:ext cx="533400" cy="53340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12x Optic </a:t>
            </a:r>
            <a:r>
              <a:rPr lang="en-US" sz="1000" b="1" dirty="0" smtClean="0">
                <a:solidFill>
                  <a:schemeClr val="bg1"/>
                </a:solidFill>
              </a:rPr>
              <a:t>IN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12x Optic </a:t>
            </a:r>
            <a:r>
              <a:rPr lang="en-US" sz="1000" b="1" dirty="0" smtClean="0">
                <a:solidFill>
                  <a:schemeClr val="bg1"/>
                </a:solidFill>
              </a:rPr>
              <a:t>IN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24200" y="4632702"/>
            <a:ext cx="533400" cy="53340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12x Optic </a:t>
            </a:r>
            <a:r>
              <a:rPr lang="en-US" sz="1000" b="1" dirty="0" smtClean="0">
                <a:solidFill>
                  <a:schemeClr val="bg1"/>
                </a:solidFill>
              </a:rPr>
              <a:t>IN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4" name="Elbow Connector 23"/>
          <p:cNvCxnSpPr>
            <a:stCxn id="13" idx="3"/>
          </p:cNvCxnSpPr>
          <p:nvPr/>
        </p:nvCxnSpPr>
        <p:spPr>
          <a:xfrm>
            <a:off x="4343400" y="2400300"/>
            <a:ext cx="461075" cy="156920"/>
          </a:xfrm>
          <a:prstGeom prst="bentConnector3">
            <a:avLst>
              <a:gd name="adj1" fmla="val 33194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>
            <a:off x="4089789" y="3581400"/>
            <a:ext cx="914400" cy="381000"/>
          </a:xfrm>
          <a:prstGeom prst="bentConnector3">
            <a:avLst>
              <a:gd name="adj1" fmla="val 100000"/>
            </a:avLst>
          </a:prstGeom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4" idx="1"/>
          </p:cNvCxnSpPr>
          <p:nvPr/>
        </p:nvCxnSpPr>
        <p:spPr>
          <a:xfrm rot="10800000">
            <a:off x="1524000" y="1143000"/>
            <a:ext cx="2286000" cy="495300"/>
          </a:xfrm>
          <a:prstGeom prst="bentConnector3">
            <a:avLst>
              <a:gd name="adj1" fmla="val 11695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3" idx="1"/>
          </p:cNvCxnSpPr>
          <p:nvPr/>
        </p:nvCxnSpPr>
        <p:spPr>
          <a:xfrm rot="10800000">
            <a:off x="1524000" y="1600200"/>
            <a:ext cx="2286000" cy="800100"/>
          </a:xfrm>
          <a:prstGeom prst="bentConnector3">
            <a:avLst>
              <a:gd name="adj1" fmla="val 23898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0800000" flipV="1">
            <a:off x="2286000" y="4038600"/>
            <a:ext cx="2517654" cy="304800"/>
          </a:xfrm>
          <a:prstGeom prst="bentConnector3">
            <a:avLst>
              <a:gd name="adj1" fmla="val 93707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7" idx="3"/>
          </p:cNvCxnSpPr>
          <p:nvPr/>
        </p:nvCxnSpPr>
        <p:spPr>
          <a:xfrm flipV="1">
            <a:off x="4343400" y="4866468"/>
            <a:ext cx="453325" cy="429432"/>
          </a:xfrm>
          <a:prstGeom prst="bentConnector3">
            <a:avLst>
              <a:gd name="adj1" fmla="val 70513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16" idx="3"/>
          </p:cNvCxnSpPr>
          <p:nvPr/>
        </p:nvCxnSpPr>
        <p:spPr>
          <a:xfrm flipV="1">
            <a:off x="4343400" y="4455763"/>
            <a:ext cx="484322" cy="1937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1825746" y="4572000"/>
            <a:ext cx="457200" cy="304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SFP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DAQ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1825746" y="4191000"/>
            <a:ext cx="457200" cy="304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SFP</a:t>
            </a:r>
          </a:p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ROI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1825746" y="2514600"/>
            <a:ext cx="457200" cy="304800"/>
          </a:xfrm>
          <a:prstGeom prst="rect">
            <a:avLst/>
          </a:prstGeom>
          <a:gradFill flip="none" rotWithShape="1">
            <a:gsLst>
              <a:gs pos="94000">
                <a:schemeClr val="accent6">
                  <a:lumMod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SFP</a:t>
            </a:r>
          </a:p>
          <a:p>
            <a:pPr algn="ctr"/>
            <a:r>
              <a:rPr lang="en-US" sz="900" dirty="0" smtClean="0"/>
              <a:t>DAQ</a:t>
            </a:r>
            <a:endParaRPr lang="en-US" sz="900" b="1" dirty="0"/>
          </a:p>
        </p:txBody>
      </p:sp>
      <p:sp>
        <p:nvSpPr>
          <p:cNvPr id="198" name="Rectangle 197"/>
          <p:cNvSpPr/>
          <p:nvPr/>
        </p:nvSpPr>
        <p:spPr>
          <a:xfrm>
            <a:off x="1825746" y="2133600"/>
            <a:ext cx="457200" cy="304800"/>
          </a:xfrm>
          <a:prstGeom prst="rect">
            <a:avLst/>
          </a:prstGeom>
          <a:gradFill flip="none" rotWithShape="1">
            <a:gsLst>
              <a:gs pos="94000">
                <a:schemeClr val="accent6">
                  <a:lumMod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SFP</a:t>
            </a:r>
          </a:p>
          <a:p>
            <a:pPr algn="ctr"/>
            <a:r>
              <a:rPr lang="en-US" sz="900" dirty="0" smtClean="0"/>
              <a:t>ROI</a:t>
            </a:r>
            <a:endParaRPr lang="en-US" sz="900" b="1" dirty="0"/>
          </a:p>
        </p:txBody>
      </p:sp>
      <p:cxnSp>
        <p:nvCxnSpPr>
          <p:cNvPr id="215" name="Straight Arrow Connector 214"/>
          <p:cNvCxnSpPr>
            <a:stCxn id="197" idx="1"/>
          </p:cNvCxnSpPr>
          <p:nvPr/>
        </p:nvCxnSpPr>
        <p:spPr>
          <a:xfrm flipH="1">
            <a:off x="1498989" y="2667000"/>
            <a:ext cx="326757" cy="0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198" idx="1"/>
          </p:cNvCxnSpPr>
          <p:nvPr/>
        </p:nvCxnSpPr>
        <p:spPr>
          <a:xfrm flipH="1">
            <a:off x="1498989" y="2286000"/>
            <a:ext cx="326757" cy="0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/>
          <p:nvPr/>
        </p:nvCxnSpPr>
        <p:spPr>
          <a:xfrm rot="16200000" flipH="1">
            <a:off x="5219700" y="3390900"/>
            <a:ext cx="1600200" cy="457200"/>
          </a:xfrm>
          <a:prstGeom prst="bentConnector3">
            <a:avLst>
              <a:gd name="adj1" fmla="val -36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>
            <a:stCxn id="19" idx="3"/>
          </p:cNvCxnSpPr>
          <p:nvPr/>
        </p:nvCxnSpPr>
        <p:spPr>
          <a:xfrm flipV="1">
            <a:off x="3657600" y="4664990"/>
            <a:ext cx="1162373" cy="234412"/>
          </a:xfrm>
          <a:prstGeom prst="bentConnector3">
            <a:avLst>
              <a:gd name="adj1" fmla="val 73333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hape 233"/>
          <p:cNvCxnSpPr>
            <a:stCxn id="198" idx="3"/>
          </p:cNvCxnSpPr>
          <p:nvPr/>
        </p:nvCxnSpPr>
        <p:spPr>
          <a:xfrm>
            <a:off x="2282946" y="2286000"/>
            <a:ext cx="2521529" cy="596685"/>
          </a:xfrm>
          <a:prstGeom prst="bentConnector3">
            <a:avLst>
              <a:gd name="adj1" fmla="val 13429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lbow Connector 235"/>
          <p:cNvCxnSpPr>
            <a:stCxn id="197" idx="3"/>
          </p:cNvCxnSpPr>
          <p:nvPr/>
        </p:nvCxnSpPr>
        <p:spPr>
          <a:xfrm>
            <a:off x="2282946" y="2667000"/>
            <a:ext cx="2517654" cy="304800"/>
          </a:xfrm>
          <a:prstGeom prst="bentConnector3">
            <a:avLst>
              <a:gd name="adj1" fmla="val 7525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6985389" y="5257800"/>
            <a:ext cx="228600" cy="3810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6096000" y="5562600"/>
            <a:ext cx="685799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TTC Receiver</a:t>
            </a:r>
            <a:endParaRPr lang="en-US" sz="1100" dirty="0"/>
          </a:p>
        </p:txBody>
      </p:sp>
      <p:cxnSp>
        <p:nvCxnSpPr>
          <p:cNvPr id="242" name="Straight Connector 241"/>
          <p:cNvCxnSpPr>
            <a:stCxn id="240" idx="1"/>
            <a:endCxn id="241" idx="3"/>
          </p:cNvCxnSpPr>
          <p:nvPr/>
        </p:nvCxnSpPr>
        <p:spPr>
          <a:xfrm rot="10800000" flipV="1">
            <a:off x="6781799" y="5448300"/>
            <a:ext cx="203590" cy="342900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7213989" y="1405354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7213989" y="4267200"/>
            <a:ext cx="533400" cy="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>
            <a:off x="7213989" y="4495800"/>
            <a:ext cx="533400" cy="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flipH="1">
            <a:off x="7224845" y="5487889"/>
            <a:ext cx="471355" cy="14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12" idx="1"/>
          </p:cNvCxnSpPr>
          <p:nvPr/>
        </p:nvCxnSpPr>
        <p:spPr>
          <a:xfrm flipH="1">
            <a:off x="1498989" y="3505199"/>
            <a:ext cx="33110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7703609" y="1219200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VME --</a:t>
            </a:r>
            <a:endParaRPr lang="en-US" sz="1400" dirty="0"/>
          </a:p>
        </p:txBody>
      </p:sp>
      <p:sp>
        <p:nvSpPr>
          <p:cNvPr id="256" name="TextBox 255"/>
          <p:cNvSpPr txBox="1"/>
          <p:nvPr/>
        </p:nvSpPr>
        <p:spPr>
          <a:xfrm>
            <a:off x="7717819" y="5334000"/>
            <a:ext cx="519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TCM</a:t>
            </a:r>
            <a:endParaRPr lang="en-US" sz="1400" dirty="0"/>
          </a:p>
        </p:txBody>
      </p:sp>
      <p:sp>
        <p:nvSpPr>
          <p:cNvPr id="257" name="TextBox 256"/>
          <p:cNvSpPr txBox="1"/>
          <p:nvPr/>
        </p:nvSpPr>
        <p:spPr>
          <a:xfrm>
            <a:off x="7696200" y="2108537"/>
            <a:ext cx="11233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Inputs from </a:t>
            </a:r>
          </a:p>
          <a:p>
            <a:r>
              <a:rPr lang="en-US" sz="1200" dirty="0" smtClean="0"/>
              <a:t>All 16x JEM </a:t>
            </a:r>
          </a:p>
          <a:p>
            <a:r>
              <a:rPr lang="en-US" sz="1200" dirty="0" smtClean="0"/>
              <a:t>or 14x CPM </a:t>
            </a:r>
          </a:p>
          <a:p>
            <a:r>
              <a:rPr lang="en-US" sz="1200" dirty="0" smtClean="0"/>
              <a:t>Processors</a:t>
            </a:r>
          </a:p>
          <a:p>
            <a:r>
              <a:rPr lang="en-US" sz="1200" dirty="0" smtClean="0"/>
              <a:t>From this crate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7677010" y="3147447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(400x single ended</a:t>
            </a:r>
          </a:p>
          <a:p>
            <a:r>
              <a:rPr lang="en-US" sz="1200" dirty="0" smtClean="0"/>
              <a:t>2.5V CMOS  signals</a:t>
            </a:r>
          </a:p>
          <a:p>
            <a:r>
              <a:rPr lang="en-US" sz="1200" dirty="0" smtClean="0"/>
              <a:t>@ 160 Mbps)</a:t>
            </a:r>
            <a:endParaRPr lang="en-US" sz="12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362200" y="117399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C00000"/>
                </a:solidFill>
              </a:rPr>
              <a:t>2x 12-fiber</a:t>
            </a:r>
          </a:p>
          <a:p>
            <a:pPr algn="r"/>
            <a:r>
              <a:rPr lang="en-US" sz="1000" dirty="0" smtClean="0">
                <a:solidFill>
                  <a:srgbClr val="C00000"/>
                </a:solidFill>
              </a:rPr>
              <a:t>ribbons </a:t>
            </a:r>
            <a:r>
              <a:rPr lang="en-US" sz="1000" b="1" dirty="0" smtClean="0">
                <a:solidFill>
                  <a:srgbClr val="C00000"/>
                </a:solidFill>
              </a:rPr>
              <a:t>OUT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-3534" y="914400"/>
            <a:ext cx="150233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Optical output</a:t>
            </a:r>
          </a:p>
          <a:p>
            <a:pPr algn="r"/>
            <a:r>
              <a:rPr lang="en-US" sz="1100" dirty="0" smtClean="0"/>
              <a:t>From Base Function</a:t>
            </a:r>
          </a:p>
          <a:p>
            <a:pPr algn="r"/>
            <a:r>
              <a:rPr lang="en-US" sz="1100" smtClean="0"/>
              <a:t>To  L1Topo</a:t>
            </a:r>
            <a:endParaRPr lang="en-US" sz="1100" dirty="0" smtClean="0"/>
          </a:p>
          <a:p>
            <a:pPr algn="r"/>
            <a:r>
              <a:rPr lang="en-US" sz="1100" dirty="0" smtClean="0"/>
              <a:t>and/or CMX-</a:t>
            </a:r>
            <a:r>
              <a:rPr lang="en-US" sz="1100" dirty="0" err="1" smtClean="0"/>
              <a:t>Topo</a:t>
            </a:r>
            <a:endParaRPr lang="en-US" sz="1100" dirty="0" smtClean="0"/>
          </a:p>
          <a:p>
            <a:pPr algn="r"/>
            <a:r>
              <a:rPr lang="en-US" sz="1100" dirty="0" smtClean="0"/>
              <a:t>(up to 24x @ 6.4 Gbps)</a:t>
            </a:r>
            <a:endParaRPr lang="en-US" sz="1100" dirty="0"/>
          </a:p>
        </p:txBody>
      </p:sp>
      <p:sp>
        <p:nvSpPr>
          <p:cNvPr id="276" name="TextBox 275"/>
          <p:cNvSpPr txBox="1"/>
          <p:nvPr/>
        </p:nvSpPr>
        <p:spPr>
          <a:xfrm>
            <a:off x="73599" y="2057400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Optical output</a:t>
            </a:r>
          </a:p>
          <a:p>
            <a:pPr algn="r"/>
            <a:r>
              <a:rPr lang="en-US" sz="1200" dirty="0" smtClean="0"/>
              <a:t>DAQ &amp;ROI readout</a:t>
            </a:r>
          </a:p>
          <a:p>
            <a:pPr algn="r"/>
            <a:r>
              <a:rPr lang="en-US" sz="1200" dirty="0" smtClean="0"/>
              <a:t>From Base Function</a:t>
            </a:r>
          </a:p>
          <a:p>
            <a:pPr algn="r"/>
            <a:r>
              <a:rPr lang="en-US" sz="1200" dirty="0" smtClean="0"/>
              <a:t>(2x G-Link or S-Link)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600200" y="152400"/>
            <a:ext cx="5773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CMX Card with Base-CMX functionality only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6200" y="3131403"/>
            <a:ext cx="14212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CTP output </a:t>
            </a:r>
          </a:p>
          <a:p>
            <a:pPr algn="r"/>
            <a:r>
              <a:rPr lang="en-US" sz="1200" dirty="0" smtClean="0"/>
              <a:t>From Base Function</a:t>
            </a:r>
          </a:p>
          <a:p>
            <a:pPr algn="r"/>
            <a:r>
              <a:rPr lang="en-US" sz="1200" dirty="0" smtClean="0"/>
              <a:t>(up to 2x</a:t>
            </a:r>
          </a:p>
          <a:p>
            <a:pPr algn="r"/>
            <a:r>
              <a:rPr lang="en-US" sz="1200" dirty="0" smtClean="0"/>
              <a:t>33x LVDS pairs</a:t>
            </a:r>
          </a:p>
          <a:p>
            <a:pPr algn="r"/>
            <a:r>
              <a:rPr lang="en-US" sz="1200" dirty="0" smtClean="0"/>
              <a:t>@ up to 160 Mbps)</a:t>
            </a:r>
            <a:endParaRPr lang="en-US" sz="1200" dirty="0"/>
          </a:p>
        </p:txBody>
      </p:sp>
      <p:cxnSp>
        <p:nvCxnSpPr>
          <p:cNvPr id="115" name="Elbow Connector 114"/>
          <p:cNvCxnSpPr>
            <a:stCxn id="14" idx="3"/>
          </p:cNvCxnSpPr>
          <p:nvPr/>
        </p:nvCxnSpPr>
        <p:spPr>
          <a:xfrm>
            <a:off x="4343400" y="1638300"/>
            <a:ext cx="304800" cy="647700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flipV="1">
            <a:off x="4089789" y="3124200"/>
            <a:ext cx="914400" cy="304800"/>
          </a:xfrm>
          <a:prstGeom prst="bentConnector3">
            <a:avLst>
              <a:gd name="adj1" fmla="val 1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213989" y="4724400"/>
            <a:ext cx="533400" cy="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96200" y="6428601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30-Apr-2014</a:t>
            </a:r>
          </a:p>
          <a:p>
            <a:endParaRPr lang="en-US" sz="1200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4648200" y="2286000"/>
            <a:ext cx="1524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3810000" y="3276600"/>
            <a:ext cx="304800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M U X</a:t>
            </a:r>
            <a:endParaRPr lang="en-US" sz="900" dirty="0"/>
          </a:p>
        </p:txBody>
      </p:sp>
      <p:cxnSp>
        <p:nvCxnSpPr>
          <p:cNvPr id="188" name="Straight Connector 187"/>
          <p:cNvCxnSpPr/>
          <p:nvPr/>
        </p:nvCxnSpPr>
        <p:spPr>
          <a:xfrm>
            <a:off x="6248400" y="4419600"/>
            <a:ext cx="73698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 rot="16200000">
            <a:off x="6261489" y="4229100"/>
            <a:ext cx="762000" cy="3810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LVDS Transceivers</a:t>
            </a:r>
            <a:endParaRPr lang="en-US" sz="800" dirty="0"/>
          </a:p>
        </p:txBody>
      </p:sp>
      <p:sp>
        <p:nvSpPr>
          <p:cNvPr id="196" name="Rectangle 195"/>
          <p:cNvSpPr/>
          <p:nvPr/>
        </p:nvSpPr>
        <p:spPr>
          <a:xfrm>
            <a:off x="5105400" y="5562600"/>
            <a:ext cx="762000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Clock  Generator</a:t>
            </a:r>
            <a:endParaRPr lang="en-US" sz="1000" dirty="0"/>
          </a:p>
        </p:txBody>
      </p:sp>
      <p:cxnSp>
        <p:nvCxnSpPr>
          <p:cNvPr id="206" name="Straight Arrow Connector 205"/>
          <p:cNvCxnSpPr/>
          <p:nvPr/>
        </p:nvCxnSpPr>
        <p:spPr>
          <a:xfrm flipH="1">
            <a:off x="7213989" y="2895600"/>
            <a:ext cx="5334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>
            <a:endCxn id="10" idx="1"/>
          </p:cNvCxnSpPr>
          <p:nvPr/>
        </p:nvCxnSpPr>
        <p:spPr>
          <a:xfrm>
            <a:off x="5791200" y="2438400"/>
            <a:ext cx="1194189" cy="457200"/>
          </a:xfrm>
          <a:prstGeom prst="bentConnector3">
            <a:avLst>
              <a:gd name="adj1" fmla="val 59734"/>
            </a:avLst>
          </a:prstGeom>
          <a:ln w="127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Elbow Connector 361"/>
          <p:cNvCxnSpPr>
            <a:endCxn id="166" idx="3"/>
          </p:cNvCxnSpPr>
          <p:nvPr/>
        </p:nvCxnSpPr>
        <p:spPr>
          <a:xfrm rot="10800000" flipV="1">
            <a:off x="2282946" y="4114800"/>
            <a:ext cx="2517654" cy="609600"/>
          </a:xfrm>
          <a:prstGeom prst="bentConnector3">
            <a:avLst>
              <a:gd name="adj1" fmla="val 87859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00600" y="2133600"/>
            <a:ext cx="990600" cy="9906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Base </a:t>
            </a:r>
          </a:p>
          <a:p>
            <a:pPr algn="ctr"/>
            <a:r>
              <a:rPr lang="en-US" sz="1400" b="1" dirty="0" smtClean="0"/>
              <a:t>Function</a:t>
            </a:r>
            <a:endParaRPr lang="en-US" sz="1050" b="1" dirty="0" smtClean="0"/>
          </a:p>
          <a:p>
            <a:pPr algn="ctr"/>
            <a:r>
              <a:rPr lang="en-US" sz="1200" b="1" dirty="0" smtClean="0"/>
              <a:t>FPGA</a:t>
            </a:r>
            <a:endParaRPr lang="en-US" sz="1400" b="1" dirty="0" smtClean="0"/>
          </a:p>
          <a:p>
            <a:pPr algn="ctr"/>
            <a:r>
              <a:rPr lang="en-US" sz="1000" dirty="0" smtClean="0"/>
              <a:t>Virtex-6</a:t>
            </a:r>
          </a:p>
          <a:p>
            <a:pPr algn="ctr"/>
            <a:r>
              <a:rPr lang="en-US" sz="1000" dirty="0" smtClean="0"/>
              <a:t>LX550T-FF1759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0" y="2133600"/>
            <a:ext cx="533400" cy="533400"/>
          </a:xfrm>
          <a:prstGeom prst="rect">
            <a:avLst/>
          </a:prstGeom>
          <a:gradFill flip="none" rotWithShape="1">
            <a:gsLst>
              <a:gs pos="95000">
                <a:srgbClr val="C00000"/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OUT</a:t>
            </a:r>
            <a:endParaRPr lang="en-US" sz="1000" b="1" dirty="0"/>
          </a:p>
        </p:txBody>
      </p:sp>
      <p:sp>
        <p:nvSpPr>
          <p:cNvPr id="9" name="Rectangle 8"/>
          <p:cNvSpPr/>
          <p:nvPr/>
        </p:nvSpPr>
        <p:spPr>
          <a:xfrm>
            <a:off x="4800600" y="3946902"/>
            <a:ext cx="990600" cy="990600"/>
          </a:xfrm>
          <a:prstGeom prst="rect">
            <a:avLst/>
          </a:prstGeom>
          <a:gradFill flip="none" rotWithShape="1">
            <a:gsLst>
              <a:gs pos="100000">
                <a:srgbClr val="FFFFFF"/>
              </a:gs>
              <a:gs pos="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Topo</a:t>
            </a:r>
            <a:r>
              <a:rPr lang="en-US" sz="1400" b="1" dirty="0" smtClean="0"/>
              <a:t> </a:t>
            </a:r>
          </a:p>
          <a:p>
            <a:pPr algn="ctr"/>
            <a:r>
              <a:rPr lang="en-US" sz="1400" b="1" dirty="0" smtClean="0"/>
              <a:t>Function</a:t>
            </a:r>
            <a:r>
              <a:rPr lang="en-US" sz="1050" b="1" dirty="0" smtClean="0"/>
              <a:t> </a:t>
            </a:r>
            <a:r>
              <a:rPr lang="en-US" sz="1200" b="1" dirty="0" smtClean="0"/>
              <a:t>FPGA</a:t>
            </a:r>
            <a:endParaRPr lang="en-US" sz="1400" b="1" dirty="0" smtClean="0"/>
          </a:p>
          <a:p>
            <a:pPr algn="ctr"/>
            <a:r>
              <a:rPr lang="en-US" sz="1000" dirty="0" smtClean="0"/>
              <a:t>Virtex-6</a:t>
            </a:r>
          </a:p>
          <a:p>
            <a:pPr algn="ctr"/>
            <a:r>
              <a:rPr lang="en-US" sz="1000" dirty="0" smtClean="0"/>
              <a:t>LX550T-FF1759</a:t>
            </a:r>
          </a:p>
        </p:txBody>
      </p:sp>
      <p:cxnSp>
        <p:nvCxnSpPr>
          <p:cNvPr id="495" name="Straight Connector 494"/>
          <p:cNvCxnSpPr/>
          <p:nvPr/>
        </p:nvCxnSpPr>
        <p:spPr>
          <a:xfrm>
            <a:off x="5791200" y="1447800"/>
            <a:ext cx="25361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" name="Rectangle 505"/>
          <p:cNvSpPr/>
          <p:nvPr/>
        </p:nvSpPr>
        <p:spPr>
          <a:xfrm>
            <a:off x="3505200" y="5715000"/>
            <a:ext cx="838200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CAN Bus</a:t>
            </a:r>
          </a:p>
          <a:p>
            <a:pPr algn="ctr"/>
            <a:r>
              <a:rPr lang="en-US" sz="1000" dirty="0" smtClean="0"/>
              <a:t>Monitoring</a:t>
            </a:r>
          </a:p>
          <a:p>
            <a:pPr algn="ctr"/>
            <a:r>
              <a:rPr lang="en-US" sz="1000" dirty="0" smtClean="0"/>
              <a:t>Temp, V &amp; I</a:t>
            </a:r>
            <a:endParaRPr lang="en-US" sz="1000" dirty="0"/>
          </a:p>
        </p:txBody>
      </p:sp>
      <p:cxnSp>
        <p:nvCxnSpPr>
          <p:cNvPr id="508" name="Elbow Connector 507"/>
          <p:cNvCxnSpPr>
            <a:stCxn id="12" idx="3"/>
            <a:endCxn id="181" idx="1"/>
          </p:cNvCxnSpPr>
          <p:nvPr/>
        </p:nvCxnSpPr>
        <p:spPr>
          <a:xfrm>
            <a:off x="2058690" y="3505199"/>
            <a:ext cx="1751310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 rot="16200000">
            <a:off x="2019300" y="3314700"/>
            <a:ext cx="762000" cy="3810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LVDS Transceivers</a:t>
            </a:r>
            <a:endParaRPr lang="en-US" sz="800" dirty="0"/>
          </a:p>
        </p:txBody>
      </p:sp>
      <p:sp>
        <p:nvSpPr>
          <p:cNvPr id="517" name="Rectangle 516"/>
          <p:cNvSpPr/>
          <p:nvPr/>
        </p:nvSpPr>
        <p:spPr>
          <a:xfrm>
            <a:off x="7010400" y="5791200"/>
            <a:ext cx="228600" cy="3810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8" name="Straight Connector 241"/>
          <p:cNvCxnSpPr/>
          <p:nvPr/>
        </p:nvCxnSpPr>
        <p:spPr>
          <a:xfrm rot="5400000">
            <a:off x="6896100" y="6057900"/>
            <a:ext cx="152400" cy="76200"/>
          </a:xfrm>
          <a:prstGeom prst="bentConnector3">
            <a:avLst>
              <a:gd name="adj1" fmla="val -84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Arrow Connector 521"/>
          <p:cNvCxnSpPr/>
          <p:nvPr/>
        </p:nvCxnSpPr>
        <p:spPr>
          <a:xfrm>
            <a:off x="7239000" y="60198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4343400" y="5943600"/>
            <a:ext cx="2590800" cy="228600"/>
          </a:xfrm>
          <a:prstGeom prst="bentConnector3">
            <a:avLst>
              <a:gd name="adj1" fmla="val 722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Rectangle 539"/>
          <p:cNvSpPr/>
          <p:nvPr/>
        </p:nvSpPr>
        <p:spPr>
          <a:xfrm>
            <a:off x="1844298" y="5791200"/>
            <a:ext cx="228600" cy="3810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3" name="Straight Arrow Connector 542"/>
          <p:cNvCxnSpPr/>
          <p:nvPr/>
        </p:nvCxnSpPr>
        <p:spPr>
          <a:xfrm>
            <a:off x="1573078" y="5873858"/>
            <a:ext cx="286719" cy="7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TextBox 545"/>
          <p:cNvSpPr txBox="1"/>
          <p:nvPr/>
        </p:nvSpPr>
        <p:spPr>
          <a:xfrm>
            <a:off x="372470" y="5701025"/>
            <a:ext cx="111921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 smtClean="0"/>
              <a:t>Test Connector:</a:t>
            </a:r>
          </a:p>
          <a:p>
            <a:pPr algn="r"/>
            <a:r>
              <a:rPr lang="en-US" sz="1050" dirty="0" smtClean="0"/>
              <a:t>JTAG, CAN bus</a:t>
            </a:r>
          </a:p>
          <a:p>
            <a:pPr algn="r"/>
            <a:r>
              <a:rPr lang="en-US" sz="1050" dirty="0" smtClean="0"/>
              <a:t>&amp; Access Signals</a:t>
            </a:r>
          </a:p>
        </p:txBody>
      </p:sp>
      <p:cxnSp>
        <p:nvCxnSpPr>
          <p:cNvPr id="555" name="Straight Connector 98"/>
          <p:cNvCxnSpPr/>
          <p:nvPr/>
        </p:nvCxnSpPr>
        <p:spPr>
          <a:xfrm rot="5400000" flipH="1" flipV="1">
            <a:off x="4991100" y="3009900"/>
            <a:ext cx="1828800" cy="228600"/>
          </a:xfrm>
          <a:prstGeom prst="bentConnector3">
            <a:avLst>
              <a:gd name="adj1" fmla="val 424"/>
            </a:avLst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hape 555"/>
          <p:cNvCxnSpPr/>
          <p:nvPr/>
        </p:nvCxnSpPr>
        <p:spPr>
          <a:xfrm rot="10800000" flipV="1">
            <a:off x="6019800" y="1447798"/>
            <a:ext cx="965588" cy="762002"/>
          </a:xfrm>
          <a:prstGeom prst="bentConnector3">
            <a:avLst>
              <a:gd name="adj1" fmla="val 99757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5791200" y="2209800"/>
            <a:ext cx="25361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 rot="16200000">
            <a:off x="6261489" y="1257300"/>
            <a:ext cx="762000" cy="3810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VME - -  Bus Transceivers</a:t>
            </a:r>
            <a:endParaRPr lang="en-US" sz="800" dirty="0"/>
          </a:p>
        </p:txBody>
      </p:sp>
      <p:cxnSp>
        <p:nvCxnSpPr>
          <p:cNvPr id="568" name="Straight Arrow Connector 513"/>
          <p:cNvCxnSpPr/>
          <p:nvPr/>
        </p:nvCxnSpPr>
        <p:spPr>
          <a:xfrm flipH="1" flipV="1">
            <a:off x="1524000" y="6096000"/>
            <a:ext cx="312549" cy="2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Elbow Connector 568"/>
          <p:cNvCxnSpPr>
            <a:endCxn id="506" idx="1"/>
          </p:cNvCxnSpPr>
          <p:nvPr/>
        </p:nvCxnSpPr>
        <p:spPr>
          <a:xfrm flipV="1">
            <a:off x="2255003" y="5943600"/>
            <a:ext cx="1250197" cy="232475"/>
          </a:xfrm>
          <a:prstGeom prst="bentConnector3">
            <a:avLst>
              <a:gd name="adj1" fmla="val 85331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Elbow Connector 571"/>
          <p:cNvCxnSpPr/>
          <p:nvPr/>
        </p:nvCxnSpPr>
        <p:spPr>
          <a:xfrm>
            <a:off x="2076773" y="6059837"/>
            <a:ext cx="133027" cy="112363"/>
          </a:xfrm>
          <a:prstGeom prst="bentConnector3">
            <a:avLst>
              <a:gd name="adj1" fmla="val 137380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1" name="Rectangle 580"/>
          <p:cNvSpPr/>
          <p:nvPr/>
        </p:nvSpPr>
        <p:spPr>
          <a:xfrm>
            <a:off x="2438400" y="5562600"/>
            <a:ext cx="609600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System</a:t>
            </a:r>
          </a:p>
          <a:p>
            <a:pPr algn="ctr"/>
            <a:r>
              <a:rPr lang="en-US" sz="1000" dirty="0" smtClean="0"/>
              <a:t>ACE 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7746146" y="5867400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CAN Bus</a:t>
            </a:r>
            <a:endParaRPr lang="en-US" sz="1200" dirty="0"/>
          </a:p>
        </p:txBody>
      </p:sp>
      <p:sp>
        <p:nvSpPr>
          <p:cNvPr id="111" name="Rectangle 110"/>
          <p:cNvSpPr/>
          <p:nvPr/>
        </p:nvSpPr>
        <p:spPr>
          <a:xfrm>
            <a:off x="1676400" y="5105400"/>
            <a:ext cx="609600" cy="5334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100000">
                <a:srgbClr val="9CB86E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Compact </a:t>
            </a:r>
          </a:p>
          <a:p>
            <a:pPr algn="ctr"/>
            <a:r>
              <a:rPr lang="en-US" sz="900" dirty="0" smtClean="0"/>
              <a:t>Flash Card</a:t>
            </a:r>
          </a:p>
        </p:txBody>
      </p:sp>
      <p:cxnSp>
        <p:nvCxnSpPr>
          <p:cNvPr id="125" name="Elbow Connector 124"/>
          <p:cNvCxnSpPr/>
          <p:nvPr/>
        </p:nvCxnSpPr>
        <p:spPr>
          <a:xfrm flipV="1">
            <a:off x="2069026" y="5897105"/>
            <a:ext cx="371957" cy="3"/>
          </a:xfrm>
          <a:prstGeom prst="bentConnector3">
            <a:avLst>
              <a:gd name="adj1" fmla="val 50000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111" idx="3"/>
            <a:endCxn id="581" idx="0"/>
          </p:cNvCxnSpPr>
          <p:nvPr/>
        </p:nvCxnSpPr>
        <p:spPr>
          <a:xfrm>
            <a:off x="2286000" y="5372100"/>
            <a:ext cx="457200" cy="190500"/>
          </a:xfrm>
          <a:prstGeom prst="bentConnector2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1850757" y="990600"/>
            <a:ext cx="457200" cy="304800"/>
          </a:xfrm>
          <a:prstGeom prst="rect">
            <a:avLst/>
          </a:prstGeom>
          <a:gradFill flip="none" rotWithShape="1">
            <a:gsLst>
              <a:gs pos="94000">
                <a:srgbClr val="C00000"/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MPT</a:t>
            </a:r>
            <a:endParaRPr lang="en-US" sz="1000" b="1" dirty="0"/>
          </a:p>
        </p:txBody>
      </p:sp>
      <p:sp>
        <p:nvSpPr>
          <p:cNvPr id="173" name="Rectangle 172"/>
          <p:cNvSpPr/>
          <p:nvPr/>
        </p:nvSpPr>
        <p:spPr>
          <a:xfrm>
            <a:off x="1850757" y="1447800"/>
            <a:ext cx="457200" cy="304800"/>
          </a:xfrm>
          <a:prstGeom prst="rect">
            <a:avLst/>
          </a:prstGeom>
          <a:gradFill flip="none" rotWithShape="1">
            <a:gsLst>
              <a:gs pos="95000">
                <a:srgbClr val="C00000"/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MPT</a:t>
            </a:r>
            <a:endParaRPr lang="en-US" sz="1000" b="1" dirty="0"/>
          </a:p>
        </p:txBody>
      </p:sp>
      <p:cxnSp>
        <p:nvCxnSpPr>
          <p:cNvPr id="178" name="Straight Connector 177"/>
          <p:cNvCxnSpPr>
            <a:stCxn id="241" idx="1"/>
            <a:endCxn id="196" idx="3"/>
          </p:cNvCxnSpPr>
          <p:nvPr/>
        </p:nvCxnSpPr>
        <p:spPr>
          <a:xfrm flipH="1">
            <a:off x="5867400" y="5791200"/>
            <a:ext cx="228600" cy="0"/>
          </a:xfrm>
          <a:prstGeom prst="line">
            <a:avLst/>
          </a:prstGeom>
          <a:ln w="127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703664" y="3962400"/>
            <a:ext cx="1205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LVDS cables</a:t>
            </a:r>
          </a:p>
          <a:p>
            <a:r>
              <a:rPr lang="en-US" sz="1200" dirty="0" smtClean="0"/>
              <a:t>From Crate CMX</a:t>
            </a:r>
          </a:p>
          <a:p>
            <a:r>
              <a:rPr lang="en-US" sz="1200" dirty="0" smtClean="0"/>
              <a:t>To System CMX 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7724804" y="4608731"/>
            <a:ext cx="1389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(up to 3x</a:t>
            </a:r>
          </a:p>
          <a:p>
            <a:r>
              <a:rPr lang="en-US" sz="1200" dirty="0" smtClean="0"/>
              <a:t>27x LVDS pairs</a:t>
            </a:r>
          </a:p>
          <a:p>
            <a:r>
              <a:rPr lang="en-US" sz="1200" dirty="0" smtClean="0"/>
              <a:t>@ up to 160 Mbps)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9989" y="838200"/>
            <a:ext cx="5257800" cy="5486400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85389" y="1143000"/>
            <a:ext cx="228600" cy="6096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1143000"/>
            <a:ext cx="762000" cy="6096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Board Support FPGA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985389" y="2209800"/>
            <a:ext cx="228600" cy="13716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85389" y="3886200"/>
            <a:ext cx="228600" cy="12192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30090" y="2971799"/>
            <a:ext cx="228600" cy="10668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1371600"/>
            <a:ext cx="533400" cy="533400"/>
          </a:xfrm>
          <a:prstGeom prst="rect">
            <a:avLst/>
          </a:prstGeom>
          <a:gradFill flip="none" rotWithShape="1">
            <a:gsLst>
              <a:gs pos="95000">
                <a:srgbClr val="C00000"/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OUT</a:t>
            </a:r>
            <a:endParaRPr lang="en-US" sz="1000" b="1" dirty="0"/>
          </a:p>
        </p:txBody>
      </p:sp>
      <p:sp>
        <p:nvSpPr>
          <p:cNvPr id="16" name="Rectangle 15"/>
          <p:cNvSpPr/>
          <p:nvPr/>
        </p:nvSpPr>
        <p:spPr>
          <a:xfrm>
            <a:off x="3810000" y="4191000"/>
            <a:ext cx="533400" cy="533400"/>
          </a:xfrm>
          <a:prstGeom prst="rect">
            <a:avLst/>
          </a:prstGeom>
          <a:gradFill flip="none" rotWithShape="1">
            <a:gsLst>
              <a:gs pos="95000">
                <a:schemeClr val="accent1">
                  <a:lumMod val="5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IN</a:t>
            </a:r>
            <a:endParaRPr lang="en-US" sz="1000" b="1" dirty="0"/>
          </a:p>
        </p:txBody>
      </p:sp>
      <p:sp>
        <p:nvSpPr>
          <p:cNvPr id="17" name="Rectangle 16"/>
          <p:cNvSpPr/>
          <p:nvPr/>
        </p:nvSpPr>
        <p:spPr>
          <a:xfrm>
            <a:off x="3810000" y="5029200"/>
            <a:ext cx="533400" cy="533400"/>
          </a:xfrm>
          <a:prstGeom prst="rect">
            <a:avLst/>
          </a:prstGeom>
          <a:gradFill flip="none" rotWithShape="1">
            <a:gsLst>
              <a:gs pos="95000">
                <a:schemeClr val="accent1">
                  <a:lumMod val="5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IN</a:t>
            </a:r>
            <a:endParaRPr lang="en-US" sz="1000" b="1" dirty="0"/>
          </a:p>
        </p:txBody>
      </p:sp>
      <p:sp>
        <p:nvSpPr>
          <p:cNvPr id="19" name="Rectangle 18"/>
          <p:cNvSpPr/>
          <p:nvPr/>
        </p:nvSpPr>
        <p:spPr>
          <a:xfrm>
            <a:off x="3124200" y="4632702"/>
            <a:ext cx="533400" cy="533400"/>
          </a:xfrm>
          <a:prstGeom prst="rect">
            <a:avLst/>
          </a:prstGeom>
          <a:gradFill flip="none" rotWithShape="1">
            <a:gsLst>
              <a:gs pos="95000">
                <a:schemeClr val="accent1">
                  <a:lumMod val="5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IN</a:t>
            </a:r>
            <a:endParaRPr lang="en-US" sz="1000" b="1" dirty="0"/>
          </a:p>
        </p:txBody>
      </p:sp>
      <p:cxnSp>
        <p:nvCxnSpPr>
          <p:cNvPr id="24" name="Elbow Connector 23"/>
          <p:cNvCxnSpPr>
            <a:stCxn id="13" idx="3"/>
          </p:cNvCxnSpPr>
          <p:nvPr/>
        </p:nvCxnSpPr>
        <p:spPr>
          <a:xfrm>
            <a:off x="4343400" y="2400300"/>
            <a:ext cx="461075" cy="156920"/>
          </a:xfrm>
          <a:prstGeom prst="bentConnector3">
            <a:avLst>
              <a:gd name="adj1" fmla="val 33194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>
            <a:off x="4089789" y="3581400"/>
            <a:ext cx="914400" cy="381000"/>
          </a:xfrm>
          <a:prstGeom prst="bentConnector3">
            <a:avLst>
              <a:gd name="adj1" fmla="val 100000"/>
            </a:avLst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4" idx="1"/>
          </p:cNvCxnSpPr>
          <p:nvPr/>
        </p:nvCxnSpPr>
        <p:spPr>
          <a:xfrm rot="10800000">
            <a:off x="1524000" y="1143000"/>
            <a:ext cx="2286000" cy="495300"/>
          </a:xfrm>
          <a:prstGeom prst="bentConnector3">
            <a:avLst>
              <a:gd name="adj1" fmla="val 11695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3" idx="1"/>
          </p:cNvCxnSpPr>
          <p:nvPr/>
        </p:nvCxnSpPr>
        <p:spPr>
          <a:xfrm rot="10800000">
            <a:off x="1524000" y="1143000"/>
            <a:ext cx="2286000" cy="1257300"/>
          </a:xfrm>
          <a:prstGeom prst="bentConnector3">
            <a:avLst>
              <a:gd name="adj1" fmla="val 11695"/>
            </a:avLst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>
            <a:off x="2895600" y="4800600"/>
            <a:ext cx="914400" cy="469900"/>
          </a:xfrm>
          <a:prstGeom prst="bentConnector3">
            <a:avLst>
              <a:gd name="adj1" fmla="val 0"/>
            </a:avLst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endCxn id="19" idx="1"/>
          </p:cNvCxnSpPr>
          <p:nvPr/>
        </p:nvCxnSpPr>
        <p:spPr>
          <a:xfrm rot="16200000" flipH="1">
            <a:off x="2762250" y="4537452"/>
            <a:ext cx="495300" cy="228600"/>
          </a:xfrm>
          <a:prstGeom prst="bentConnector2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173" idx="3"/>
            <a:endCxn id="16" idx="1"/>
          </p:cNvCxnSpPr>
          <p:nvPr/>
        </p:nvCxnSpPr>
        <p:spPr>
          <a:xfrm>
            <a:off x="2307957" y="1600200"/>
            <a:ext cx="1502043" cy="2857500"/>
          </a:xfrm>
          <a:prstGeom prst="bentConnector3">
            <a:avLst>
              <a:gd name="adj1" fmla="val 39167"/>
            </a:avLst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0800000" flipV="1">
            <a:off x="2286000" y="4038600"/>
            <a:ext cx="2517654" cy="304800"/>
          </a:xfrm>
          <a:prstGeom prst="bentConnector3">
            <a:avLst>
              <a:gd name="adj1" fmla="val 93707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17" idx="3"/>
          </p:cNvCxnSpPr>
          <p:nvPr/>
        </p:nvCxnSpPr>
        <p:spPr>
          <a:xfrm flipV="1">
            <a:off x="4343400" y="4866468"/>
            <a:ext cx="453325" cy="429432"/>
          </a:xfrm>
          <a:prstGeom prst="bentConnector3">
            <a:avLst>
              <a:gd name="adj1" fmla="val 70513"/>
            </a:avLst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stCxn id="16" idx="3"/>
          </p:cNvCxnSpPr>
          <p:nvPr/>
        </p:nvCxnSpPr>
        <p:spPr>
          <a:xfrm flipV="1">
            <a:off x="4343400" y="4455763"/>
            <a:ext cx="484322" cy="1937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1825746" y="4572000"/>
            <a:ext cx="457200" cy="304800"/>
          </a:xfrm>
          <a:prstGeom prst="rect">
            <a:avLst/>
          </a:prstGeom>
          <a:gradFill flip="none" rotWithShape="1">
            <a:gsLst>
              <a:gs pos="95000">
                <a:schemeClr val="accent6">
                  <a:lumMod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SFP</a:t>
            </a:r>
          </a:p>
          <a:p>
            <a:pPr algn="ctr"/>
            <a:r>
              <a:rPr lang="en-US" sz="900" dirty="0" smtClean="0"/>
              <a:t>DAQ</a:t>
            </a:r>
            <a:endParaRPr lang="en-US" sz="900" b="1" dirty="0"/>
          </a:p>
        </p:txBody>
      </p:sp>
      <p:sp>
        <p:nvSpPr>
          <p:cNvPr id="167" name="Rectangle 166"/>
          <p:cNvSpPr/>
          <p:nvPr/>
        </p:nvSpPr>
        <p:spPr>
          <a:xfrm>
            <a:off x="1825746" y="4191000"/>
            <a:ext cx="457200" cy="304800"/>
          </a:xfrm>
          <a:prstGeom prst="rect">
            <a:avLst/>
          </a:prstGeom>
          <a:gradFill flip="none" rotWithShape="1">
            <a:gsLst>
              <a:gs pos="94000">
                <a:schemeClr val="accent6">
                  <a:lumMod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SFP</a:t>
            </a:r>
          </a:p>
          <a:p>
            <a:pPr algn="ctr"/>
            <a:r>
              <a:rPr lang="en-US" sz="900" dirty="0" smtClean="0"/>
              <a:t>ROI</a:t>
            </a:r>
            <a:endParaRPr lang="en-US" sz="900" b="1" dirty="0"/>
          </a:p>
        </p:txBody>
      </p:sp>
      <p:sp>
        <p:nvSpPr>
          <p:cNvPr id="197" name="Rectangle 196"/>
          <p:cNvSpPr/>
          <p:nvPr/>
        </p:nvSpPr>
        <p:spPr>
          <a:xfrm>
            <a:off x="1825746" y="2514600"/>
            <a:ext cx="457200" cy="304800"/>
          </a:xfrm>
          <a:prstGeom prst="rect">
            <a:avLst/>
          </a:prstGeom>
          <a:gradFill flip="none" rotWithShape="1">
            <a:gsLst>
              <a:gs pos="94000">
                <a:schemeClr val="accent6">
                  <a:lumMod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SFP</a:t>
            </a:r>
          </a:p>
          <a:p>
            <a:pPr algn="ctr"/>
            <a:r>
              <a:rPr lang="en-US" sz="900" dirty="0" smtClean="0"/>
              <a:t>DAQ</a:t>
            </a:r>
            <a:endParaRPr lang="en-US" sz="900" b="1" dirty="0"/>
          </a:p>
        </p:txBody>
      </p:sp>
      <p:sp>
        <p:nvSpPr>
          <p:cNvPr id="198" name="Rectangle 197"/>
          <p:cNvSpPr/>
          <p:nvPr/>
        </p:nvSpPr>
        <p:spPr>
          <a:xfrm>
            <a:off x="1825746" y="2133600"/>
            <a:ext cx="457200" cy="304800"/>
          </a:xfrm>
          <a:prstGeom prst="rect">
            <a:avLst/>
          </a:prstGeom>
          <a:gradFill flip="none" rotWithShape="1">
            <a:gsLst>
              <a:gs pos="94000">
                <a:schemeClr val="accent6">
                  <a:lumMod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SFP</a:t>
            </a:r>
          </a:p>
          <a:p>
            <a:pPr algn="ctr"/>
            <a:r>
              <a:rPr lang="en-US" sz="900" dirty="0" smtClean="0"/>
              <a:t>ROI</a:t>
            </a:r>
            <a:endParaRPr lang="en-US" sz="900" b="1" dirty="0"/>
          </a:p>
        </p:txBody>
      </p:sp>
      <p:cxnSp>
        <p:nvCxnSpPr>
          <p:cNvPr id="215" name="Straight Arrow Connector 214"/>
          <p:cNvCxnSpPr>
            <a:stCxn id="197" idx="1"/>
          </p:cNvCxnSpPr>
          <p:nvPr/>
        </p:nvCxnSpPr>
        <p:spPr>
          <a:xfrm flipH="1">
            <a:off x="1498989" y="2667000"/>
            <a:ext cx="326757" cy="0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198" idx="1"/>
          </p:cNvCxnSpPr>
          <p:nvPr/>
        </p:nvCxnSpPr>
        <p:spPr>
          <a:xfrm flipH="1">
            <a:off x="1498989" y="2286000"/>
            <a:ext cx="326757" cy="0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166" idx="1"/>
          </p:cNvCxnSpPr>
          <p:nvPr/>
        </p:nvCxnSpPr>
        <p:spPr>
          <a:xfrm flipH="1" flipV="1">
            <a:off x="1524001" y="4724399"/>
            <a:ext cx="301745" cy="1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167" idx="1"/>
          </p:cNvCxnSpPr>
          <p:nvPr/>
        </p:nvCxnSpPr>
        <p:spPr>
          <a:xfrm flipH="1" flipV="1">
            <a:off x="1524001" y="4343399"/>
            <a:ext cx="301745" cy="1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/>
          <p:cNvCxnSpPr/>
          <p:nvPr/>
        </p:nvCxnSpPr>
        <p:spPr>
          <a:xfrm rot="16200000" flipH="1">
            <a:off x="5219700" y="3390900"/>
            <a:ext cx="1600200" cy="457200"/>
          </a:xfrm>
          <a:prstGeom prst="bentConnector3">
            <a:avLst>
              <a:gd name="adj1" fmla="val -36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>
            <a:stCxn id="19" idx="3"/>
          </p:cNvCxnSpPr>
          <p:nvPr/>
        </p:nvCxnSpPr>
        <p:spPr>
          <a:xfrm flipV="1">
            <a:off x="3657600" y="4664990"/>
            <a:ext cx="1162373" cy="234412"/>
          </a:xfrm>
          <a:prstGeom prst="bentConnector3">
            <a:avLst>
              <a:gd name="adj1" fmla="val 73333"/>
            </a:avLst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hape 233"/>
          <p:cNvCxnSpPr>
            <a:stCxn id="198" idx="3"/>
          </p:cNvCxnSpPr>
          <p:nvPr/>
        </p:nvCxnSpPr>
        <p:spPr>
          <a:xfrm>
            <a:off x="2282946" y="2286000"/>
            <a:ext cx="2521529" cy="596685"/>
          </a:xfrm>
          <a:prstGeom prst="bentConnector3">
            <a:avLst>
              <a:gd name="adj1" fmla="val 13429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lbow Connector 235"/>
          <p:cNvCxnSpPr>
            <a:stCxn id="197" idx="3"/>
          </p:cNvCxnSpPr>
          <p:nvPr/>
        </p:nvCxnSpPr>
        <p:spPr>
          <a:xfrm>
            <a:off x="2282946" y="2667000"/>
            <a:ext cx="2517654" cy="304800"/>
          </a:xfrm>
          <a:prstGeom prst="bentConnector3">
            <a:avLst>
              <a:gd name="adj1" fmla="val 7525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6985389" y="5257800"/>
            <a:ext cx="228600" cy="3810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6096000" y="5562600"/>
            <a:ext cx="685799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TTC Receiver</a:t>
            </a:r>
            <a:endParaRPr lang="en-US" sz="1100" dirty="0"/>
          </a:p>
        </p:txBody>
      </p:sp>
      <p:cxnSp>
        <p:nvCxnSpPr>
          <p:cNvPr id="242" name="Straight Connector 241"/>
          <p:cNvCxnSpPr>
            <a:stCxn id="240" idx="1"/>
            <a:endCxn id="241" idx="3"/>
          </p:cNvCxnSpPr>
          <p:nvPr/>
        </p:nvCxnSpPr>
        <p:spPr>
          <a:xfrm rot="10800000" flipV="1">
            <a:off x="6781799" y="5448300"/>
            <a:ext cx="203590" cy="342900"/>
          </a:xfrm>
          <a:prstGeom prst="bentConnector3">
            <a:avLst>
              <a:gd name="adj1" fmla="val 50000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7213989" y="1405354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>
            <a:off x="7213989" y="4267200"/>
            <a:ext cx="533400" cy="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>
            <a:off x="7213989" y="4495800"/>
            <a:ext cx="533400" cy="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flipH="1">
            <a:off x="7224845" y="5487889"/>
            <a:ext cx="471355" cy="14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12" idx="1"/>
          </p:cNvCxnSpPr>
          <p:nvPr/>
        </p:nvCxnSpPr>
        <p:spPr>
          <a:xfrm flipH="1">
            <a:off x="1498989" y="3505199"/>
            <a:ext cx="33110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7703609" y="1219200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VME --</a:t>
            </a:r>
            <a:endParaRPr lang="en-US" sz="1400" dirty="0"/>
          </a:p>
        </p:txBody>
      </p:sp>
      <p:sp>
        <p:nvSpPr>
          <p:cNvPr id="256" name="TextBox 255"/>
          <p:cNvSpPr txBox="1"/>
          <p:nvPr/>
        </p:nvSpPr>
        <p:spPr>
          <a:xfrm>
            <a:off x="7717819" y="5334000"/>
            <a:ext cx="519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TCM</a:t>
            </a:r>
            <a:endParaRPr lang="en-US" sz="1400" dirty="0"/>
          </a:p>
        </p:txBody>
      </p:sp>
      <p:sp>
        <p:nvSpPr>
          <p:cNvPr id="265" name="TextBox 264"/>
          <p:cNvSpPr txBox="1"/>
          <p:nvPr/>
        </p:nvSpPr>
        <p:spPr>
          <a:xfrm>
            <a:off x="2286000" y="94539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C00000"/>
                </a:solidFill>
              </a:rPr>
              <a:t>2x 12-fiber</a:t>
            </a:r>
          </a:p>
          <a:p>
            <a:pPr algn="r"/>
            <a:r>
              <a:rPr lang="en-US" sz="1000" dirty="0" smtClean="0">
                <a:solidFill>
                  <a:srgbClr val="C00000"/>
                </a:solidFill>
              </a:rPr>
              <a:t>ribbons </a:t>
            </a:r>
            <a:r>
              <a:rPr lang="en-US" sz="1000" b="1" dirty="0" smtClean="0">
                <a:solidFill>
                  <a:srgbClr val="C00000"/>
                </a:solidFill>
              </a:rPr>
              <a:t>OUT</a:t>
            </a:r>
            <a:endParaRPr lang="en-US" sz="1000" b="1" dirty="0">
              <a:solidFill>
                <a:srgbClr val="C00000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2383026" y="1402596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</a:rPr>
              <a:t>x 12-fiber</a:t>
            </a:r>
          </a:p>
          <a:p>
            <a:pPr algn="r"/>
            <a:r>
              <a:rPr lang="en-US" sz="1000" dirty="0" smtClean="0">
                <a:solidFill>
                  <a:schemeClr val="accent1">
                    <a:lumMod val="50000"/>
                  </a:schemeClr>
                </a:solidFill>
              </a:rPr>
              <a:t>ribbons </a:t>
            </a:r>
            <a:r>
              <a:rPr lang="en-US" sz="1000" b="1" dirty="0" smtClean="0">
                <a:solidFill>
                  <a:schemeClr val="accent1">
                    <a:lumMod val="50000"/>
                  </a:schemeClr>
                </a:solidFill>
              </a:rPr>
              <a:t>IN</a:t>
            </a:r>
            <a:endParaRPr lang="en-US" sz="1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381000" y="152400"/>
            <a:ext cx="8096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CMX Card with Base-CMX functionality and TP-CMX capability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5" name="Elbow Connector 114"/>
          <p:cNvCxnSpPr>
            <a:stCxn id="14" idx="3"/>
          </p:cNvCxnSpPr>
          <p:nvPr/>
        </p:nvCxnSpPr>
        <p:spPr>
          <a:xfrm>
            <a:off x="4343400" y="1638300"/>
            <a:ext cx="304800" cy="647700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flipV="1">
            <a:off x="4089789" y="3124200"/>
            <a:ext cx="914400" cy="304800"/>
          </a:xfrm>
          <a:prstGeom prst="bentConnector3">
            <a:avLst>
              <a:gd name="adj1" fmla="val 100000"/>
            </a:avLst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213989" y="4724400"/>
            <a:ext cx="533400" cy="0"/>
          </a:xfrm>
          <a:prstGeom prst="straightConnector1">
            <a:avLst/>
          </a:prstGeom>
          <a:ln w="127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696200" y="6428601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30-Apr-2014</a:t>
            </a:r>
            <a:endParaRPr lang="en-US" sz="1200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4648200" y="2286000"/>
            <a:ext cx="1524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180"/>
          <p:cNvSpPr/>
          <p:nvPr/>
        </p:nvSpPr>
        <p:spPr>
          <a:xfrm>
            <a:off x="3810000" y="3276600"/>
            <a:ext cx="304800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M U X</a:t>
            </a:r>
            <a:endParaRPr lang="en-US" sz="900" dirty="0"/>
          </a:p>
        </p:txBody>
      </p:sp>
      <p:cxnSp>
        <p:nvCxnSpPr>
          <p:cNvPr id="188" name="Straight Connector 187"/>
          <p:cNvCxnSpPr/>
          <p:nvPr/>
        </p:nvCxnSpPr>
        <p:spPr>
          <a:xfrm>
            <a:off x="6248400" y="4419600"/>
            <a:ext cx="73698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 rot="16200000">
            <a:off x="6261489" y="4229100"/>
            <a:ext cx="762000" cy="3810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LVDS Transceivers</a:t>
            </a:r>
            <a:endParaRPr lang="en-US" sz="800" dirty="0"/>
          </a:p>
        </p:txBody>
      </p:sp>
      <p:sp>
        <p:nvSpPr>
          <p:cNvPr id="196" name="Rectangle 195"/>
          <p:cNvSpPr/>
          <p:nvPr/>
        </p:nvSpPr>
        <p:spPr>
          <a:xfrm>
            <a:off x="5105400" y="5562600"/>
            <a:ext cx="762000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Clock  Generator</a:t>
            </a:r>
            <a:endParaRPr lang="en-US" sz="1000" dirty="0"/>
          </a:p>
        </p:txBody>
      </p:sp>
      <p:cxnSp>
        <p:nvCxnSpPr>
          <p:cNvPr id="206" name="Straight Arrow Connector 205"/>
          <p:cNvCxnSpPr/>
          <p:nvPr/>
        </p:nvCxnSpPr>
        <p:spPr>
          <a:xfrm flipH="1">
            <a:off x="7213989" y="2895600"/>
            <a:ext cx="5334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Elbow Connector 218"/>
          <p:cNvCxnSpPr>
            <a:endCxn id="10" idx="1"/>
          </p:cNvCxnSpPr>
          <p:nvPr/>
        </p:nvCxnSpPr>
        <p:spPr>
          <a:xfrm>
            <a:off x="5791200" y="2438400"/>
            <a:ext cx="1194189" cy="457200"/>
          </a:xfrm>
          <a:prstGeom prst="bentConnector3">
            <a:avLst>
              <a:gd name="adj1" fmla="val 59734"/>
            </a:avLst>
          </a:prstGeom>
          <a:ln w="12700"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Elbow Connector 361"/>
          <p:cNvCxnSpPr>
            <a:endCxn id="166" idx="3"/>
          </p:cNvCxnSpPr>
          <p:nvPr/>
        </p:nvCxnSpPr>
        <p:spPr>
          <a:xfrm rot="10800000" flipV="1">
            <a:off x="2282946" y="4114800"/>
            <a:ext cx="2517654" cy="609600"/>
          </a:xfrm>
          <a:prstGeom prst="bentConnector3">
            <a:avLst>
              <a:gd name="adj1" fmla="val 87859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00600" y="2133600"/>
            <a:ext cx="990600" cy="9906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Base </a:t>
            </a:r>
          </a:p>
          <a:p>
            <a:pPr algn="ctr"/>
            <a:r>
              <a:rPr lang="en-US" sz="1400" b="1" dirty="0" smtClean="0"/>
              <a:t>Function</a:t>
            </a:r>
            <a:endParaRPr lang="en-US" sz="1050" b="1" dirty="0" smtClean="0"/>
          </a:p>
          <a:p>
            <a:pPr algn="ctr"/>
            <a:r>
              <a:rPr lang="en-US" sz="1200" b="1" dirty="0" smtClean="0"/>
              <a:t>FPGA</a:t>
            </a:r>
            <a:endParaRPr lang="en-US" sz="1400" b="1" dirty="0" smtClean="0"/>
          </a:p>
          <a:p>
            <a:pPr algn="ctr"/>
            <a:r>
              <a:rPr lang="en-US" sz="1000" dirty="0" smtClean="0"/>
              <a:t>Virtex-6</a:t>
            </a:r>
          </a:p>
          <a:p>
            <a:pPr algn="ctr"/>
            <a:r>
              <a:rPr lang="en-US" sz="1000" dirty="0" smtClean="0"/>
              <a:t>LX550T-FF1759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0" y="2133600"/>
            <a:ext cx="533400" cy="533400"/>
          </a:xfrm>
          <a:prstGeom prst="rect">
            <a:avLst/>
          </a:prstGeom>
          <a:gradFill flip="none" rotWithShape="1">
            <a:gsLst>
              <a:gs pos="95000">
                <a:srgbClr val="C00000"/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12x Optic </a:t>
            </a:r>
            <a:r>
              <a:rPr lang="en-US" sz="1000" b="1" dirty="0" smtClean="0"/>
              <a:t>OUT</a:t>
            </a:r>
            <a:endParaRPr lang="en-US" sz="1000" b="1" dirty="0"/>
          </a:p>
        </p:txBody>
      </p:sp>
      <p:sp>
        <p:nvSpPr>
          <p:cNvPr id="9" name="Rectangle 8"/>
          <p:cNvSpPr/>
          <p:nvPr/>
        </p:nvSpPr>
        <p:spPr>
          <a:xfrm>
            <a:off x="4800600" y="3946902"/>
            <a:ext cx="990600" cy="9906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Topo</a:t>
            </a:r>
            <a:r>
              <a:rPr lang="en-US" sz="1400" b="1" dirty="0" smtClean="0"/>
              <a:t> </a:t>
            </a:r>
          </a:p>
          <a:p>
            <a:pPr algn="ctr"/>
            <a:r>
              <a:rPr lang="en-US" sz="1400" b="1" dirty="0" smtClean="0"/>
              <a:t>Function</a:t>
            </a:r>
            <a:r>
              <a:rPr lang="en-US" sz="1050" b="1" dirty="0" smtClean="0"/>
              <a:t> </a:t>
            </a:r>
            <a:r>
              <a:rPr lang="en-US" sz="1200" b="1" dirty="0" smtClean="0"/>
              <a:t>FPGA</a:t>
            </a:r>
            <a:endParaRPr lang="en-US" sz="1400" b="1" dirty="0" smtClean="0"/>
          </a:p>
          <a:p>
            <a:pPr algn="ctr"/>
            <a:r>
              <a:rPr lang="en-US" sz="1000" dirty="0" smtClean="0"/>
              <a:t>Virtex-6</a:t>
            </a:r>
          </a:p>
          <a:p>
            <a:pPr algn="ctr"/>
            <a:r>
              <a:rPr lang="en-US" sz="1000" dirty="0" smtClean="0"/>
              <a:t>LX550T-FF1759</a:t>
            </a:r>
          </a:p>
        </p:txBody>
      </p:sp>
      <p:cxnSp>
        <p:nvCxnSpPr>
          <p:cNvPr id="495" name="Straight Connector 494"/>
          <p:cNvCxnSpPr/>
          <p:nvPr/>
        </p:nvCxnSpPr>
        <p:spPr>
          <a:xfrm>
            <a:off x="5791200" y="1447800"/>
            <a:ext cx="25361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6" name="Rectangle 505"/>
          <p:cNvSpPr/>
          <p:nvPr/>
        </p:nvSpPr>
        <p:spPr>
          <a:xfrm>
            <a:off x="3505200" y="5715000"/>
            <a:ext cx="838200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CAN Bus</a:t>
            </a:r>
          </a:p>
          <a:p>
            <a:pPr algn="ctr"/>
            <a:r>
              <a:rPr lang="en-US" sz="1000" dirty="0" smtClean="0"/>
              <a:t>Monitoring</a:t>
            </a:r>
          </a:p>
          <a:p>
            <a:pPr algn="ctr"/>
            <a:r>
              <a:rPr lang="en-US" sz="1000" dirty="0" smtClean="0"/>
              <a:t>Temp, V &amp; I</a:t>
            </a:r>
            <a:endParaRPr lang="en-US" sz="1000" dirty="0"/>
          </a:p>
        </p:txBody>
      </p:sp>
      <p:cxnSp>
        <p:nvCxnSpPr>
          <p:cNvPr id="508" name="Elbow Connector 507"/>
          <p:cNvCxnSpPr>
            <a:stCxn id="12" idx="3"/>
            <a:endCxn id="181" idx="1"/>
          </p:cNvCxnSpPr>
          <p:nvPr/>
        </p:nvCxnSpPr>
        <p:spPr>
          <a:xfrm>
            <a:off x="2058690" y="3505199"/>
            <a:ext cx="1751310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 rot="16200000">
            <a:off x="2019300" y="3314700"/>
            <a:ext cx="762000" cy="3810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LVDS Transceivers</a:t>
            </a:r>
            <a:endParaRPr lang="en-US" sz="800" dirty="0"/>
          </a:p>
        </p:txBody>
      </p:sp>
      <p:sp>
        <p:nvSpPr>
          <p:cNvPr id="517" name="Rectangle 516"/>
          <p:cNvSpPr/>
          <p:nvPr/>
        </p:nvSpPr>
        <p:spPr>
          <a:xfrm>
            <a:off x="7010400" y="5791200"/>
            <a:ext cx="228600" cy="3810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8" name="Straight Connector 241"/>
          <p:cNvCxnSpPr/>
          <p:nvPr/>
        </p:nvCxnSpPr>
        <p:spPr>
          <a:xfrm rot="5400000">
            <a:off x="6896100" y="6057900"/>
            <a:ext cx="152400" cy="76200"/>
          </a:xfrm>
          <a:prstGeom prst="bentConnector3">
            <a:avLst>
              <a:gd name="adj1" fmla="val -84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Arrow Connector 521"/>
          <p:cNvCxnSpPr/>
          <p:nvPr/>
        </p:nvCxnSpPr>
        <p:spPr>
          <a:xfrm>
            <a:off x="7239000" y="60198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Connector 523"/>
          <p:cNvCxnSpPr/>
          <p:nvPr/>
        </p:nvCxnSpPr>
        <p:spPr>
          <a:xfrm>
            <a:off x="4343400" y="5943600"/>
            <a:ext cx="2590800" cy="228600"/>
          </a:xfrm>
          <a:prstGeom prst="bentConnector3">
            <a:avLst>
              <a:gd name="adj1" fmla="val 7228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Rectangle 539"/>
          <p:cNvSpPr/>
          <p:nvPr/>
        </p:nvSpPr>
        <p:spPr>
          <a:xfrm>
            <a:off x="1844298" y="5791200"/>
            <a:ext cx="228600" cy="381000"/>
          </a:xfrm>
          <a:prstGeom prst="rect">
            <a:avLst/>
          </a:prstGeom>
          <a:gradFill flip="none" rotWithShape="1">
            <a:gsLst>
              <a:gs pos="95000">
                <a:srgbClr val="FFEFD1"/>
              </a:gs>
              <a:gs pos="71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3" name="Straight Arrow Connector 542"/>
          <p:cNvCxnSpPr/>
          <p:nvPr/>
        </p:nvCxnSpPr>
        <p:spPr>
          <a:xfrm>
            <a:off x="1573078" y="5873858"/>
            <a:ext cx="278969" cy="7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Straight Connector 98"/>
          <p:cNvCxnSpPr/>
          <p:nvPr/>
        </p:nvCxnSpPr>
        <p:spPr>
          <a:xfrm rot="5400000" flipH="1" flipV="1">
            <a:off x="4991100" y="3009900"/>
            <a:ext cx="1828800" cy="228600"/>
          </a:xfrm>
          <a:prstGeom prst="bentConnector3">
            <a:avLst>
              <a:gd name="adj1" fmla="val 424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Shape 555"/>
          <p:cNvCxnSpPr/>
          <p:nvPr/>
        </p:nvCxnSpPr>
        <p:spPr>
          <a:xfrm rot="10800000" flipV="1">
            <a:off x="6019800" y="1447798"/>
            <a:ext cx="965588" cy="762002"/>
          </a:xfrm>
          <a:prstGeom prst="bentConnector3">
            <a:avLst>
              <a:gd name="adj1" fmla="val 99757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Straight Connector 556"/>
          <p:cNvCxnSpPr/>
          <p:nvPr/>
        </p:nvCxnSpPr>
        <p:spPr>
          <a:xfrm>
            <a:off x="5791200" y="2209800"/>
            <a:ext cx="25361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 rot="16200000">
            <a:off x="6261489" y="1257300"/>
            <a:ext cx="762000" cy="3810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VME - -  Bus Transceivers</a:t>
            </a:r>
            <a:endParaRPr lang="en-US" sz="800" dirty="0"/>
          </a:p>
        </p:txBody>
      </p:sp>
      <p:cxnSp>
        <p:nvCxnSpPr>
          <p:cNvPr id="568" name="Straight Arrow Connector 513"/>
          <p:cNvCxnSpPr/>
          <p:nvPr/>
        </p:nvCxnSpPr>
        <p:spPr>
          <a:xfrm flipH="1" flipV="1">
            <a:off x="1524000" y="6096000"/>
            <a:ext cx="312549" cy="25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Elbow Connector 568"/>
          <p:cNvCxnSpPr>
            <a:endCxn id="506" idx="1"/>
          </p:cNvCxnSpPr>
          <p:nvPr/>
        </p:nvCxnSpPr>
        <p:spPr>
          <a:xfrm flipV="1">
            <a:off x="2255003" y="5943600"/>
            <a:ext cx="1250197" cy="232475"/>
          </a:xfrm>
          <a:prstGeom prst="bentConnector3">
            <a:avLst>
              <a:gd name="adj1" fmla="val 85331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Elbow Connector 571"/>
          <p:cNvCxnSpPr/>
          <p:nvPr/>
        </p:nvCxnSpPr>
        <p:spPr>
          <a:xfrm>
            <a:off x="2076773" y="6059837"/>
            <a:ext cx="133027" cy="112363"/>
          </a:xfrm>
          <a:prstGeom prst="bentConnector3">
            <a:avLst>
              <a:gd name="adj1" fmla="val 137380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1" name="Rectangle 580"/>
          <p:cNvSpPr/>
          <p:nvPr/>
        </p:nvSpPr>
        <p:spPr>
          <a:xfrm>
            <a:off x="2438400" y="5562600"/>
            <a:ext cx="609600" cy="457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50000"/>
                </a:schemeClr>
              </a:gs>
              <a:gs pos="49000">
                <a:schemeClr val="accent6">
                  <a:shade val="93000"/>
                  <a:satMod val="130000"/>
                </a:schemeClr>
              </a:gs>
              <a:gs pos="8000">
                <a:schemeClr val="accent6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System</a:t>
            </a:r>
          </a:p>
          <a:p>
            <a:pPr algn="ctr"/>
            <a:r>
              <a:rPr lang="en-US" sz="1000" dirty="0" smtClean="0"/>
              <a:t>ACE 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7746146" y="5867400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CAN Bus</a:t>
            </a:r>
            <a:endParaRPr lang="en-US" sz="1200" dirty="0"/>
          </a:p>
        </p:txBody>
      </p:sp>
      <p:sp>
        <p:nvSpPr>
          <p:cNvPr id="111" name="Rectangle 110"/>
          <p:cNvSpPr/>
          <p:nvPr/>
        </p:nvSpPr>
        <p:spPr>
          <a:xfrm>
            <a:off x="1676400" y="5105400"/>
            <a:ext cx="609600" cy="533400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100000">
                <a:srgbClr val="9CB86E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Compact </a:t>
            </a:r>
          </a:p>
          <a:p>
            <a:pPr algn="ctr"/>
            <a:r>
              <a:rPr lang="en-US" sz="900" dirty="0" smtClean="0"/>
              <a:t>Flash Card</a:t>
            </a:r>
          </a:p>
        </p:txBody>
      </p:sp>
      <p:cxnSp>
        <p:nvCxnSpPr>
          <p:cNvPr id="125" name="Elbow Connector 124"/>
          <p:cNvCxnSpPr/>
          <p:nvPr/>
        </p:nvCxnSpPr>
        <p:spPr>
          <a:xfrm flipV="1">
            <a:off x="2069026" y="5897105"/>
            <a:ext cx="371957" cy="3"/>
          </a:xfrm>
          <a:prstGeom prst="bentConnector3">
            <a:avLst>
              <a:gd name="adj1" fmla="val 50000"/>
            </a:avLst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142"/>
          <p:cNvCxnSpPr>
            <a:stCxn id="111" idx="3"/>
            <a:endCxn id="581" idx="0"/>
          </p:cNvCxnSpPr>
          <p:nvPr/>
        </p:nvCxnSpPr>
        <p:spPr>
          <a:xfrm>
            <a:off x="2286000" y="5372100"/>
            <a:ext cx="457200" cy="190500"/>
          </a:xfrm>
          <a:prstGeom prst="bentConnector2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1850757" y="990600"/>
            <a:ext cx="457200" cy="304800"/>
          </a:xfrm>
          <a:prstGeom prst="rect">
            <a:avLst/>
          </a:prstGeom>
          <a:gradFill flip="none" rotWithShape="1">
            <a:gsLst>
              <a:gs pos="94000">
                <a:srgbClr val="C00000"/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MPT</a:t>
            </a:r>
            <a:endParaRPr lang="en-US" sz="1000" b="1" dirty="0"/>
          </a:p>
        </p:txBody>
      </p:sp>
      <p:sp>
        <p:nvSpPr>
          <p:cNvPr id="173" name="Rectangle 172"/>
          <p:cNvSpPr/>
          <p:nvPr/>
        </p:nvSpPr>
        <p:spPr>
          <a:xfrm>
            <a:off x="1850757" y="1447800"/>
            <a:ext cx="457200" cy="304800"/>
          </a:xfrm>
          <a:prstGeom prst="rect">
            <a:avLst/>
          </a:prstGeom>
          <a:gradFill flip="none" rotWithShape="1">
            <a:gsLst>
              <a:gs pos="95000">
                <a:schemeClr val="accent1">
                  <a:lumMod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MPT</a:t>
            </a:r>
            <a:endParaRPr lang="en-US" sz="1000" b="1" dirty="0"/>
          </a:p>
        </p:txBody>
      </p:sp>
      <p:cxnSp>
        <p:nvCxnSpPr>
          <p:cNvPr id="178" name="Straight Connector 177"/>
          <p:cNvCxnSpPr>
            <a:stCxn id="241" idx="1"/>
            <a:endCxn id="196" idx="3"/>
          </p:cNvCxnSpPr>
          <p:nvPr/>
        </p:nvCxnSpPr>
        <p:spPr>
          <a:xfrm flipH="1">
            <a:off x="5867400" y="5791200"/>
            <a:ext cx="228600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>
            <a:endCxn id="173" idx="1"/>
          </p:cNvCxnSpPr>
          <p:nvPr/>
        </p:nvCxnSpPr>
        <p:spPr>
          <a:xfrm>
            <a:off x="1524000" y="1600200"/>
            <a:ext cx="326757" cy="0"/>
          </a:xfrm>
          <a:prstGeom prst="straightConnector1">
            <a:avLst/>
          </a:prstGeom>
          <a:ln w="127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72470" y="5701025"/>
            <a:ext cx="111921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 smtClean="0"/>
              <a:t>Test Connector:</a:t>
            </a:r>
          </a:p>
          <a:p>
            <a:pPr algn="r"/>
            <a:r>
              <a:rPr lang="en-US" sz="1050" dirty="0" smtClean="0"/>
              <a:t>JTAG, CAN bus</a:t>
            </a:r>
          </a:p>
          <a:p>
            <a:pPr algn="r"/>
            <a:r>
              <a:rPr lang="en-US" sz="1050" dirty="0" smtClean="0"/>
              <a:t>&amp; Access Signals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5813" y="3131403"/>
            <a:ext cx="14316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CTP output </a:t>
            </a:r>
          </a:p>
          <a:p>
            <a:pPr algn="r"/>
            <a:r>
              <a:rPr lang="en-US" sz="1200" dirty="0" smtClean="0"/>
              <a:t>From </a:t>
            </a:r>
            <a:r>
              <a:rPr lang="en-US" sz="1200" dirty="0" err="1" smtClean="0"/>
              <a:t>Topo</a:t>
            </a:r>
            <a:r>
              <a:rPr lang="en-US" sz="1200" dirty="0" smtClean="0"/>
              <a:t> Function</a:t>
            </a:r>
          </a:p>
          <a:p>
            <a:pPr algn="r"/>
            <a:r>
              <a:rPr lang="en-US" sz="1200" dirty="0" smtClean="0"/>
              <a:t>(up to 2x</a:t>
            </a:r>
          </a:p>
          <a:p>
            <a:pPr algn="r"/>
            <a:r>
              <a:rPr lang="en-US" sz="1200" dirty="0" smtClean="0"/>
              <a:t>33x LVDS pairs</a:t>
            </a:r>
          </a:p>
          <a:p>
            <a:pPr algn="r"/>
            <a:r>
              <a:rPr lang="en-US" sz="1200" dirty="0" smtClean="0"/>
              <a:t>@ up to 160 Mbps)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7696200" y="2108537"/>
            <a:ext cx="11233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Inputs from </a:t>
            </a:r>
          </a:p>
          <a:p>
            <a:r>
              <a:rPr lang="en-US" sz="1200" dirty="0" smtClean="0"/>
              <a:t>All 16x JEM </a:t>
            </a:r>
          </a:p>
          <a:p>
            <a:r>
              <a:rPr lang="en-US" sz="1200" dirty="0" smtClean="0"/>
              <a:t>or 14x CPM </a:t>
            </a:r>
          </a:p>
          <a:p>
            <a:r>
              <a:rPr lang="en-US" sz="1200" dirty="0" smtClean="0"/>
              <a:t>Processors</a:t>
            </a:r>
          </a:p>
          <a:p>
            <a:r>
              <a:rPr lang="en-US" sz="1200" dirty="0" smtClean="0"/>
              <a:t>From this crate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677010" y="3147447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(400x single ended</a:t>
            </a:r>
          </a:p>
          <a:p>
            <a:r>
              <a:rPr lang="en-US" sz="1200" dirty="0" smtClean="0"/>
              <a:t>2.5V CMOS  signals</a:t>
            </a:r>
          </a:p>
          <a:p>
            <a:r>
              <a:rPr lang="en-US" sz="1200" dirty="0" smtClean="0"/>
              <a:t>@ 160 Mbps)</a:t>
            </a:r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7703664" y="3962400"/>
            <a:ext cx="1205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LVDS cables</a:t>
            </a:r>
          </a:p>
          <a:p>
            <a:r>
              <a:rPr lang="en-US" sz="1200" dirty="0" smtClean="0"/>
              <a:t>From Crate CMX</a:t>
            </a:r>
          </a:p>
          <a:p>
            <a:r>
              <a:rPr lang="en-US" sz="1200" dirty="0" smtClean="0"/>
              <a:t>To System CMX 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724804" y="4608731"/>
            <a:ext cx="1389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(up to 3x</a:t>
            </a:r>
          </a:p>
          <a:p>
            <a:r>
              <a:rPr lang="en-US" sz="1200" dirty="0" smtClean="0"/>
              <a:t>27x LVDS pairs</a:t>
            </a:r>
          </a:p>
          <a:p>
            <a:r>
              <a:rPr lang="en-US" sz="1200" dirty="0" smtClean="0"/>
              <a:t>@ up to 160 Mbps)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53332" y="2141349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Optical output</a:t>
            </a:r>
          </a:p>
          <a:p>
            <a:pPr algn="r"/>
            <a:r>
              <a:rPr lang="en-US" sz="1200" dirty="0" smtClean="0"/>
              <a:t>DAQ &amp;ROI readout</a:t>
            </a:r>
          </a:p>
          <a:p>
            <a:pPr algn="r"/>
            <a:r>
              <a:rPr lang="en-US" sz="1200" dirty="0" smtClean="0"/>
              <a:t>From Base Function</a:t>
            </a:r>
          </a:p>
          <a:p>
            <a:pPr algn="r"/>
            <a:r>
              <a:rPr lang="en-US" sz="1200" dirty="0" smtClean="0"/>
              <a:t>(2x G-Link or S-Link)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5813" y="4198203"/>
            <a:ext cx="1431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Optical output</a:t>
            </a:r>
          </a:p>
          <a:p>
            <a:pPr algn="r"/>
            <a:r>
              <a:rPr lang="en-US" sz="1200" dirty="0" smtClean="0"/>
              <a:t>DAQ &amp;ROI readout</a:t>
            </a:r>
          </a:p>
          <a:p>
            <a:pPr algn="r"/>
            <a:r>
              <a:rPr lang="en-US" sz="1200" dirty="0" smtClean="0"/>
              <a:t>From </a:t>
            </a:r>
            <a:r>
              <a:rPr lang="en-US" sz="1200" dirty="0" err="1" smtClean="0"/>
              <a:t>Topo</a:t>
            </a:r>
            <a:r>
              <a:rPr lang="en-US" sz="1200" dirty="0" smtClean="0"/>
              <a:t> Function</a:t>
            </a:r>
          </a:p>
          <a:p>
            <a:pPr algn="r"/>
            <a:r>
              <a:rPr lang="en-US" sz="1200" dirty="0" smtClean="0"/>
              <a:t>(2x G-Link or S-Link)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6950" y="570801"/>
            <a:ext cx="1439818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 smtClean="0"/>
              <a:t>Optical output</a:t>
            </a:r>
          </a:p>
          <a:p>
            <a:pPr algn="r"/>
            <a:r>
              <a:rPr lang="en-US" sz="1050" dirty="0" smtClean="0"/>
              <a:t>From Base Function</a:t>
            </a:r>
          </a:p>
          <a:p>
            <a:pPr algn="r"/>
            <a:r>
              <a:rPr lang="en-US" sz="1050" dirty="0" smtClean="0"/>
              <a:t>To  L1Topo</a:t>
            </a:r>
          </a:p>
          <a:p>
            <a:pPr algn="r"/>
            <a:r>
              <a:rPr lang="en-US" sz="1050" dirty="0" smtClean="0"/>
              <a:t>and/or CMX-</a:t>
            </a:r>
            <a:r>
              <a:rPr lang="en-US" sz="1050" dirty="0" err="1" smtClean="0"/>
              <a:t>Topo</a:t>
            </a:r>
            <a:endParaRPr lang="en-US" sz="1050" dirty="0" smtClean="0"/>
          </a:p>
          <a:p>
            <a:pPr algn="r"/>
            <a:r>
              <a:rPr lang="en-US" sz="1050" dirty="0" smtClean="0"/>
              <a:t>(up to 24x @ 6.4 Gbps)</a:t>
            </a:r>
            <a:endParaRPr lang="en-US" sz="1050" dirty="0"/>
          </a:p>
        </p:txBody>
      </p:sp>
      <p:sp>
        <p:nvSpPr>
          <p:cNvPr id="112" name="TextBox 111"/>
          <p:cNvSpPr txBox="1"/>
          <p:nvPr/>
        </p:nvSpPr>
        <p:spPr>
          <a:xfrm>
            <a:off x="84183" y="1440051"/>
            <a:ext cx="14398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dirty="0" smtClean="0"/>
              <a:t>Optical input </a:t>
            </a:r>
          </a:p>
          <a:p>
            <a:pPr algn="r"/>
            <a:r>
              <a:rPr lang="en-US" sz="1050" dirty="0" smtClean="0"/>
              <a:t>From up to 12 CMXs</a:t>
            </a:r>
          </a:p>
          <a:p>
            <a:pPr algn="r"/>
            <a:r>
              <a:rPr lang="en-US" sz="1050" dirty="0" smtClean="0"/>
              <a:t>To  CMX-</a:t>
            </a:r>
            <a:r>
              <a:rPr lang="en-US" sz="1050" dirty="0" err="1" smtClean="0"/>
              <a:t>Topo</a:t>
            </a:r>
            <a:r>
              <a:rPr lang="en-US" sz="1050" dirty="0" smtClean="0"/>
              <a:t> </a:t>
            </a:r>
          </a:p>
          <a:p>
            <a:pPr algn="r"/>
            <a:r>
              <a:rPr lang="en-US" sz="1050" dirty="0" smtClean="0"/>
              <a:t>(up to 36x @ 6.4 Gbps)</a:t>
            </a:r>
            <a:endParaRPr lang="en-US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06362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IO Banks available on Virtex6 LX550T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90600"/>
            <a:ext cx="7086600" cy="536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06362"/>
            <a:ext cx="8229600" cy="8842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CMX IO Bank Assignment for Processor Inputs</a:t>
            </a:r>
            <a:b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(using only </a:t>
            </a:r>
            <a:r>
              <a:rPr lang="en-US" sz="1800" smtClean="0">
                <a:solidFill>
                  <a:schemeClr val="accent3">
                    <a:lumMod val="50000"/>
                  </a:schemeClr>
                </a:solidFill>
              </a:rPr>
              <a:t>Inner Columns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and exactly </a:t>
            </a:r>
            <a:r>
              <a:rPr lang="en-US" sz="1800" smtClean="0">
                <a:solidFill>
                  <a:schemeClr val="accent3">
                    <a:lumMod val="50000"/>
                  </a:schemeClr>
                </a:solidFill>
              </a:rPr>
              <a:t>two Regional Clocks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per Horizontal Row)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599"/>
            <a:ext cx="8229600" cy="53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Brace 5"/>
          <p:cNvSpPr/>
          <p:nvPr/>
        </p:nvSpPr>
        <p:spPr>
          <a:xfrm>
            <a:off x="5410200" y="2133600"/>
            <a:ext cx="152400" cy="609600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410200" y="2895600"/>
            <a:ext cx="152400" cy="609600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5410200" y="3733800"/>
            <a:ext cx="152400" cy="609600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410200" y="4495800"/>
            <a:ext cx="152400" cy="609600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 flipH="1">
            <a:off x="2133600" y="1600200"/>
            <a:ext cx="152400" cy="609600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flipH="1">
            <a:off x="2133600" y="2362200"/>
            <a:ext cx="152400" cy="609600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flipH="1">
            <a:off x="2133600" y="4267200"/>
            <a:ext cx="152400" cy="609600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 flipH="1">
            <a:off x="2133600" y="5029200"/>
            <a:ext cx="152400" cy="609600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8800" y="2133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P03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P02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38800" y="2895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P01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38800" y="3733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P15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38800" y="4495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P13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P12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0" y="5029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P10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P11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0" y="4267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P08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P09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0" y="2362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P06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P07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1600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P04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P05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8000" y="1611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3200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43400" y="3657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5257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0" y="472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0" y="4191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0" y="2667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0" y="2133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43400" y="2133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43400" y="2667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4191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43400" y="472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95800" y="5181600"/>
            <a:ext cx="0" cy="762000"/>
          </a:xfrm>
          <a:prstGeom prst="straightConnector1">
            <a:avLst/>
          </a:prstGeom>
          <a:ln w="3492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00400" y="5943600"/>
            <a:ext cx="2362200" cy="0"/>
          </a:xfrm>
          <a:prstGeom prst="line">
            <a:avLst/>
          </a:prstGeom>
          <a:ln w="3492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62600" y="54864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Number of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Regional Clocks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used per IO Bank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(2 per row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sym typeface="Wingdings" pitchFamily="2" charset="2"/>
              </a:rPr>
              <a:t>match for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MMCM)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3200400" y="5638800"/>
            <a:ext cx="0" cy="304800"/>
          </a:xfrm>
          <a:prstGeom prst="straightConnector1">
            <a:avLst/>
          </a:prstGeom>
          <a:ln w="3492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34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498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498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498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49823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6869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6869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6869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6869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6023"/>
            <a:ext cx="1371600" cy="1524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2223"/>
            <a:ext cx="1447800" cy="2286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87823"/>
            <a:ext cx="381001" cy="228600"/>
          </a:xfrm>
          <a:prstGeom prst="bentConnector3">
            <a:avLst>
              <a:gd name="adj1" fmla="val 10018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3624"/>
            <a:ext cx="1371600" cy="1524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49822"/>
            <a:ext cx="1066800" cy="8382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78422"/>
            <a:ext cx="1371600" cy="762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2623"/>
            <a:ext cx="762000" cy="152400"/>
          </a:xfrm>
          <a:prstGeom prst="bentConnector3">
            <a:avLst>
              <a:gd name="adj1" fmla="val 1012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78323"/>
            <a:ext cx="990600" cy="609600"/>
          </a:xfrm>
          <a:prstGeom prst="bentConnector3">
            <a:avLst>
              <a:gd name="adj1" fmla="val 416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87823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594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4023"/>
            <a:ext cx="152400" cy="152400"/>
          </a:xfrm>
          <a:prstGeom prst="bentConnector3">
            <a:avLst>
              <a:gd name="adj1" fmla="val 990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87824"/>
            <a:ext cx="152400" cy="152400"/>
          </a:xfrm>
          <a:prstGeom prst="bentConnector3">
            <a:avLst>
              <a:gd name="adj1" fmla="val 10454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6023"/>
            <a:ext cx="1371600" cy="1524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2223"/>
            <a:ext cx="1447800" cy="2286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87823"/>
            <a:ext cx="381001" cy="228600"/>
          </a:xfrm>
          <a:prstGeom prst="bentConnector3">
            <a:avLst>
              <a:gd name="adj1" fmla="val 10018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4023"/>
            <a:ext cx="152400" cy="152400"/>
          </a:xfrm>
          <a:prstGeom prst="bentConnector3">
            <a:avLst>
              <a:gd name="adj1" fmla="val 9909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3626"/>
            <a:ext cx="1371600" cy="1524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49824"/>
            <a:ext cx="1066800" cy="8382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78424"/>
            <a:ext cx="1371600" cy="76200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2625"/>
            <a:ext cx="762000" cy="152400"/>
          </a:xfrm>
          <a:prstGeom prst="bentConnector3">
            <a:avLst>
              <a:gd name="adj1" fmla="val 10127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78325"/>
            <a:ext cx="990600" cy="609600"/>
          </a:xfrm>
          <a:prstGeom prst="bentConnector3">
            <a:avLst>
              <a:gd name="adj1" fmla="val 4160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87825"/>
            <a:ext cx="152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87826"/>
            <a:ext cx="152400" cy="152400"/>
          </a:xfrm>
          <a:prstGeom prst="bentConnector3">
            <a:avLst>
              <a:gd name="adj1" fmla="val 10454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6623"/>
            <a:ext cx="0" cy="3048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5223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999497" y="2930603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LVDS</a:t>
            </a:r>
          </a:p>
          <a:p>
            <a:pPr algn="r"/>
            <a:r>
              <a:rPr lang="en-US" sz="1000" dirty="0" smtClean="0"/>
              <a:t>Cables</a:t>
            </a:r>
            <a:endParaRPr lang="en-US" sz="1000" dirty="0"/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6623"/>
            <a:ext cx="0" cy="3048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5223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6623"/>
            <a:ext cx="0" cy="3048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5223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6623"/>
            <a:ext cx="0" cy="3048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5223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sp>
        <p:nvSpPr>
          <p:cNvPr id="140" name="Rectangle 139"/>
          <p:cNvSpPr/>
          <p:nvPr/>
        </p:nvSpPr>
        <p:spPr>
          <a:xfrm>
            <a:off x="8382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  <a:endParaRPr lang="en-US" sz="900" dirty="0" smtClean="0"/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594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594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594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3023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49713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LVDS</a:t>
            </a:r>
          </a:p>
          <a:p>
            <a:pPr algn="r"/>
            <a:r>
              <a:rPr lang="en-US" sz="1000" dirty="0" smtClean="0"/>
              <a:t>Cables</a:t>
            </a:r>
            <a:endParaRPr lang="en-US" sz="1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7315200" y="2949713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LVDS</a:t>
            </a:r>
          </a:p>
          <a:p>
            <a:pPr algn="r"/>
            <a:r>
              <a:rPr lang="en-US" sz="1000" dirty="0" smtClean="0"/>
              <a:t>Cables</a:t>
            </a:r>
            <a:endParaRPr lang="en-US" sz="1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2286000" y="2949713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/>
              <a:t>LVDS</a:t>
            </a:r>
          </a:p>
          <a:p>
            <a:pPr algn="r"/>
            <a:r>
              <a:rPr lang="en-US" sz="1000" dirty="0" smtClean="0"/>
              <a:t>Cables</a:t>
            </a:r>
            <a:endParaRPr lang="en-US" sz="1000" dirty="0"/>
          </a:p>
        </p:txBody>
      </p:sp>
      <p:sp>
        <p:nvSpPr>
          <p:cNvPr id="234" name="Left Brace 233"/>
          <p:cNvSpPr/>
          <p:nvPr/>
        </p:nvSpPr>
        <p:spPr>
          <a:xfrm rot="5400000">
            <a:off x="7391400" y="146446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6446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6046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6046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87823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Crate</a:t>
            </a:r>
          </a:p>
          <a:p>
            <a:r>
              <a:rPr lang="en-US" sz="1400" dirty="0" smtClean="0"/>
              <a:t>CMXs</a:t>
            </a:r>
            <a:endParaRPr lang="en-US" sz="1400" dirty="0"/>
          </a:p>
        </p:txBody>
      </p:sp>
      <p:sp>
        <p:nvSpPr>
          <p:cNvPr id="242" name="TextBox 241"/>
          <p:cNvSpPr txBox="1"/>
          <p:nvPr/>
        </p:nvSpPr>
        <p:spPr>
          <a:xfrm>
            <a:off x="76200" y="3187243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</a:t>
            </a:r>
          </a:p>
          <a:p>
            <a:r>
              <a:rPr lang="en-US" sz="1400" dirty="0" smtClean="0"/>
              <a:t>CMXs</a:t>
            </a:r>
            <a:endParaRPr lang="en-US" sz="1400" dirty="0"/>
          </a:p>
        </p:txBody>
      </p:sp>
      <p:sp>
        <p:nvSpPr>
          <p:cNvPr id="243" name="TextBox 242"/>
          <p:cNvSpPr txBox="1"/>
          <p:nvPr/>
        </p:nvSpPr>
        <p:spPr>
          <a:xfrm>
            <a:off x="76200" y="2955666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 - - - - - - - </a:t>
            </a:r>
            <a:endParaRPr lang="en-US" sz="1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892062" y="152400"/>
            <a:ext cx="7165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CMX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emulation of CMM functionality (no TP involved)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3" name="Date Placeholder 110"/>
          <p:cNvSpPr>
            <a:spLocks noGrp="1"/>
          </p:cNvSpPr>
          <p:nvPr>
            <p:ph type="dt" sz="quarter" idx="10"/>
          </p:nvPr>
        </p:nvSpPr>
        <p:spPr>
          <a:xfrm>
            <a:off x="58674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21-May-2014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CMX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CMX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CMX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CMX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CMX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CMX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CMX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Crate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CMX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1518" name="TextBox 25"/>
          <p:cNvSpPr txBox="1">
            <a:spLocks noChangeArrowheads="1"/>
          </p:cNvSpPr>
          <p:nvPr/>
        </p:nvSpPr>
        <p:spPr bwMode="auto">
          <a:xfrm>
            <a:off x="4114800" y="679450"/>
            <a:ext cx="788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Electron</a:t>
            </a:r>
          </a:p>
        </p:txBody>
      </p:sp>
      <p:sp>
        <p:nvSpPr>
          <p:cNvPr id="21519" name="TextBox 26"/>
          <p:cNvSpPr txBox="1">
            <a:spLocks noChangeArrowheads="1"/>
          </p:cNvSpPr>
          <p:nvPr/>
        </p:nvSpPr>
        <p:spPr bwMode="auto">
          <a:xfrm>
            <a:off x="762000" y="679450"/>
            <a:ext cx="6842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Energy</a:t>
            </a:r>
          </a:p>
        </p:txBody>
      </p:sp>
      <p:sp>
        <p:nvSpPr>
          <p:cNvPr id="21520" name="TextBox 27"/>
          <p:cNvSpPr txBox="1">
            <a:spLocks noChangeArrowheads="1"/>
          </p:cNvSpPr>
          <p:nvPr/>
        </p:nvSpPr>
        <p:spPr bwMode="auto">
          <a:xfrm>
            <a:off x="2133600" y="679450"/>
            <a:ext cx="392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Jet</a:t>
            </a:r>
          </a:p>
        </p:txBody>
      </p:sp>
      <p:sp>
        <p:nvSpPr>
          <p:cNvPr id="21521" name="TextBox 28"/>
          <p:cNvSpPr txBox="1">
            <a:spLocks noChangeArrowheads="1"/>
          </p:cNvSpPr>
          <p:nvPr/>
        </p:nvSpPr>
        <p:spPr bwMode="auto">
          <a:xfrm>
            <a:off x="7256463" y="679450"/>
            <a:ext cx="4397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Tau</a:t>
            </a:r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0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800"/>
            <a:ext cx="1066800" cy="8382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400"/>
            <a:ext cx="1371600" cy="762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0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0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0"/>
            <a:ext cx="1066800" cy="8382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0"/>
            <a:ext cx="1371600" cy="762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0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7225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to CTP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000125" y="2933700"/>
            <a:ext cx="523875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LVDS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Cables</a:t>
            </a: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7225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to CTP</a:t>
            </a: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7225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to CTP</a:t>
            </a: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7225" cy="3079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to CTP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Base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750"/>
            <a:ext cx="523875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LVDS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Cables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750"/>
            <a:ext cx="523875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LVDS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Cables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750"/>
            <a:ext cx="523875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LVDS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Cables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572000" y="5486400"/>
            <a:ext cx="1143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Optical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Patch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Panel</a:t>
            </a:r>
          </a:p>
        </p:txBody>
      </p:sp>
      <p:cxnSp>
        <p:nvCxnSpPr>
          <p:cNvPr id="83" name="Elbow Connector 82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5105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50292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H="1">
            <a:off x="49530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48768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4800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4724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H="1">
            <a:off x="5562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H="1">
            <a:off x="5486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H="1">
            <a:off x="54102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H="1">
            <a:off x="53340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H="1">
            <a:off x="52578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H="1">
            <a:off x="5181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225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225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8825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8825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44" name="Elbow Connector 243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00" name="TextBox 187"/>
          <p:cNvSpPr txBox="1">
            <a:spLocks noChangeArrowheads="1"/>
          </p:cNvSpPr>
          <p:nvPr/>
        </p:nvSpPr>
        <p:spPr bwMode="auto">
          <a:xfrm>
            <a:off x="7800975" y="5715000"/>
            <a:ext cx="657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to CTP</a:t>
            </a:r>
          </a:p>
        </p:txBody>
      </p:sp>
      <p:cxnSp>
        <p:nvCxnSpPr>
          <p:cNvPr id="199" name="Straight Arrow Connector 198"/>
          <p:cNvCxnSpPr/>
          <p:nvPr/>
        </p:nvCxnSpPr>
        <p:spPr>
          <a:xfrm rot="5400000" flipV="1">
            <a:off x="7658100" y="57531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6400800" y="54864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L1Topo</a:t>
            </a:r>
          </a:p>
        </p:txBody>
      </p:sp>
      <p:cxnSp>
        <p:nvCxnSpPr>
          <p:cNvPr id="204" name="Straight Arrow Connector 203"/>
          <p:cNvCxnSpPr/>
          <p:nvPr/>
        </p:nvCxnSpPr>
        <p:spPr>
          <a:xfrm>
            <a:off x="5715000" y="5715000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5715000" y="6096000"/>
            <a:ext cx="685800" cy="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05" name="TextBox 209"/>
          <p:cNvSpPr txBox="1">
            <a:spLocks noChangeArrowheads="1"/>
          </p:cNvSpPr>
          <p:nvPr/>
        </p:nvSpPr>
        <p:spPr bwMode="auto">
          <a:xfrm>
            <a:off x="5715000" y="5788025"/>
            <a:ext cx="641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N x 12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106332" y="152400"/>
            <a:ext cx="673607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L1topo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receives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Zero-Suppressed data from all CMXs</a:t>
            </a:r>
          </a:p>
        </p:txBody>
      </p:sp>
      <p:sp>
        <p:nvSpPr>
          <p:cNvPr id="21607" name="TextBox 105"/>
          <p:cNvSpPr txBox="1">
            <a:spLocks noChangeArrowheads="1"/>
          </p:cNvSpPr>
          <p:nvPr/>
        </p:nvSpPr>
        <p:spPr bwMode="auto">
          <a:xfrm>
            <a:off x="4114800" y="4873625"/>
            <a:ext cx="2103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Up to 24x 12-fiber ribbons</a:t>
            </a:r>
          </a:p>
        </p:txBody>
      </p:sp>
      <p:sp>
        <p:nvSpPr>
          <p:cNvPr id="21608" name="TextBox 109"/>
          <p:cNvSpPr txBox="1">
            <a:spLocks noChangeArrowheads="1"/>
          </p:cNvSpPr>
          <p:nvPr/>
        </p:nvSpPr>
        <p:spPr bwMode="auto">
          <a:xfrm>
            <a:off x="1905000" y="2878138"/>
            <a:ext cx="533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alibri" pitchFamily="34" charset="0"/>
              </a:rPr>
              <a:t>2x12</a:t>
            </a:r>
          </a:p>
        </p:txBody>
      </p:sp>
      <p:cxnSp>
        <p:nvCxnSpPr>
          <p:cNvPr id="112" name="Straight Connector 111"/>
          <p:cNvCxnSpPr/>
          <p:nvPr/>
        </p:nvCxnSpPr>
        <p:spPr>
          <a:xfrm flipH="1">
            <a:off x="1828800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10" name="TextBox 153"/>
          <p:cNvSpPr txBox="1">
            <a:spLocks noChangeArrowheads="1"/>
          </p:cNvSpPr>
          <p:nvPr/>
        </p:nvSpPr>
        <p:spPr bwMode="auto">
          <a:xfrm rot="-5400000">
            <a:off x="1058863" y="3635375"/>
            <a:ext cx="1536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2x  12-fiber ribbon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7313" y="2590800"/>
            <a:ext cx="5984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Crate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CMXs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6200" y="3190875"/>
            <a:ext cx="7048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System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CMXs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6200" y="2959100"/>
            <a:ext cx="9413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</a:rPr>
              <a:t>- - - - - - - - </a:t>
            </a:r>
          </a:p>
        </p:txBody>
      </p:sp>
      <p:sp>
        <p:nvSpPr>
          <p:cNvPr id="111" name="Date Placeholder 1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21-May-2014</a:t>
            </a:r>
            <a:endParaRPr lang="en-US" dirty="0"/>
          </a:p>
        </p:txBody>
      </p:sp>
      <p:sp>
        <p:nvSpPr>
          <p:cNvPr id="154" name="Date Placeholder 110"/>
          <p:cNvSpPr txBox="1">
            <a:spLocks/>
          </p:cNvSpPr>
          <p:nvPr/>
        </p:nvSpPr>
        <p:spPr>
          <a:xfrm>
            <a:off x="685800" y="34290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CMX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8" name="Date Placeholder 110"/>
          <p:cNvSpPr txBox="1">
            <a:spLocks/>
          </p:cNvSpPr>
          <p:nvPr/>
        </p:nvSpPr>
        <p:spPr>
          <a:xfrm>
            <a:off x="1981200" y="34290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CMX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9" name="Date Placeholder 110"/>
          <p:cNvSpPr txBox="1">
            <a:spLocks/>
          </p:cNvSpPr>
          <p:nvPr/>
        </p:nvSpPr>
        <p:spPr>
          <a:xfrm>
            <a:off x="3200400" y="34290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CMX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0" name="Date Placeholder 110"/>
          <p:cNvSpPr txBox="1">
            <a:spLocks/>
          </p:cNvSpPr>
          <p:nvPr/>
        </p:nvSpPr>
        <p:spPr>
          <a:xfrm>
            <a:off x="6172200" y="34290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CMX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Older CMX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Historical repository</a:t>
            </a:r>
          </a:p>
          <a:p>
            <a:r>
              <a:rPr lang="en-US" dirty="0" smtClean="0"/>
              <a:t>Some still valid or may need </a:t>
            </a:r>
            <a:r>
              <a:rPr lang="en-US" dirty="0" smtClean="0"/>
              <a:t>editing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910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84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077200" y="16764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620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57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6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48400" y="3352800"/>
            <a:ext cx="60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114800" y="679846"/>
            <a:ext cx="789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Electron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679846"/>
            <a:ext cx="68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Energy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679846"/>
            <a:ext cx="392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Jet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56271" y="679846"/>
            <a:ext cx="43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Tau</a:t>
            </a:r>
            <a:endParaRPr lang="en-US" sz="1400" dirty="0"/>
          </a:p>
        </p:txBody>
      </p:sp>
      <p:cxnSp>
        <p:nvCxnSpPr>
          <p:cNvPr id="37" name="Shape 36"/>
          <p:cNvCxnSpPr/>
          <p:nvPr/>
        </p:nvCxnSpPr>
        <p:spPr>
          <a:xfrm rot="5400000">
            <a:off x="6858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>
            <a:off x="6858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hape 46"/>
          <p:cNvCxnSpPr/>
          <p:nvPr/>
        </p:nvCxnSpPr>
        <p:spPr>
          <a:xfrm rot="16200000" flipV="1">
            <a:off x="12192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/>
          <p:nvPr/>
        </p:nvCxnSpPr>
        <p:spPr>
          <a:xfrm rot="5400000">
            <a:off x="3200400" y="3276601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55"/>
          <p:cNvCxnSpPr/>
          <p:nvPr/>
        </p:nvCxnSpPr>
        <p:spPr>
          <a:xfrm rot="10800000" flipV="1">
            <a:off x="3810000" y="3352799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5"/>
          <p:cNvCxnSpPr/>
          <p:nvPr/>
        </p:nvCxnSpPr>
        <p:spPr>
          <a:xfrm rot="10800000" flipV="1">
            <a:off x="3810000" y="3581399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V="1">
            <a:off x="4419600" y="2895600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rot="5400000" flipH="1" flipV="1">
            <a:off x="4991100" y="2781300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5638800" y="2590800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8382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cxnSp>
        <p:nvCxnSpPr>
          <p:cNvPr id="101" name="Elbow Connector 100"/>
          <p:cNvCxnSpPr/>
          <p:nvPr/>
        </p:nvCxnSpPr>
        <p:spPr>
          <a:xfrm rot="16200000" flipV="1">
            <a:off x="12954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>
          <a:xfrm rot="16200000" flipV="1">
            <a:off x="3810000" y="2590801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hape 118"/>
          <p:cNvCxnSpPr/>
          <p:nvPr/>
        </p:nvCxnSpPr>
        <p:spPr>
          <a:xfrm rot="5400000">
            <a:off x="1981200" y="3429000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hape 119"/>
          <p:cNvCxnSpPr/>
          <p:nvPr/>
        </p:nvCxnSpPr>
        <p:spPr>
          <a:xfrm rot="5400000">
            <a:off x="1981200" y="3505200"/>
            <a:ext cx="1447800" cy="2286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46"/>
          <p:cNvCxnSpPr/>
          <p:nvPr/>
        </p:nvCxnSpPr>
        <p:spPr>
          <a:xfrm rot="16200000" flipV="1">
            <a:off x="2514600" y="2590800"/>
            <a:ext cx="381001" cy="228600"/>
          </a:xfrm>
          <a:prstGeom prst="bentConnector3">
            <a:avLst>
              <a:gd name="adj1" fmla="val 10018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Elbow Connector 121"/>
          <p:cNvCxnSpPr/>
          <p:nvPr/>
        </p:nvCxnSpPr>
        <p:spPr>
          <a:xfrm rot="16200000" flipV="1">
            <a:off x="2590800" y="2667000"/>
            <a:ext cx="152400" cy="152400"/>
          </a:xfrm>
          <a:prstGeom prst="bentConnector3">
            <a:avLst>
              <a:gd name="adj1" fmla="val 99091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hape 122"/>
          <p:cNvCxnSpPr/>
          <p:nvPr/>
        </p:nvCxnSpPr>
        <p:spPr>
          <a:xfrm rot="5400000">
            <a:off x="6172200" y="3276603"/>
            <a:ext cx="1371600" cy="152400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hape 55"/>
          <p:cNvCxnSpPr/>
          <p:nvPr/>
        </p:nvCxnSpPr>
        <p:spPr>
          <a:xfrm rot="10800000" flipV="1">
            <a:off x="6781800" y="3352801"/>
            <a:ext cx="1066800" cy="8382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hape 55"/>
          <p:cNvCxnSpPr/>
          <p:nvPr/>
        </p:nvCxnSpPr>
        <p:spPr>
          <a:xfrm rot="10800000" flipV="1">
            <a:off x="6781800" y="3581401"/>
            <a:ext cx="1371600" cy="762001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/>
          <p:nvPr/>
        </p:nvCxnSpPr>
        <p:spPr>
          <a:xfrm rot="16200000" flipV="1">
            <a:off x="7391400" y="2895602"/>
            <a:ext cx="762000" cy="152400"/>
          </a:xfrm>
          <a:prstGeom prst="bentConnector3">
            <a:avLst>
              <a:gd name="adj1" fmla="val 101273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/>
          <p:cNvCxnSpPr/>
          <p:nvPr/>
        </p:nvCxnSpPr>
        <p:spPr>
          <a:xfrm rot="5400000" flipH="1" flipV="1">
            <a:off x="7962900" y="2781302"/>
            <a:ext cx="990600" cy="609600"/>
          </a:xfrm>
          <a:prstGeom prst="bentConnector3">
            <a:avLst>
              <a:gd name="adj1" fmla="val 41608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8610600" y="2590802"/>
            <a:ext cx="152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Elbow Connector 128"/>
          <p:cNvCxnSpPr/>
          <p:nvPr/>
        </p:nvCxnSpPr>
        <p:spPr>
          <a:xfrm rot="16200000" flipV="1">
            <a:off x="6781800" y="2590803"/>
            <a:ext cx="152400" cy="152400"/>
          </a:xfrm>
          <a:prstGeom prst="bentConnector3">
            <a:avLst>
              <a:gd name="adj1" fmla="val 104545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10668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7620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99497" y="293358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>
            <a:off x="2362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057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35814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2766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6553200" y="4419600"/>
            <a:ext cx="0" cy="30480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6248400" y="4648200"/>
            <a:ext cx="6567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o CTP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38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1" name="Rectangle 140"/>
          <p:cNvSpPr/>
          <p:nvPr/>
        </p:nvSpPr>
        <p:spPr>
          <a:xfrm>
            <a:off x="2133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2" name="Rectangle 141"/>
          <p:cNvSpPr/>
          <p:nvPr/>
        </p:nvSpPr>
        <p:spPr>
          <a:xfrm>
            <a:off x="2133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3" name="Rectangle 142"/>
          <p:cNvSpPr/>
          <p:nvPr/>
        </p:nvSpPr>
        <p:spPr>
          <a:xfrm>
            <a:off x="33528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4" name="Rectangle 14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42672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5181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7" name="Rectangle 146"/>
          <p:cNvSpPr/>
          <p:nvPr/>
        </p:nvSpPr>
        <p:spPr>
          <a:xfrm>
            <a:off x="6324600" y="39624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8" name="Rectangle 147"/>
          <p:cNvSpPr/>
          <p:nvPr/>
        </p:nvSpPr>
        <p:spPr>
          <a:xfrm>
            <a:off x="63246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49" name="Rectangle 148"/>
          <p:cNvSpPr/>
          <p:nvPr/>
        </p:nvSpPr>
        <p:spPr>
          <a:xfrm>
            <a:off x="72390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8153400" y="2286000"/>
            <a:ext cx="457200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Base-</a:t>
            </a:r>
          </a:p>
          <a:p>
            <a:pPr algn="ctr"/>
            <a:r>
              <a:rPr lang="en-US" sz="900" dirty="0" smtClean="0"/>
              <a:t>CMX</a:t>
            </a:r>
          </a:p>
          <a:p>
            <a:pPr algn="ctr"/>
            <a:r>
              <a:rPr lang="en-US" sz="900" dirty="0" smtClean="0"/>
              <a:t>FPGA</a:t>
            </a:r>
            <a:endParaRPr lang="en-US" sz="9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3434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3152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286000" y="2952690"/>
            <a:ext cx="52450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LVDS</a:t>
            </a:r>
          </a:p>
          <a:p>
            <a:pPr algn="r"/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Cables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83" name="Elbow Connector 82"/>
          <p:cNvCxnSpPr/>
          <p:nvPr/>
        </p:nvCxnSpPr>
        <p:spPr>
          <a:xfrm rot="5400000">
            <a:off x="342900" y="4686300"/>
            <a:ext cx="8382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 rot="5400000">
            <a:off x="762000" y="3810000"/>
            <a:ext cx="2514600" cy="2286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>
          <a:xfrm rot="5400000">
            <a:off x="1638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5400000">
            <a:off x="19812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 rot="5400000">
            <a:off x="2857500" y="4686300"/>
            <a:ext cx="838200" cy="152400"/>
          </a:xfrm>
          <a:prstGeom prst="bentConnector3">
            <a:avLst>
              <a:gd name="adj1" fmla="val 1405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/>
          <p:nvPr/>
        </p:nvCxnSpPr>
        <p:spPr>
          <a:xfrm rot="5400000">
            <a:off x="4953000" y="3810000"/>
            <a:ext cx="2514600" cy="228600"/>
          </a:xfrm>
          <a:prstGeom prst="bentConnector3">
            <a:avLst>
              <a:gd name="adj1" fmla="val -24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/>
          <p:nvPr/>
        </p:nvCxnSpPr>
        <p:spPr>
          <a:xfrm rot="5400000">
            <a:off x="5829300" y="4686300"/>
            <a:ext cx="838200" cy="152400"/>
          </a:xfrm>
          <a:prstGeom prst="bentConnector3">
            <a:avLst>
              <a:gd name="adj1" fmla="val -579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5400000">
            <a:off x="29337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/>
          <p:nvPr/>
        </p:nvCxnSpPr>
        <p:spPr>
          <a:xfrm rot="5400000">
            <a:off x="49149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>
          <a:xfrm rot="5400000">
            <a:off x="5905500" y="3848100"/>
            <a:ext cx="2514600" cy="152400"/>
          </a:xfrm>
          <a:prstGeom prst="bentConnector3">
            <a:avLst>
              <a:gd name="adj1" fmla="val 41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5400000">
            <a:off x="34671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/>
          <p:cNvCxnSpPr/>
          <p:nvPr/>
        </p:nvCxnSpPr>
        <p:spPr>
          <a:xfrm rot="5400000">
            <a:off x="7886700" y="2705100"/>
            <a:ext cx="304800" cy="228600"/>
          </a:xfrm>
          <a:prstGeom prst="bentConnector3">
            <a:avLst>
              <a:gd name="adj1" fmla="val -1818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>
          <a:xfrm rot="5400000">
            <a:off x="6438900" y="3695700"/>
            <a:ext cx="2209800" cy="762000"/>
          </a:xfrm>
          <a:prstGeom prst="bentConnector3">
            <a:avLst>
              <a:gd name="adj1" fmla="val -31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09600" y="5181600"/>
            <a:ext cx="6553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flipH="1">
            <a:off x="5105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H="1">
            <a:off x="50292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H="1">
            <a:off x="49530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H="1">
            <a:off x="48768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4800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4724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H="1">
            <a:off x="5562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H="1">
            <a:off x="54864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flipH="1">
            <a:off x="54102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H="1">
            <a:off x="53340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 flipH="1">
            <a:off x="52578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flipH="1">
            <a:off x="5181600" y="5181600"/>
            <a:ext cx="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Left Brace 233"/>
          <p:cNvSpPr/>
          <p:nvPr/>
        </p:nvSpPr>
        <p:spPr>
          <a:xfrm rot="5400000">
            <a:off x="73914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Left Brace 237"/>
          <p:cNvSpPr/>
          <p:nvPr/>
        </p:nvSpPr>
        <p:spPr>
          <a:xfrm rot="5400000">
            <a:off x="4419600" y="149423"/>
            <a:ext cx="152400" cy="1676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Left Brace 238"/>
          <p:cNvSpPr/>
          <p:nvPr/>
        </p:nvSpPr>
        <p:spPr>
          <a:xfrm rot="5400000">
            <a:off x="22860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Left Brace 239"/>
          <p:cNvSpPr/>
          <p:nvPr/>
        </p:nvSpPr>
        <p:spPr>
          <a:xfrm rot="5400000">
            <a:off x="990600" y="759023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87559" y="2590800"/>
            <a:ext cx="598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Crate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76200" y="3190220"/>
            <a:ext cx="70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CMXs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76200" y="2958643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- - - - - - - - 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4" name="Elbow Connector 243"/>
          <p:cNvCxnSpPr/>
          <p:nvPr/>
        </p:nvCxnSpPr>
        <p:spPr>
          <a:xfrm rot="5400000">
            <a:off x="-533400" y="3810000"/>
            <a:ext cx="2514600" cy="228600"/>
          </a:xfrm>
          <a:prstGeom prst="bentConnector3">
            <a:avLst>
              <a:gd name="adj1" fmla="val 83"/>
            </a:avLst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5972682" y="5715000"/>
            <a:ext cx="656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o CTP</a:t>
            </a:r>
            <a:endParaRPr lang="en-US" sz="1400" dirty="0"/>
          </a:p>
        </p:txBody>
      </p:sp>
      <p:cxnSp>
        <p:nvCxnSpPr>
          <p:cNvPr id="199" name="Straight Arrow Connector 198"/>
          <p:cNvCxnSpPr/>
          <p:nvPr/>
        </p:nvCxnSpPr>
        <p:spPr>
          <a:xfrm rot="5400000" flipV="1">
            <a:off x="5829300" y="5753100"/>
            <a:ext cx="0" cy="228600"/>
          </a:xfrm>
          <a:prstGeom prst="straightConnector1">
            <a:avLst/>
          </a:prstGeom>
          <a:ln w="127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4572000" y="5486400"/>
            <a:ext cx="11430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Standalone</a:t>
            </a:r>
          </a:p>
          <a:p>
            <a:pPr algn="ctr"/>
            <a:r>
              <a:rPr lang="en-US" sz="1200" dirty="0" smtClean="0"/>
              <a:t>Topological</a:t>
            </a:r>
          </a:p>
          <a:p>
            <a:pPr algn="ctr"/>
            <a:r>
              <a:rPr lang="en-US" sz="1200" dirty="0" smtClean="0"/>
              <a:t>Processor</a:t>
            </a:r>
            <a:endParaRPr lang="en-US" sz="1200" dirty="0"/>
          </a:p>
        </p:txBody>
      </p:sp>
      <p:sp>
        <p:nvSpPr>
          <p:cNvPr id="212" name="TextBox 211"/>
          <p:cNvSpPr txBox="1"/>
          <p:nvPr/>
        </p:nvSpPr>
        <p:spPr>
          <a:xfrm>
            <a:off x="1677795" y="152400"/>
            <a:ext cx="5593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2. Standalone TP receiving Raw CMX Inputs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828800" y="2877979"/>
            <a:ext cx="3946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12</a:t>
            </a:r>
          </a:p>
        </p:txBody>
      </p:sp>
      <p:cxnSp>
        <p:nvCxnSpPr>
          <p:cNvPr id="215" name="Straight Connector 214"/>
          <p:cNvCxnSpPr/>
          <p:nvPr/>
        </p:nvCxnSpPr>
        <p:spPr>
          <a:xfrm flipH="1">
            <a:off x="1828799" y="2895600"/>
            <a:ext cx="15240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/>
          <p:cNvSpPr txBox="1"/>
          <p:nvPr/>
        </p:nvSpPr>
        <p:spPr>
          <a:xfrm>
            <a:off x="4320296" y="4873823"/>
            <a:ext cx="1699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 x 12-fiber ribbons</a:t>
            </a:r>
            <a:endParaRPr lang="en-US" sz="1400" dirty="0"/>
          </a:p>
        </p:txBody>
      </p:sp>
      <p:sp>
        <p:nvSpPr>
          <p:cNvPr id="217" name="TextBox 216"/>
          <p:cNvSpPr txBox="1"/>
          <p:nvPr/>
        </p:nvSpPr>
        <p:spPr>
          <a:xfrm rot="16200000">
            <a:off x="1058512" y="3635685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 x 12-fiber ribbon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14864</TotalTime>
  <Words>1206</Words>
  <Application>Microsoft Office PowerPoint</Application>
  <PresentationFormat>On-screen Show (4:3)</PresentationFormat>
  <Paragraphs>715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CMX</vt:lpstr>
      <vt:lpstr>Slide 2</vt:lpstr>
      <vt:lpstr>Slide 3</vt:lpstr>
      <vt:lpstr>IO Banks available on Virtex6 LX550T</vt:lpstr>
      <vt:lpstr>CMX IO Bank Assignment for Processor Inputs (using only Inner Columns and exactly two Regional Clocks per Horizontal Row)</vt:lpstr>
      <vt:lpstr>Slide 6</vt:lpstr>
      <vt:lpstr>Slide 7</vt:lpstr>
      <vt:lpstr>Older CMX Diagrams</vt:lpstr>
      <vt:lpstr>Slide 9</vt:lpstr>
      <vt:lpstr>Slide 10</vt:lpstr>
      <vt:lpstr>Slide 11</vt:lpstr>
      <vt:lpstr>Slide 12</vt:lpstr>
      <vt:lpstr>Slide 13</vt:lpstr>
    </vt:vector>
  </TitlesOfParts>
  <Company>Michigan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Philippe</dc:creator>
  <cp:lastModifiedBy>Philippe Laurens</cp:lastModifiedBy>
  <cp:revision>471</cp:revision>
  <dcterms:created xsi:type="dcterms:W3CDTF">2012-02-02T16:57:50Z</dcterms:created>
  <dcterms:modified xsi:type="dcterms:W3CDTF">2014-05-21T17:51:30Z</dcterms:modified>
</cp:coreProperties>
</file>