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71" r:id="rId7"/>
    <p:sldId id="284" r:id="rId8"/>
    <p:sldId id="262" r:id="rId9"/>
    <p:sldId id="263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45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6A840-C002-43F7-907D-052F343521C3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F351F-CE7A-44BB-AB85-4DC8529B5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351F-CE7A-44BB-AB85-4DC8529B5C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351F-CE7A-44BB-AB85-4DC8529B5C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351F-CE7A-44BB-AB85-4DC8529B5C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351F-CE7A-44BB-AB85-4DC8529B5C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351F-CE7A-44BB-AB85-4DC8529B5C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351F-CE7A-44BB-AB85-4DC8529B5C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F351F-CE7A-44BB-AB85-4DC8529B5C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575" y="0"/>
            <a:ext cx="733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5867400" y="6356350"/>
            <a:ext cx="2133600" cy="365125"/>
          </a:xfrm>
        </p:spPr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Philippe Laurens, MSU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7-Mar-2012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Philippe Laurens, MSU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2C12-A5F1-4D5C-8725-45D8FDA20A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99200"/>
            <a:ext cx="1676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10575" y="0"/>
            <a:ext cx="733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CMX: Update on status and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Yuri Ermoline</a:t>
            </a:r>
            <a:r>
              <a:rPr lang="it-IT" dirty="0" smtClean="0"/>
              <a:t>, Wojciech Fedorko @CERN</a:t>
            </a:r>
          </a:p>
          <a:p>
            <a:r>
              <a:rPr lang="it-IT" dirty="0" smtClean="0"/>
              <a:t>Dan Edmunds, Philippe </a:t>
            </a:r>
            <a:r>
              <a:rPr lang="it-IT" dirty="0" err="1" smtClean="0"/>
              <a:t>Laurens</a:t>
            </a:r>
            <a:r>
              <a:rPr lang="it-IT" dirty="0" smtClean="0"/>
              <a:t>, Chip Brock @MSU</a:t>
            </a: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Michigan State University</a:t>
            </a:r>
          </a:p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7-Mar-2012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Overview of possible usage options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lexibility </a:t>
            </a:r>
            <a:r>
              <a:rPr lang="en-US" dirty="0" smtClean="0">
                <a:solidFill>
                  <a:srgbClr val="002060"/>
                </a:solidFill>
              </a:rPr>
              <a:t>is illustrated in following diagrams…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CMM emulation only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Base-CMX functionality only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Send data to Standalone TP (Raw or Zero-suppressed)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TP-CMX functionality used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Only CMX-TP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Both CMX-TP and Standalone TP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 Crate to System CMX communication (not used as TP)</a:t>
            </a:r>
          </a:p>
          <a:p>
            <a:pPr lvl="1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6869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6869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6869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6869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6023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2223"/>
            <a:ext cx="1447800" cy="2286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87823"/>
            <a:ext cx="381001" cy="228600"/>
          </a:xfrm>
          <a:prstGeom prst="bentConnector3">
            <a:avLst>
              <a:gd name="adj1" fmla="val 10018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3624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49822"/>
            <a:ext cx="1066800" cy="8382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78422"/>
            <a:ext cx="1371600" cy="762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2623"/>
            <a:ext cx="762000" cy="152400"/>
          </a:xfrm>
          <a:prstGeom prst="bentConnector3">
            <a:avLst>
              <a:gd name="adj1" fmla="val 1012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78323"/>
            <a:ext cx="990600" cy="609600"/>
          </a:xfrm>
          <a:prstGeom prst="bentConnector3">
            <a:avLst>
              <a:gd name="adj1" fmla="val 416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8782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4023"/>
            <a:ext cx="152400" cy="152400"/>
          </a:xfrm>
          <a:prstGeom prst="bentConnector3">
            <a:avLst>
              <a:gd name="adj1" fmla="val 990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87824"/>
            <a:ext cx="152400" cy="152400"/>
          </a:xfrm>
          <a:prstGeom prst="bentConnector3">
            <a:avLst>
              <a:gd name="adj1" fmla="val 10454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6023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2223"/>
            <a:ext cx="1447800" cy="2286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87823"/>
            <a:ext cx="381001" cy="228600"/>
          </a:xfrm>
          <a:prstGeom prst="bentConnector3">
            <a:avLst>
              <a:gd name="adj1" fmla="val 10018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4023"/>
            <a:ext cx="152400" cy="152400"/>
          </a:xfrm>
          <a:prstGeom prst="bentConnector3">
            <a:avLst>
              <a:gd name="adj1" fmla="val 990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3626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49824"/>
            <a:ext cx="1066800" cy="8382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78424"/>
            <a:ext cx="1371600" cy="762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2625"/>
            <a:ext cx="762000" cy="152400"/>
          </a:xfrm>
          <a:prstGeom prst="bentConnector3">
            <a:avLst>
              <a:gd name="adj1" fmla="val 1012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78325"/>
            <a:ext cx="990600" cy="609600"/>
          </a:xfrm>
          <a:prstGeom prst="bentConnector3">
            <a:avLst>
              <a:gd name="adj1" fmla="val 416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87825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87826"/>
            <a:ext cx="152400" cy="152400"/>
          </a:xfrm>
          <a:prstGeom prst="bentConnector3">
            <a:avLst>
              <a:gd name="adj1" fmla="val 10454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999497" y="293060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sp>
        <p:nvSpPr>
          <p:cNvPr id="140" name="Rectangle 139"/>
          <p:cNvSpPr/>
          <p:nvPr/>
        </p:nvSpPr>
        <p:spPr>
          <a:xfrm>
            <a:off x="8382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4971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7315200" y="294971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286000" y="294971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sp>
        <p:nvSpPr>
          <p:cNvPr id="234" name="Left Brace 233"/>
          <p:cNvSpPr/>
          <p:nvPr/>
        </p:nvSpPr>
        <p:spPr>
          <a:xfrm rot="5400000">
            <a:off x="7391400" y="146446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6446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6046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6046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87823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Crate</a:t>
            </a:r>
          </a:p>
          <a:p>
            <a:r>
              <a:rPr lang="en-US" sz="1400" dirty="0" smtClean="0"/>
              <a:t>CMXs</a:t>
            </a:r>
            <a:endParaRPr lang="en-US" sz="1400" dirty="0"/>
          </a:p>
        </p:txBody>
      </p:sp>
      <p:sp>
        <p:nvSpPr>
          <p:cNvPr id="242" name="TextBox 241"/>
          <p:cNvSpPr txBox="1"/>
          <p:nvPr/>
        </p:nvSpPr>
        <p:spPr>
          <a:xfrm>
            <a:off x="76200" y="3187243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</a:t>
            </a:r>
          </a:p>
          <a:p>
            <a:r>
              <a:rPr lang="en-US" sz="1400" dirty="0" smtClean="0"/>
              <a:t>CMXs</a:t>
            </a:r>
            <a:endParaRPr lang="en-US" sz="1400" dirty="0"/>
          </a:p>
        </p:txBody>
      </p:sp>
      <p:sp>
        <p:nvSpPr>
          <p:cNvPr id="243" name="TextBox 242"/>
          <p:cNvSpPr txBox="1"/>
          <p:nvPr/>
        </p:nvSpPr>
        <p:spPr>
          <a:xfrm>
            <a:off x="76200" y="2955666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- - - - - - - 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92062" y="152400"/>
            <a:ext cx="7165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1. CMX emulation of CMM functionality (no TP involved)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7" name="Date Placeholder 7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3" name="Elbow Connector 82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5105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5029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H="1">
            <a:off x="4953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4876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4800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4724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H="1">
            <a:off x="5562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H="1">
            <a:off x="5486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5410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>
            <a:off x="5334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H="1">
            <a:off x="5257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>
            <a:off x="5181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4" name="Elbow Connector 243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5972682" y="5715000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99" name="Straight Arrow Connector 198"/>
          <p:cNvCxnSpPr/>
          <p:nvPr/>
        </p:nvCxnSpPr>
        <p:spPr>
          <a:xfrm rot="5400000" flipV="1">
            <a:off x="5829300" y="57531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4572000" y="54864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Standalone</a:t>
            </a:r>
          </a:p>
          <a:p>
            <a:pPr algn="ctr"/>
            <a:r>
              <a:rPr lang="en-US" sz="1200" dirty="0" smtClean="0"/>
              <a:t>Topological</a:t>
            </a:r>
          </a:p>
          <a:p>
            <a:pPr algn="ctr"/>
            <a:r>
              <a:rPr lang="en-US" sz="1200" dirty="0" smtClean="0"/>
              <a:t>Processor</a:t>
            </a:r>
            <a:endParaRPr lang="en-US" sz="1200" dirty="0"/>
          </a:p>
        </p:txBody>
      </p:sp>
      <p:sp>
        <p:nvSpPr>
          <p:cNvPr id="212" name="TextBox 211"/>
          <p:cNvSpPr txBox="1"/>
          <p:nvPr/>
        </p:nvSpPr>
        <p:spPr>
          <a:xfrm>
            <a:off x="1677795" y="152400"/>
            <a:ext cx="5593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2. Standalone TP receiving Raw CMX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4320296" y="4873823"/>
            <a:ext cx="1699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sp>
        <p:nvSpPr>
          <p:cNvPr id="217" name="TextBox 216"/>
          <p:cNvSpPr txBox="1"/>
          <p:nvPr/>
        </p:nvSpPr>
        <p:spPr>
          <a:xfrm rot="16200000">
            <a:off x="1058512" y="3635685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  <p:sp>
        <p:nvSpPr>
          <p:cNvPr id="110" name="Date Placeholder 10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11" name="Slide Number Placeholder 1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572000" y="54864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83" name="Elbow Connector 82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5105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5029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H="1">
            <a:off x="4953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4876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4800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4724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H="1">
            <a:off x="5562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H="1">
            <a:off x="5486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5410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>
            <a:off x="5334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H="1">
            <a:off x="5257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>
            <a:off x="5181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4" name="Elbow Connector 243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7801482" y="5715000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99" name="Straight Arrow Connector 198"/>
          <p:cNvCxnSpPr/>
          <p:nvPr/>
        </p:nvCxnSpPr>
        <p:spPr>
          <a:xfrm rot="5400000" flipV="1">
            <a:off x="7658100" y="57531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6400800" y="54864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Standalone</a:t>
            </a:r>
          </a:p>
          <a:p>
            <a:pPr algn="ctr"/>
            <a:r>
              <a:rPr lang="en-US" sz="1200" dirty="0" smtClean="0"/>
              <a:t>Topological</a:t>
            </a:r>
          </a:p>
          <a:p>
            <a:pPr algn="ctr"/>
            <a:r>
              <a:rPr lang="en-US" sz="1200" dirty="0" smtClean="0"/>
              <a:t>Processor</a:t>
            </a:r>
            <a:endParaRPr lang="en-US" sz="1200" dirty="0"/>
          </a:p>
        </p:txBody>
      </p:sp>
      <p:cxnSp>
        <p:nvCxnSpPr>
          <p:cNvPr id="204" name="Straight Arrow Connector 203"/>
          <p:cNvCxnSpPr/>
          <p:nvPr/>
        </p:nvCxnSpPr>
        <p:spPr>
          <a:xfrm>
            <a:off x="5715000" y="5715000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5715000" y="6096000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5715000" y="5788223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 x 12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893251" y="152400"/>
            <a:ext cx="7162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3. Standalone TP receiving Zero-Suppressed CMX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320296" y="4873823"/>
            <a:ext cx="1699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</a:p>
        </p:txBody>
      </p:sp>
      <p:cxnSp>
        <p:nvCxnSpPr>
          <p:cNvPr id="112" name="Straight Connector 111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 rot="16200000">
            <a:off x="1058512" y="3635685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  <p:sp>
        <p:nvSpPr>
          <p:cNvPr id="155" name="Date Placeholder 1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56" name="Slide Number Placeholder 1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5181600" y="17526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4438650" y="2686050"/>
            <a:ext cx="2286000" cy="571500"/>
          </a:xfrm>
          <a:prstGeom prst="bentConnector3">
            <a:avLst>
              <a:gd name="adj1" fmla="val 121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5638800" y="182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5638800" y="190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5638800" y="198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5105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5029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4953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4876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5715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5638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V="1">
            <a:off x="5562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5486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105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5410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>
          <a:xfrm rot="5400000" flipH="1" flipV="1">
            <a:off x="4572000" y="2667000"/>
            <a:ext cx="2286000" cy="609600"/>
          </a:xfrm>
          <a:prstGeom prst="bentConnector3">
            <a:avLst>
              <a:gd name="adj1" fmla="val 7235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6324600" y="1752600"/>
            <a:ext cx="457200" cy="4572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alpha val="22000"/>
                </a:schemeClr>
              </a:gs>
              <a:gs pos="80000">
                <a:schemeClr val="accent6">
                  <a:shade val="93000"/>
                  <a:satMod val="130000"/>
                  <a:alpha val="22000"/>
                </a:schemeClr>
              </a:gs>
              <a:gs pos="100000">
                <a:schemeClr val="accent6">
                  <a:shade val="94000"/>
                  <a:satMod val="135000"/>
                  <a:alpha val="2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220" name="TextBox 219"/>
          <p:cNvSpPr txBox="1"/>
          <p:nvPr/>
        </p:nvSpPr>
        <p:spPr>
          <a:xfrm>
            <a:off x="6248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21" name="Straight Arrow Connector 220"/>
          <p:cNvCxnSpPr/>
          <p:nvPr/>
        </p:nvCxnSpPr>
        <p:spPr>
          <a:xfrm flipV="1">
            <a:off x="6553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>
            <a:off x="6019800" y="1828800"/>
            <a:ext cx="304800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019800" y="1905000"/>
            <a:ext cx="304800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>
            <a:off x="6019800" y="1981200"/>
            <a:ext cx="304800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598091" y="152400"/>
            <a:ext cx="760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4. One (or more) CMX TP receiving Zero-Suppressed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 rot="16200000">
            <a:off x="1058512" y="3635685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4495800" y="5178623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 fiber ribbons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4876800" y="3578423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12-fiber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Elbow Connector 256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Elbow Connector 26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Elbow Connector 26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Date Placeholder 1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61" name="Slide Number Placeholder 16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5181600" y="17526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4438650" y="2686050"/>
            <a:ext cx="2286000" cy="571500"/>
          </a:xfrm>
          <a:prstGeom prst="bentConnector3">
            <a:avLst>
              <a:gd name="adj1" fmla="val 1128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5638800" y="182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5638800" y="190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5638800" y="198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5105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5029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4953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4876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5715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5638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V="1">
            <a:off x="5562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5486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105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5410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>
          <a:xfrm flipV="1">
            <a:off x="5486400" y="3963889"/>
            <a:ext cx="457200" cy="150911"/>
          </a:xfrm>
          <a:prstGeom prst="bentConnector3">
            <a:avLst>
              <a:gd name="adj1" fmla="val -2083"/>
            </a:avLst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457200" y="152400"/>
            <a:ext cx="7820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5. CMX TP &amp; Standalone TP receiving Zero-Suppressed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 rot="16200000">
            <a:off x="1038474" y="3629273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4191000" y="5178623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4876800" y="3581400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12-fiber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Elbow Connector 256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Elbow Connector 26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Elbow Connector 26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7572882" y="5715000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59" name="Straight Arrow Connector 158"/>
          <p:cNvCxnSpPr/>
          <p:nvPr/>
        </p:nvCxnSpPr>
        <p:spPr>
          <a:xfrm rot="5400000" flipV="1">
            <a:off x="7429500" y="57531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6172200" y="54864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Standalone</a:t>
            </a:r>
          </a:p>
          <a:p>
            <a:pPr algn="ctr"/>
            <a:r>
              <a:rPr lang="en-US" sz="1200" dirty="0" smtClean="0"/>
              <a:t>Topological</a:t>
            </a:r>
          </a:p>
          <a:p>
            <a:pPr algn="ctr"/>
            <a:r>
              <a:rPr lang="en-US" sz="1200" dirty="0" smtClean="0"/>
              <a:t>Processor</a:t>
            </a:r>
            <a:endParaRPr lang="en-US" sz="1200" dirty="0"/>
          </a:p>
        </p:txBody>
      </p:sp>
      <p:sp>
        <p:nvSpPr>
          <p:cNvPr id="171" name="TextBox 170"/>
          <p:cNvSpPr txBox="1"/>
          <p:nvPr/>
        </p:nvSpPr>
        <p:spPr>
          <a:xfrm>
            <a:off x="4267200" y="586740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 x 12-fiber ribbons</a:t>
            </a:r>
            <a:endParaRPr lang="en-US" sz="1400" dirty="0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5943600" y="571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5943600" y="579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5943600" y="5867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5943600" y="5943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5943600" y="6019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5943600" y="6096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943600" y="3962400"/>
            <a:ext cx="0" cy="213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Date Placeholder 1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63" name="Slide Number Placeholder 16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5181600" y="17526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4438650" y="2686050"/>
            <a:ext cx="2286000" cy="571500"/>
          </a:xfrm>
          <a:prstGeom prst="bentConnector3">
            <a:avLst>
              <a:gd name="adj1" fmla="val 1128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5638800" y="182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5638800" y="190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5638800" y="198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5105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5029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4953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4876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5715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5638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V="1">
            <a:off x="5562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5486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105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5410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28600" y="152400"/>
            <a:ext cx="8325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6. CMX TP receiving Zero-Suppressed &amp; Standalone TP raw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 rot="16200000">
            <a:off x="1058512" y="3635685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x 12-fiber ribbon</a:t>
            </a:r>
            <a:endParaRPr lang="en-US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24</a:t>
            </a:r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4410923" y="5178623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4876800" y="3578423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12-fiber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7772400" y="4721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59" name="Straight Arrow Connector 158"/>
          <p:cNvCxnSpPr/>
          <p:nvPr/>
        </p:nvCxnSpPr>
        <p:spPr>
          <a:xfrm flipV="1">
            <a:off x="8077200" y="50292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7543800" y="52578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Standalone</a:t>
            </a:r>
          </a:p>
          <a:p>
            <a:pPr algn="ctr"/>
            <a:r>
              <a:rPr lang="en-US" sz="1200" dirty="0" smtClean="0"/>
              <a:t>Topological</a:t>
            </a:r>
          </a:p>
          <a:p>
            <a:pPr algn="ctr"/>
            <a:r>
              <a:rPr lang="en-US" sz="1200" dirty="0" smtClean="0"/>
              <a:t>Processor</a:t>
            </a:r>
            <a:endParaRPr lang="en-US" sz="1200" dirty="0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7315200" y="5334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7315200" y="5410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7315200" y="5486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7315200" y="579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7315200" y="5867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315200" y="5943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4419600" y="5635823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cxnSp>
        <p:nvCxnSpPr>
          <p:cNvPr id="199" name="Straight Connector 198"/>
          <p:cNvCxnSpPr/>
          <p:nvPr/>
        </p:nvCxnSpPr>
        <p:spPr>
          <a:xfrm>
            <a:off x="609600" y="5638800"/>
            <a:ext cx="6705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7315200" y="533400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7315200" y="5562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7315200" y="563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7315200" y="571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Elbow Connector 203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lbow Connector 204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lbow Connector 205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Elbow Connector 207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12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Elbow Connector 214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6096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858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19050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19812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31242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2004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41148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41910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60960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1722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70866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71628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Date Placeholder 1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65" name="Slide Number Placeholder 16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  <a:endParaRPr lang="en-US" sz="1200" dirty="0"/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5390838" y="3410262"/>
            <a:ext cx="609600" cy="799476"/>
          </a:xfrm>
          <a:prstGeom prst="bentConnector3">
            <a:avLst>
              <a:gd name="adj1" fmla="val 328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096000" y="3505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6096000" y="3581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6096000" y="3657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V="1">
            <a:off x="6553200" y="32004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6324600" y="3431977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220" name="TextBox 219"/>
          <p:cNvSpPr txBox="1"/>
          <p:nvPr/>
        </p:nvSpPr>
        <p:spPr>
          <a:xfrm>
            <a:off x="6248400" y="2971800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99328" y="152400"/>
            <a:ext cx="8001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7. Example of TP-CMX FPGA in Crate to System communication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239000" y="2968823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  <p:sp>
        <p:nvSpPr>
          <p:cNvPr id="249" name="TextBox 248"/>
          <p:cNvSpPr txBox="1"/>
          <p:nvPr/>
        </p:nvSpPr>
        <p:spPr>
          <a:xfrm>
            <a:off x="4724400" y="5181600"/>
            <a:ext cx="1593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x 12 fiber ribbons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5181600" y="5181600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rot="16200000" flipH="1">
            <a:off x="56388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>
          <a:xfrm rot="16200000" flipH="1">
            <a:off x="64389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029200" y="3654623"/>
            <a:ext cx="10680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 fibers</a:t>
            </a:r>
            <a:endParaRPr lang="en-US" sz="1400" dirty="0"/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CMX development work on 3 fronts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VME/ACE/TTC interface “daughter card” @CERN</a:t>
            </a:r>
          </a:p>
          <a:p>
            <a:pPr marL="971550" lvl="1" indent="-514350"/>
            <a:r>
              <a:rPr lang="en-US" sz="2400" dirty="0" smtClean="0"/>
              <a:t>Yuri</a:t>
            </a:r>
          </a:p>
          <a:p>
            <a:pPr marL="971550" lvl="1" indent="-514350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CMX input module firmware @CERN</a:t>
            </a:r>
          </a:p>
          <a:p>
            <a:pPr marL="971550" lvl="1" indent="-514350"/>
            <a:r>
              <a:rPr lang="en-US" sz="2400" dirty="0" err="1" smtClean="0"/>
              <a:t>Wojtek</a:t>
            </a:r>
            <a:r>
              <a:rPr lang="en-US" sz="2400" dirty="0" smtClean="0"/>
              <a:t> and Yuri</a:t>
            </a:r>
          </a:p>
          <a:p>
            <a:pPr marL="971550" lvl="1" indent="-514350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2060"/>
                </a:solidFill>
              </a:rPr>
              <a:t>Engineering @MSU</a:t>
            </a:r>
          </a:p>
          <a:p>
            <a:pPr marL="971550" lvl="1" indent="-514350"/>
            <a:r>
              <a:rPr lang="en-US" sz="2400" dirty="0" smtClean="0"/>
              <a:t>Philippe, Dan, and Chip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Initial CMX design studies phase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Addressed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two main questions: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</a:rPr>
              <a:t>FPGA choice for implementing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Base-CMX</a:t>
            </a:r>
            <a:r>
              <a:rPr lang="en-US" dirty="0" smtClean="0">
                <a:solidFill>
                  <a:srgbClr val="002060"/>
                </a:solidFill>
              </a:rPr>
              <a:t> functionality</a:t>
            </a:r>
          </a:p>
          <a:p>
            <a:pPr marL="971550" lvl="1" indent="-514350">
              <a:buFont typeface="+mj-lt"/>
              <a:buAutoNum type="arabicParenR"/>
            </a:pPr>
            <a:endParaRPr lang="en-US" dirty="0" smtClean="0">
              <a:solidFill>
                <a:srgbClr val="002060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</a:rPr>
              <a:t>Strategies, costs and risks for adding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Topological Processing capability </a:t>
            </a:r>
            <a:r>
              <a:rPr lang="en-US" dirty="0" smtClean="0">
                <a:solidFill>
                  <a:srgbClr val="002060"/>
                </a:solidFill>
              </a:rPr>
              <a:t>to the CMX platform</a:t>
            </a:r>
          </a:p>
          <a:p>
            <a:pPr marL="971550" lvl="1" indent="-514350">
              <a:buFont typeface="+mj-lt"/>
              <a:buAutoNum type="arabicParenR"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Definition: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Base-CMX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functionality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All of CMM functionality </a:t>
            </a:r>
            <a:r>
              <a:rPr lang="en-US" dirty="0" smtClean="0">
                <a:solidFill>
                  <a:srgbClr val="002060"/>
                </a:solidFill>
              </a:rPr>
              <a:t>(both Crate CMM and System CMM)</a:t>
            </a:r>
          </a:p>
          <a:p>
            <a:pPr marL="971550" lvl="1" indent="-514350"/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eceive and process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400 JEM/CPM input </a:t>
            </a:r>
            <a:r>
              <a:rPr lang="en-US" dirty="0" smtClean="0">
                <a:solidFill>
                  <a:srgbClr val="002060"/>
                </a:solidFill>
              </a:rPr>
              <a:t>signals (@4x CMM rate)</a:t>
            </a:r>
          </a:p>
          <a:p>
            <a:pPr marL="971550" lvl="1" indent="-514350"/>
            <a:r>
              <a:rPr lang="en-US" dirty="0" smtClean="0">
                <a:solidFill>
                  <a:srgbClr val="002060"/>
                </a:solidFill>
              </a:rPr>
              <a:t>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Crate CMXs </a:t>
            </a:r>
            <a:r>
              <a:rPr lang="en-US" dirty="0" smtClean="0">
                <a:solidFill>
                  <a:srgbClr val="002060"/>
                </a:solidFill>
              </a:rPr>
              <a:t>send local summary to their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 CMX </a:t>
            </a:r>
            <a:r>
              <a:rPr lang="en-US" dirty="0" smtClean="0">
                <a:solidFill>
                  <a:srgbClr val="002060"/>
                </a:solidFill>
              </a:rPr>
              <a:t>through backplane connectors over LVDS cables (@higher rate than CMM)</a:t>
            </a:r>
          </a:p>
          <a:p>
            <a:pPr marL="971550" lvl="1" indent="-514350"/>
            <a:r>
              <a:rPr lang="en-US" dirty="0" smtClean="0">
                <a:solidFill>
                  <a:srgbClr val="002060"/>
                </a:solidFill>
              </a:rPr>
              <a:t>System CMXs form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send triggering information to CTP </a:t>
            </a:r>
            <a:r>
              <a:rPr lang="en-US" dirty="0" smtClean="0">
                <a:solidFill>
                  <a:srgbClr val="002060"/>
                </a:solidFill>
              </a:rPr>
              <a:t>over LVDS cables (same as CMM)</a:t>
            </a:r>
          </a:p>
          <a:p>
            <a:pPr marL="971550" lvl="1" indent="-514350"/>
            <a:r>
              <a:rPr lang="en-US" dirty="0" smtClean="0">
                <a:solidFill>
                  <a:srgbClr val="002060"/>
                </a:solidFill>
              </a:rPr>
              <a:t>all CMXs send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ROI and DAQ </a:t>
            </a:r>
            <a:r>
              <a:rPr lang="en-US" dirty="0" smtClean="0">
                <a:solidFill>
                  <a:srgbClr val="002060"/>
                </a:solidFill>
              </a:rPr>
              <a:t>information over G-links (same as CMM)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Send JEM/CPM info out to a TP </a:t>
            </a:r>
            <a:r>
              <a:rPr lang="en-US" dirty="0" smtClean="0">
                <a:solidFill>
                  <a:srgbClr val="002060"/>
                </a:solidFill>
              </a:rPr>
              <a:t>optically </a:t>
            </a:r>
          </a:p>
          <a:p>
            <a:pPr marL="971550" lvl="1" indent="-514350"/>
            <a:r>
              <a:rPr lang="en-US" dirty="0" smtClean="0">
                <a:solidFill>
                  <a:srgbClr val="002060"/>
                </a:solidFill>
              </a:rPr>
              <a:t>using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12-fiber</a:t>
            </a:r>
            <a:r>
              <a:rPr lang="en-US" dirty="0" smtClean="0">
                <a:solidFill>
                  <a:srgbClr val="002060"/>
                </a:solidFill>
              </a:rPr>
              <a:t> ribbons</a:t>
            </a:r>
          </a:p>
          <a:p>
            <a:pPr marL="971550" lvl="1" indent="-514350"/>
            <a:r>
              <a:rPr lang="en-US" dirty="0" smtClean="0">
                <a:solidFill>
                  <a:srgbClr val="002060"/>
                </a:solidFill>
              </a:rPr>
              <a:t>with some level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duplication</a:t>
            </a:r>
            <a:r>
              <a:rPr lang="en-US" dirty="0" smtClean="0">
                <a:solidFill>
                  <a:srgbClr val="002060"/>
                </a:solidFill>
              </a:rPr>
              <a:t> (at least 2x copies sent)</a:t>
            </a:r>
          </a:p>
          <a:p>
            <a:pPr marL="971550" lvl="1" indent="-514350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6.4Gbps nominally sufficient </a:t>
            </a:r>
            <a:r>
              <a:rPr lang="en-US" dirty="0" smtClean="0">
                <a:solidFill>
                  <a:srgbClr val="002060"/>
                </a:solidFill>
              </a:rPr>
              <a:t>for all raw data on </a:t>
            </a:r>
            <a:r>
              <a:rPr lang="en-US" b="1" dirty="0" smtClean="0">
                <a:solidFill>
                  <a:srgbClr val="002060"/>
                </a:solidFill>
              </a:rPr>
              <a:t>one</a:t>
            </a:r>
            <a:r>
              <a:rPr lang="en-US" dirty="0" smtClean="0">
                <a:solidFill>
                  <a:srgbClr val="002060"/>
                </a:solidFill>
              </a:rPr>
              <a:t> 12-fiber ribbon</a:t>
            </a:r>
          </a:p>
          <a:p>
            <a:pPr marL="971550" lvl="1" indent="-514350"/>
            <a:r>
              <a:rPr lang="en-US" dirty="0" smtClean="0">
                <a:solidFill>
                  <a:srgbClr val="002060"/>
                </a:solidFill>
              </a:rPr>
              <a:t>also possible to send zero-suppressed data on less fibers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Definition: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TP-CMX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functionality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5999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Topological Processing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capability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on CMX platform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Receive optical inputs</a:t>
            </a:r>
            <a:r>
              <a:rPr lang="en-US" dirty="0" smtClean="0">
                <a:solidFill>
                  <a:srgbClr val="002060"/>
                </a:solidFill>
              </a:rPr>
              <a:t> from some/all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12x CMXs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</a:rPr>
              <a:t> Run multiple Topological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Algorithms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002060"/>
                </a:solidFill>
              </a:rPr>
              <a:t> Send Topological Triggering </a:t>
            </a:r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nformation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 CTP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962400"/>
            <a:ext cx="8229600" cy="236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TP-CMX functionality is needed if dedicated TP is not built, or availability delayed,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as additional safety/backup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CMX platform could then be asked to provide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some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generic TP functionality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flexibility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TP-CMX” capability could also be used to support future upgrades e.g. new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Base-CMX algorithms needing a larger volume of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Crate-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&gt;System communication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Initial CMX design studies phase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Started</a:t>
            </a:r>
            <a:r>
              <a:rPr lang="en-US" dirty="0" smtClean="0">
                <a:solidFill>
                  <a:srgbClr val="002060"/>
                </a:solidFill>
              </a:rPr>
              <a:t> with guidance from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Stockholm Review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Use Xilinx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Virtex 6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Design for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6.4Gb</a:t>
            </a:r>
            <a:r>
              <a:rPr lang="en-US" dirty="0" smtClean="0">
                <a:solidFill>
                  <a:srgbClr val="002060"/>
                </a:solidFill>
              </a:rPr>
              <a:t> optical outputs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Implement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G-link encoding on FGPA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olidFill>
                  <a:srgbClr val="002060"/>
                </a:solidFill>
              </a:rPr>
              <a:t> Generally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be conservative </a:t>
            </a:r>
            <a:r>
              <a:rPr lang="en-US" dirty="0" smtClean="0">
                <a:solidFill>
                  <a:srgbClr val="002060"/>
                </a:solidFill>
              </a:rPr>
              <a:t>to deliver on time</a:t>
            </a:r>
          </a:p>
          <a:p>
            <a:pPr lvl="1">
              <a:buFont typeface="Wingdings"/>
              <a:buChar char="à"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r>
              <a:rPr lang="en-US" dirty="0" smtClean="0">
                <a:solidFill>
                  <a:srgbClr val="002060"/>
                </a:solidFill>
              </a:rPr>
              <a:t> from Feb 2012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Technical Workshop at RAL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Recommend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Two FPGAs</a:t>
            </a:r>
            <a:r>
              <a:rPr lang="en-GB" dirty="0" smtClean="0">
                <a:solidFill>
                  <a:srgbClr val="002060"/>
                </a:solidFill>
              </a:rPr>
              <a:t>: one for Base-CMX </a:t>
            </a:r>
            <a:r>
              <a:rPr lang="en-GB" dirty="0" smtClean="0">
                <a:solidFill>
                  <a:srgbClr val="002060"/>
                </a:solidFill>
              </a:rPr>
              <a:t>+ one </a:t>
            </a:r>
            <a:r>
              <a:rPr lang="en-GB" dirty="0" smtClean="0">
                <a:solidFill>
                  <a:srgbClr val="002060"/>
                </a:solidFill>
              </a:rPr>
              <a:t>for TP-CMX function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Two CMX types</a:t>
            </a:r>
            <a:r>
              <a:rPr lang="en-GB" dirty="0" smtClean="0">
                <a:solidFill>
                  <a:srgbClr val="002060"/>
                </a:solidFill>
              </a:rPr>
              <a:t>: e.g. an implementation might be 1 (plus spares) with 2 </a:t>
            </a:r>
            <a:r>
              <a:rPr lang="en-GB" dirty="0" err="1" smtClean="0">
                <a:solidFill>
                  <a:srgbClr val="002060"/>
                </a:solidFill>
              </a:rPr>
              <a:t>FPGAs</a:t>
            </a:r>
            <a:r>
              <a:rPr lang="en-GB" dirty="0" smtClean="0">
                <a:solidFill>
                  <a:srgbClr val="002060"/>
                </a:solidFill>
              </a:rPr>
              <a:t>, 11 (plus spares) with 1 FPGA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Plan for operating the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Crate CMX to System CMX</a:t>
            </a:r>
            <a:r>
              <a:rPr lang="en-GB" dirty="0" smtClean="0">
                <a:solidFill>
                  <a:srgbClr val="002060"/>
                </a:solidFill>
              </a:rPr>
              <a:t> LVDS cables at up to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4x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current speed</a:t>
            </a:r>
            <a:r>
              <a:rPr lang="en-GB" dirty="0">
                <a:solidFill>
                  <a:srgbClr val="002060"/>
                </a:solidFill>
              </a:rPr>
              <a:t>, i.e. </a:t>
            </a:r>
            <a:r>
              <a:rPr lang="en-GB" dirty="0" smtClean="0">
                <a:solidFill>
                  <a:srgbClr val="002060"/>
                </a:solidFill>
              </a:rPr>
              <a:t>160Mbps </a:t>
            </a:r>
            <a:r>
              <a:rPr lang="en-GB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en-GB" dirty="0" smtClean="0">
                <a:solidFill>
                  <a:srgbClr val="002060"/>
                </a:solidFill>
              </a:rPr>
              <a:t> may require new cables or RTMs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Base-CMX function should provide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2x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12-fiber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output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ribbons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TP-CMX function should receive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3x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12-fiber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input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ribbons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Dual FPGA: Base-CMX and TP-CMX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If TP-CMX </a:t>
            </a:r>
            <a:r>
              <a:rPr lang="en-US" sz="3600" b="1" dirty="0" smtClean="0">
                <a:solidFill>
                  <a:srgbClr val="002060"/>
                </a:solidFill>
              </a:rPr>
              <a:t>functionality is desired on CMX platform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use two FPGAs:</a:t>
            </a:r>
          </a:p>
          <a:p>
            <a:pPr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Base-CMX and TP-CMX are totally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separate functions: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logically</a:t>
            </a:r>
            <a:r>
              <a:rPr lang="en-US" dirty="0" smtClean="0">
                <a:solidFill>
                  <a:srgbClr val="002060"/>
                </a:solidFill>
              </a:rPr>
              <a:t> don't share inputs or outputs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operationally</a:t>
            </a:r>
            <a:r>
              <a:rPr lang="en-US" dirty="0" smtClean="0">
                <a:solidFill>
                  <a:srgbClr val="002060"/>
                </a:solidFill>
              </a:rPr>
              <a:t> in separate latency time segments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TP-CMX needs access to CTP output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 simply </a:t>
            </a:r>
            <a:r>
              <a:rPr lang="en-US" dirty="0" smtClean="0">
                <a:solidFill>
                  <a:srgbClr val="002060"/>
                </a:solidFill>
              </a:rPr>
              <a:t>do not choose a System CMX to operate as a TP CMX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Separate</a:t>
            </a:r>
            <a:r>
              <a:rPr lang="en-US" dirty="0" smtClean="0">
                <a:solidFill>
                  <a:srgbClr val="002060"/>
                </a:solidFill>
              </a:rPr>
              <a:t> Base-CMX from TP-CMX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firmware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Easier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commissioning</a:t>
            </a:r>
            <a:r>
              <a:rPr lang="en-US" dirty="0" smtClean="0">
                <a:solidFill>
                  <a:srgbClr val="002060"/>
                </a:solidFill>
              </a:rPr>
              <a:t>, easier </a:t>
            </a:r>
            <a:r>
              <a:rPr lang="en-US" b="1" dirty="0" smtClean="0">
                <a:solidFill>
                  <a:srgbClr val="002060"/>
                </a:solidFill>
              </a:rPr>
              <a:t>operation</a:t>
            </a:r>
            <a:r>
              <a:rPr lang="en-US" dirty="0" smtClean="0">
                <a:solidFill>
                  <a:srgbClr val="002060"/>
                </a:solidFill>
              </a:rPr>
              <a:t>, easier firmware </a:t>
            </a:r>
            <a:r>
              <a:rPr lang="en-US" b="1" dirty="0" smtClean="0">
                <a:solidFill>
                  <a:srgbClr val="002060"/>
                </a:solidFill>
              </a:rPr>
              <a:t>management</a:t>
            </a:r>
            <a:r>
              <a:rPr lang="en-US" dirty="0" smtClean="0">
                <a:solidFill>
                  <a:srgbClr val="002060"/>
                </a:solidFill>
              </a:rPr>
              <a:t> and easier updates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smaller Virtex 6 </a:t>
            </a:r>
            <a:r>
              <a:rPr lang="en-US" dirty="0" smtClean="0">
                <a:solidFill>
                  <a:srgbClr val="002060"/>
                </a:solidFill>
              </a:rPr>
              <a:t>package LX550T-FF1759 for both FPGAs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Layout</a:t>
            </a:r>
            <a:r>
              <a:rPr lang="en-US" dirty="0" smtClean="0">
                <a:solidFill>
                  <a:srgbClr val="002060"/>
                </a:solidFill>
              </a:rPr>
              <a:t> made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simpler</a:t>
            </a:r>
            <a:r>
              <a:rPr lang="en-US" dirty="0" smtClean="0">
                <a:solidFill>
                  <a:srgbClr val="002060"/>
                </a:solidFill>
              </a:rPr>
              <a:t> by separating routing challenges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 board </a:t>
            </a:r>
            <a:r>
              <a:rPr lang="en-US" dirty="0" smtClean="0">
                <a:solidFill>
                  <a:srgbClr val="002060"/>
                </a:solidFill>
              </a:rPr>
              <a:t>TP CMX capability </a:t>
            </a:r>
            <a:r>
              <a:rPr lang="en-US" dirty="0" smtClean="0">
                <a:solidFill>
                  <a:srgbClr val="002060"/>
                </a:solidFill>
              </a:rPr>
              <a:t>was originally only an option.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Accepting the RAL </a:t>
            </a:r>
            <a:r>
              <a:rPr lang="en-US" dirty="0" smtClean="0">
                <a:solidFill>
                  <a:srgbClr val="002060"/>
                </a:solidFill>
              </a:rPr>
              <a:t>recommendations with </a:t>
            </a:r>
            <a:r>
              <a:rPr lang="en-US" dirty="0" smtClean="0">
                <a:solidFill>
                  <a:srgbClr val="E46C0A"/>
                </a:solidFill>
              </a:rPr>
              <a:t>Two </a:t>
            </a:r>
            <a:r>
              <a:rPr lang="en-US" dirty="0" smtClean="0">
                <a:solidFill>
                  <a:srgbClr val="E46C0A"/>
                </a:solidFill>
              </a:rPr>
              <a:t>CMX </a:t>
            </a:r>
            <a:r>
              <a:rPr lang="en-US" dirty="0" smtClean="0">
                <a:solidFill>
                  <a:srgbClr val="002060"/>
                </a:solidFill>
              </a:rPr>
              <a:t>types will require only a modest increment in cost.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838200"/>
            <a:ext cx="5257800" cy="548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143000"/>
            <a:ext cx="228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1143000"/>
            <a:ext cx="762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VME-- Interface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352800" y="2286000"/>
            <a:ext cx="990600" cy="990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TP-CMX</a:t>
            </a:r>
            <a:r>
              <a:rPr lang="en-US" dirty="0" smtClean="0"/>
              <a:t> </a:t>
            </a:r>
            <a:r>
              <a:rPr lang="en-US" sz="1400" dirty="0" smtClean="0"/>
              <a:t>FPGA</a:t>
            </a:r>
          </a:p>
          <a:p>
            <a:pPr algn="ctr"/>
            <a:r>
              <a:rPr lang="en-US" sz="1000" dirty="0" smtClean="0"/>
              <a:t>Virtex-6</a:t>
            </a:r>
          </a:p>
          <a:p>
            <a:pPr algn="ctr"/>
            <a:r>
              <a:rPr lang="en-US" sz="1000" dirty="0" smtClean="0"/>
              <a:t>LX550T-FF1759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3352800" y="4114800"/>
            <a:ext cx="990600" cy="990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Base-CMX</a:t>
            </a:r>
            <a:r>
              <a:rPr lang="en-US" dirty="0" smtClean="0"/>
              <a:t> </a:t>
            </a:r>
            <a:r>
              <a:rPr lang="en-US" sz="1400" dirty="0" smtClean="0"/>
              <a:t>FPGA</a:t>
            </a:r>
          </a:p>
          <a:p>
            <a:pPr algn="ctr"/>
            <a:r>
              <a:rPr lang="en-US" sz="1000" dirty="0" smtClean="0"/>
              <a:t>Virtex-6</a:t>
            </a:r>
          </a:p>
          <a:p>
            <a:pPr algn="ctr"/>
            <a:r>
              <a:rPr lang="en-US" sz="1000" dirty="0" smtClean="0"/>
              <a:t>LX550T-FF1759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2743200"/>
            <a:ext cx="228600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4876800"/>
            <a:ext cx="228600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4200" y="3124200"/>
            <a:ext cx="228600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9200" y="4876800"/>
            <a:ext cx="533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14" name="Rectangle 13"/>
          <p:cNvSpPr/>
          <p:nvPr/>
        </p:nvSpPr>
        <p:spPr>
          <a:xfrm>
            <a:off x="5029200" y="4114800"/>
            <a:ext cx="533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16" name="Rectangle 15"/>
          <p:cNvSpPr/>
          <p:nvPr/>
        </p:nvSpPr>
        <p:spPr>
          <a:xfrm>
            <a:off x="5029200" y="1905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IN</a:t>
            </a:r>
            <a:endParaRPr lang="en-US" sz="1000" b="1" dirty="0"/>
          </a:p>
        </p:txBody>
      </p:sp>
      <p:sp>
        <p:nvSpPr>
          <p:cNvPr id="17" name="Rectangle 16"/>
          <p:cNvSpPr/>
          <p:nvPr/>
        </p:nvSpPr>
        <p:spPr>
          <a:xfrm>
            <a:off x="5029200" y="27432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IN</a:t>
            </a:r>
            <a:endParaRPr lang="en-US" sz="1000" b="1" dirty="0"/>
          </a:p>
        </p:txBody>
      </p:sp>
      <p:sp>
        <p:nvSpPr>
          <p:cNvPr id="19" name="Rectangle 18"/>
          <p:cNvSpPr/>
          <p:nvPr/>
        </p:nvSpPr>
        <p:spPr>
          <a:xfrm>
            <a:off x="5791200" y="2286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IN</a:t>
            </a:r>
            <a:endParaRPr lang="en-US" sz="1000" b="1" dirty="0"/>
          </a:p>
        </p:txBody>
      </p:sp>
      <p:cxnSp>
        <p:nvCxnSpPr>
          <p:cNvPr id="24" name="Elbow Connector 23"/>
          <p:cNvCxnSpPr>
            <a:endCxn id="13" idx="1"/>
          </p:cNvCxnSpPr>
          <p:nvPr/>
        </p:nvCxnSpPr>
        <p:spPr>
          <a:xfrm>
            <a:off x="4343400" y="4800600"/>
            <a:ext cx="685800" cy="342900"/>
          </a:xfrm>
          <a:prstGeom prst="bentConnector3">
            <a:avLst>
              <a:gd name="adj1" fmla="val 638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H="1">
            <a:off x="4191000" y="4114800"/>
            <a:ext cx="152400" cy="152400"/>
          </a:xfrm>
          <a:prstGeom prst="bentConnector3">
            <a:avLst>
              <a:gd name="adj1" fmla="val 100000"/>
            </a:avLst>
          </a:prstGeom>
          <a:ln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12" idx="1"/>
          </p:cNvCxnSpPr>
          <p:nvPr/>
        </p:nvCxnSpPr>
        <p:spPr>
          <a:xfrm flipV="1">
            <a:off x="4343400" y="3657600"/>
            <a:ext cx="2590800" cy="609600"/>
          </a:xfrm>
          <a:prstGeom prst="bentConnector3">
            <a:avLst>
              <a:gd name="adj1" fmla="val 7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4" idx="3"/>
          </p:cNvCxnSpPr>
          <p:nvPr/>
        </p:nvCxnSpPr>
        <p:spPr>
          <a:xfrm>
            <a:off x="5562600" y="4381500"/>
            <a:ext cx="21336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3" idx="3"/>
          </p:cNvCxnSpPr>
          <p:nvPr/>
        </p:nvCxnSpPr>
        <p:spPr>
          <a:xfrm flipV="1">
            <a:off x="5562600" y="4876800"/>
            <a:ext cx="2133600" cy="266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endCxn id="17" idx="3"/>
          </p:cNvCxnSpPr>
          <p:nvPr/>
        </p:nvCxnSpPr>
        <p:spPr>
          <a:xfrm rot="10800000" flipV="1">
            <a:off x="5562600" y="2514600"/>
            <a:ext cx="2133600" cy="495300"/>
          </a:xfrm>
          <a:prstGeom prst="bentConnector3">
            <a:avLst>
              <a:gd name="adj1" fmla="val 519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rot="10800000" flipV="1">
            <a:off x="6324600" y="2362200"/>
            <a:ext cx="1371600" cy="152400"/>
          </a:xfrm>
          <a:prstGeom prst="bentConnector3">
            <a:avLst>
              <a:gd name="adj1" fmla="val 857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endCxn id="16" idx="3"/>
          </p:cNvCxnSpPr>
          <p:nvPr/>
        </p:nvCxnSpPr>
        <p:spPr>
          <a:xfrm rot="10800000">
            <a:off x="5562600" y="2171700"/>
            <a:ext cx="21336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17" idx="1"/>
          </p:cNvCxnSpPr>
          <p:nvPr/>
        </p:nvCxnSpPr>
        <p:spPr>
          <a:xfrm>
            <a:off x="4343400" y="2895600"/>
            <a:ext cx="685800" cy="114300"/>
          </a:xfrm>
          <a:prstGeom prst="bentConnector3">
            <a:avLst>
              <a:gd name="adj1" fmla="val 790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8" idx="3"/>
            <a:endCxn id="19" idx="1"/>
          </p:cNvCxnSpPr>
          <p:nvPr/>
        </p:nvCxnSpPr>
        <p:spPr>
          <a:xfrm flipV="1">
            <a:off x="4343400" y="2552700"/>
            <a:ext cx="1447800" cy="228600"/>
          </a:xfrm>
          <a:prstGeom prst="bentConnector3">
            <a:avLst>
              <a:gd name="adj1" fmla="val 385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16" idx="1"/>
          </p:cNvCxnSpPr>
          <p:nvPr/>
        </p:nvCxnSpPr>
        <p:spPr>
          <a:xfrm flipV="1">
            <a:off x="4343400" y="2171700"/>
            <a:ext cx="685800" cy="495300"/>
          </a:xfrm>
          <a:prstGeom prst="bentConnector3">
            <a:avLst>
              <a:gd name="adj1" fmla="val 63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71628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10" idx="3"/>
            <a:endCxn id="9" idx="1"/>
          </p:cNvCxnSpPr>
          <p:nvPr/>
        </p:nvCxnSpPr>
        <p:spPr>
          <a:xfrm>
            <a:off x="1828800" y="3429000"/>
            <a:ext cx="1524000" cy="1181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stCxn id="11" idx="3"/>
          </p:cNvCxnSpPr>
          <p:nvPr/>
        </p:nvCxnSpPr>
        <p:spPr>
          <a:xfrm flipV="1">
            <a:off x="1828800" y="4876800"/>
            <a:ext cx="1524000" cy="609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5" idx="3"/>
            <a:endCxn id="6" idx="1"/>
          </p:cNvCxnSpPr>
          <p:nvPr/>
        </p:nvCxnSpPr>
        <p:spPr>
          <a:xfrm>
            <a:off x="1828800" y="1447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hape 161"/>
          <p:cNvCxnSpPr>
            <a:stCxn id="6" idx="3"/>
          </p:cNvCxnSpPr>
          <p:nvPr/>
        </p:nvCxnSpPr>
        <p:spPr>
          <a:xfrm>
            <a:off x="2895600" y="1447800"/>
            <a:ext cx="152400" cy="2895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3048000" y="4343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3048000" y="2514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6553200" y="5867400"/>
            <a:ext cx="4572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DAQ</a:t>
            </a:r>
            <a:endParaRPr lang="en-US" sz="1000" b="1" dirty="0"/>
          </a:p>
        </p:txBody>
      </p:sp>
      <p:sp>
        <p:nvSpPr>
          <p:cNvPr id="167" name="Rectangle 166"/>
          <p:cNvSpPr/>
          <p:nvPr/>
        </p:nvSpPr>
        <p:spPr>
          <a:xfrm>
            <a:off x="6553200" y="5486400"/>
            <a:ext cx="4572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ROI</a:t>
            </a:r>
            <a:endParaRPr lang="en-US" sz="1000" b="1" dirty="0"/>
          </a:p>
        </p:txBody>
      </p:sp>
      <p:sp>
        <p:nvSpPr>
          <p:cNvPr id="197" name="Rectangle 196"/>
          <p:cNvSpPr/>
          <p:nvPr/>
        </p:nvSpPr>
        <p:spPr>
          <a:xfrm>
            <a:off x="6553200" y="1295400"/>
            <a:ext cx="4572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DAQ</a:t>
            </a:r>
            <a:endParaRPr lang="en-US" sz="1000" b="1" dirty="0"/>
          </a:p>
        </p:txBody>
      </p:sp>
      <p:sp>
        <p:nvSpPr>
          <p:cNvPr id="198" name="Rectangle 197"/>
          <p:cNvSpPr/>
          <p:nvPr/>
        </p:nvSpPr>
        <p:spPr>
          <a:xfrm>
            <a:off x="6553200" y="914400"/>
            <a:ext cx="4572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ROI</a:t>
            </a:r>
            <a:endParaRPr lang="en-US" sz="1000" b="1" dirty="0"/>
          </a:p>
        </p:txBody>
      </p:sp>
      <p:cxnSp>
        <p:nvCxnSpPr>
          <p:cNvPr id="215" name="Straight Arrow Connector 214"/>
          <p:cNvCxnSpPr/>
          <p:nvPr/>
        </p:nvCxnSpPr>
        <p:spPr>
          <a:xfrm>
            <a:off x="7010400" y="1447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7010400" y="1066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7010400" y="6019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7010400" y="5638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>
            <a:stCxn id="9" idx="2"/>
          </p:cNvCxnSpPr>
          <p:nvPr/>
        </p:nvCxnSpPr>
        <p:spPr>
          <a:xfrm rot="16200000" flipH="1">
            <a:off x="4743450" y="4210050"/>
            <a:ext cx="914400" cy="2705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>
            <a:endCxn id="167" idx="1"/>
          </p:cNvCxnSpPr>
          <p:nvPr/>
        </p:nvCxnSpPr>
        <p:spPr>
          <a:xfrm flipV="1">
            <a:off x="5715000" y="5638800"/>
            <a:ext cx="838200" cy="304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/>
          <p:nvPr/>
        </p:nvCxnSpPr>
        <p:spPr>
          <a:xfrm>
            <a:off x="4114800" y="5105400"/>
            <a:ext cx="1600200" cy="838200"/>
          </a:xfrm>
          <a:prstGeom prst="bentConnector3">
            <a:avLst>
              <a:gd name="adj1" fmla="val -3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hape 233"/>
          <p:cNvCxnSpPr>
            <a:stCxn id="198" idx="1"/>
            <a:endCxn id="8" idx="0"/>
          </p:cNvCxnSpPr>
          <p:nvPr/>
        </p:nvCxnSpPr>
        <p:spPr>
          <a:xfrm rot="10800000" flipV="1">
            <a:off x="3848100" y="1066800"/>
            <a:ext cx="2705100" cy="1219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lbow Connector 235"/>
          <p:cNvCxnSpPr>
            <a:stCxn id="197" idx="1"/>
          </p:cNvCxnSpPr>
          <p:nvPr/>
        </p:nvCxnSpPr>
        <p:spPr>
          <a:xfrm rot="10800000">
            <a:off x="5486400" y="1143000"/>
            <a:ext cx="1066800" cy="304800"/>
          </a:xfrm>
          <a:prstGeom prst="bentConnector3">
            <a:avLst>
              <a:gd name="adj1" fmla="val 37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lbow Connector 237"/>
          <p:cNvCxnSpPr/>
          <p:nvPr/>
        </p:nvCxnSpPr>
        <p:spPr>
          <a:xfrm flipV="1">
            <a:off x="4114800" y="1143000"/>
            <a:ext cx="1371600" cy="1143000"/>
          </a:xfrm>
          <a:prstGeom prst="bentConnector3">
            <a:avLst>
              <a:gd name="adj1" fmla="val -6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1600200" y="1905000"/>
            <a:ext cx="228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133600" y="1905000"/>
            <a:ext cx="762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TCM Interface</a:t>
            </a:r>
            <a:endParaRPr lang="en-US" sz="1200" dirty="0"/>
          </a:p>
        </p:txBody>
      </p:sp>
      <p:cxnSp>
        <p:nvCxnSpPr>
          <p:cNvPr id="242" name="Straight Connector 241"/>
          <p:cNvCxnSpPr>
            <a:stCxn id="240" idx="3"/>
            <a:endCxn id="241" idx="1"/>
          </p:cNvCxnSpPr>
          <p:nvPr/>
        </p:nvCxnSpPr>
        <p:spPr>
          <a:xfrm>
            <a:off x="1828800" y="2209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1066800" y="14478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1066800" y="52578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1066800" y="54864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1066800" y="2209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1066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>
            <a:off x="1066800" y="5715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685800" y="1109246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VME--</a:t>
            </a:r>
            <a:endParaRPr lang="en-US" sz="1400" dirty="0"/>
          </a:p>
        </p:txBody>
      </p:sp>
      <p:sp>
        <p:nvSpPr>
          <p:cNvPr id="256" name="TextBox 255"/>
          <p:cNvSpPr txBox="1"/>
          <p:nvPr/>
        </p:nvSpPr>
        <p:spPr>
          <a:xfrm>
            <a:off x="685800" y="1905000"/>
            <a:ext cx="519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TCM</a:t>
            </a:r>
            <a:endParaRPr lang="en-US" sz="1400" dirty="0"/>
          </a:p>
        </p:txBody>
      </p:sp>
      <p:sp>
        <p:nvSpPr>
          <p:cNvPr id="257" name="TextBox 256"/>
          <p:cNvSpPr txBox="1"/>
          <p:nvPr/>
        </p:nvSpPr>
        <p:spPr>
          <a:xfrm>
            <a:off x="196125" y="2590800"/>
            <a:ext cx="1099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Inputs from all</a:t>
            </a:r>
          </a:p>
          <a:p>
            <a:r>
              <a:rPr lang="en-US" sz="1200" dirty="0" smtClean="0"/>
              <a:t>JEM or CPM </a:t>
            </a:r>
          </a:p>
          <a:p>
            <a:r>
              <a:rPr lang="en-US" sz="1200" dirty="0" smtClean="0"/>
              <a:t>processors</a:t>
            </a:r>
          </a:p>
          <a:p>
            <a:r>
              <a:rPr lang="en-US" sz="1200" dirty="0" smtClean="0"/>
              <a:t>from this crate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228600" y="4611469"/>
            <a:ext cx="1172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LVDS cables</a:t>
            </a:r>
          </a:p>
          <a:p>
            <a:r>
              <a:rPr lang="en-US" sz="1200" dirty="0" smtClean="0"/>
              <a:t>From Crate </a:t>
            </a:r>
          </a:p>
          <a:p>
            <a:r>
              <a:rPr lang="en-US" sz="1200" dirty="0" smtClean="0"/>
              <a:t>To System CMX </a:t>
            </a:r>
            <a:endParaRPr lang="en-US" sz="1200" dirty="0"/>
          </a:p>
        </p:txBody>
      </p:sp>
      <p:sp>
        <p:nvSpPr>
          <p:cNvPr id="261" name="TextBox 260"/>
          <p:cNvSpPr txBox="1"/>
          <p:nvPr/>
        </p:nvSpPr>
        <p:spPr>
          <a:xfrm>
            <a:off x="178054" y="342900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400 single ended</a:t>
            </a:r>
          </a:p>
          <a:p>
            <a:r>
              <a:rPr lang="en-US" sz="1200" dirty="0" smtClean="0"/>
              <a:t>@ 160Mbps</a:t>
            </a:r>
            <a:endParaRPr lang="en-US" sz="1200" dirty="0"/>
          </a:p>
        </p:txBody>
      </p:sp>
      <p:sp>
        <p:nvSpPr>
          <p:cNvPr id="262" name="TextBox 261"/>
          <p:cNvSpPr txBox="1"/>
          <p:nvPr/>
        </p:nvSpPr>
        <p:spPr>
          <a:xfrm>
            <a:off x="228600" y="5710535"/>
            <a:ext cx="1342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3x27 LVDS pairs</a:t>
            </a:r>
          </a:p>
          <a:p>
            <a:r>
              <a:rPr lang="en-US" sz="1200" dirty="0" smtClean="0"/>
              <a:t>@ up to 160 Mbps</a:t>
            </a:r>
            <a:endParaRPr lang="en-US" sz="1200" dirty="0"/>
          </a:p>
        </p:txBody>
      </p:sp>
      <p:sp>
        <p:nvSpPr>
          <p:cNvPr id="265" name="TextBox 264"/>
          <p:cNvSpPr txBox="1"/>
          <p:nvPr/>
        </p:nvSpPr>
        <p:spPr>
          <a:xfrm>
            <a:off x="7013115" y="44958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2x 12-fiber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ribbons </a:t>
            </a:r>
            <a:r>
              <a:rPr lang="en-US" sz="1000" b="1" dirty="0" smtClean="0">
                <a:solidFill>
                  <a:srgbClr val="FF0000"/>
                </a:solidFill>
              </a:rPr>
              <a:t>OUT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6987467" y="1828800"/>
            <a:ext cx="806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3</a:t>
            </a:r>
            <a:r>
              <a:rPr lang="en-US" sz="1100" dirty="0" smtClean="0">
                <a:solidFill>
                  <a:srgbClr val="0070C0"/>
                </a:solidFill>
              </a:rPr>
              <a:t>x 12-fiber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ribbons </a:t>
            </a:r>
            <a:r>
              <a:rPr lang="en-US" sz="1100" b="1" dirty="0" smtClean="0">
                <a:solidFill>
                  <a:srgbClr val="0070C0"/>
                </a:solidFill>
              </a:rPr>
              <a:t>IN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7696200" y="4343400"/>
            <a:ext cx="125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6.4 </a:t>
            </a:r>
            <a:r>
              <a:rPr lang="en-US" sz="1200" dirty="0" err="1" smtClean="0"/>
              <a:t>Gbps</a:t>
            </a:r>
            <a:r>
              <a:rPr lang="en-US" sz="1200" dirty="0" smtClean="0"/>
              <a:t> outputs</a:t>
            </a:r>
          </a:p>
          <a:p>
            <a:r>
              <a:rPr lang="en-US" sz="1200" dirty="0" smtClean="0"/>
              <a:t>to Standalone TP</a:t>
            </a:r>
          </a:p>
          <a:p>
            <a:r>
              <a:rPr lang="en-US" sz="1200" dirty="0" smtClean="0"/>
              <a:t>and/or TP-CMX</a:t>
            </a:r>
            <a:endParaRPr lang="en-US" sz="1200" dirty="0"/>
          </a:p>
        </p:txBody>
      </p:sp>
      <p:sp>
        <p:nvSpPr>
          <p:cNvPr id="275" name="TextBox 274"/>
          <p:cNvSpPr txBox="1"/>
          <p:nvPr/>
        </p:nvSpPr>
        <p:spPr>
          <a:xfrm>
            <a:off x="7772400" y="5666601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2x G-Link Out</a:t>
            </a:r>
            <a:endParaRPr lang="en-US" sz="1200" dirty="0"/>
          </a:p>
        </p:txBody>
      </p:sp>
      <p:sp>
        <p:nvSpPr>
          <p:cNvPr id="276" name="TextBox 275"/>
          <p:cNvSpPr txBox="1"/>
          <p:nvPr/>
        </p:nvSpPr>
        <p:spPr>
          <a:xfrm>
            <a:off x="7696200" y="1094601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2x G-Link Out</a:t>
            </a:r>
            <a:endParaRPr lang="en-US" sz="1200" dirty="0"/>
          </a:p>
        </p:txBody>
      </p:sp>
      <p:sp>
        <p:nvSpPr>
          <p:cNvPr id="281" name="TextBox 280"/>
          <p:cNvSpPr txBox="1"/>
          <p:nvPr/>
        </p:nvSpPr>
        <p:spPr>
          <a:xfrm>
            <a:off x="7696200" y="2020669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6.4 </a:t>
            </a:r>
            <a:r>
              <a:rPr lang="en-US" sz="1200" dirty="0" err="1" smtClean="0"/>
              <a:t>Gbps</a:t>
            </a:r>
            <a:r>
              <a:rPr lang="en-US" sz="1200" dirty="0" smtClean="0"/>
              <a:t> inputs</a:t>
            </a:r>
          </a:p>
          <a:p>
            <a:r>
              <a:rPr lang="en-US" sz="1200" dirty="0" smtClean="0"/>
              <a:t>re-bundled  from </a:t>
            </a:r>
          </a:p>
          <a:p>
            <a:r>
              <a:rPr lang="en-US" sz="1200" dirty="0" smtClean="0"/>
              <a:t>up to 12 Base-CMX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96200" y="3022937"/>
            <a:ext cx="11632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CTP output </a:t>
            </a:r>
          </a:p>
          <a:p>
            <a:r>
              <a:rPr lang="en-US" sz="1200" dirty="0" smtClean="0"/>
              <a:t>2x33 LVDS pairs</a:t>
            </a:r>
          </a:p>
          <a:p>
            <a:r>
              <a:rPr lang="en-US" sz="1200" dirty="0" smtClean="0"/>
              <a:t>@ 40 Mbps</a:t>
            </a:r>
          </a:p>
          <a:p>
            <a:r>
              <a:rPr lang="en-US" sz="1200" dirty="0" smtClean="0"/>
              <a:t>(from TP-CMX </a:t>
            </a:r>
          </a:p>
          <a:p>
            <a:r>
              <a:rPr lang="en-US" sz="1200" dirty="0" smtClean="0"/>
              <a:t>via Base-CMX)</a:t>
            </a:r>
            <a:endParaRPr lang="en-US" sz="1200" dirty="0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4191000" y="3276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endCxn id="14" idx="1"/>
          </p:cNvCxnSpPr>
          <p:nvPr/>
        </p:nvCxnSpPr>
        <p:spPr>
          <a:xfrm flipV="1">
            <a:off x="4343400" y="4381500"/>
            <a:ext cx="685800" cy="266700"/>
          </a:xfrm>
          <a:prstGeom prst="bentConnector3">
            <a:avLst>
              <a:gd name="adj1" fmla="val 652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09600" y="152400"/>
            <a:ext cx="7891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CMX Card with Base-CMX functionality and TP-CMX capability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0" name="Date Placeholder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838200"/>
            <a:ext cx="5257800" cy="548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143000"/>
            <a:ext cx="228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1143000"/>
            <a:ext cx="762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VME-- Interface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352800" y="2286000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oli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4114800"/>
            <a:ext cx="990600" cy="990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Base-CMX</a:t>
            </a:r>
            <a:r>
              <a:rPr lang="en-US" dirty="0" smtClean="0"/>
              <a:t> </a:t>
            </a:r>
            <a:r>
              <a:rPr lang="en-US" sz="1400" dirty="0" smtClean="0"/>
              <a:t>FPGA</a:t>
            </a:r>
          </a:p>
          <a:p>
            <a:pPr algn="ctr"/>
            <a:r>
              <a:rPr lang="en-US" sz="1000" dirty="0" smtClean="0"/>
              <a:t>Virtex-6</a:t>
            </a:r>
          </a:p>
          <a:p>
            <a:pPr algn="ctr"/>
            <a:r>
              <a:rPr lang="en-US" sz="1000" dirty="0" smtClean="0"/>
              <a:t>LX550T-FF1759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2743200"/>
            <a:ext cx="228600" cy="1371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4876800"/>
            <a:ext cx="228600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4200" y="3124200"/>
            <a:ext cx="228600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9200" y="4876800"/>
            <a:ext cx="533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14" name="Rectangle 13"/>
          <p:cNvSpPr/>
          <p:nvPr/>
        </p:nvSpPr>
        <p:spPr>
          <a:xfrm>
            <a:off x="5029200" y="4114800"/>
            <a:ext cx="533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16" name="Rectangle 15"/>
          <p:cNvSpPr/>
          <p:nvPr/>
        </p:nvSpPr>
        <p:spPr>
          <a:xfrm>
            <a:off x="5029200" y="1905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27432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1200" y="2286000"/>
            <a:ext cx="5334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Elbow Connector 23"/>
          <p:cNvCxnSpPr>
            <a:endCxn id="13" idx="1"/>
          </p:cNvCxnSpPr>
          <p:nvPr/>
        </p:nvCxnSpPr>
        <p:spPr>
          <a:xfrm>
            <a:off x="4343400" y="4800600"/>
            <a:ext cx="685800" cy="342900"/>
          </a:xfrm>
          <a:prstGeom prst="bentConnector3">
            <a:avLst>
              <a:gd name="adj1" fmla="val 638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12" idx="1"/>
          </p:cNvCxnSpPr>
          <p:nvPr/>
        </p:nvCxnSpPr>
        <p:spPr>
          <a:xfrm flipV="1">
            <a:off x="4343400" y="3657600"/>
            <a:ext cx="2590800" cy="609600"/>
          </a:xfrm>
          <a:prstGeom prst="bentConnector3">
            <a:avLst>
              <a:gd name="adj1" fmla="val 7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4" idx="3"/>
          </p:cNvCxnSpPr>
          <p:nvPr/>
        </p:nvCxnSpPr>
        <p:spPr>
          <a:xfrm>
            <a:off x="5562600" y="4381500"/>
            <a:ext cx="21336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3" idx="3"/>
          </p:cNvCxnSpPr>
          <p:nvPr/>
        </p:nvCxnSpPr>
        <p:spPr>
          <a:xfrm flipV="1">
            <a:off x="5562600" y="4876800"/>
            <a:ext cx="2133600" cy="266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endCxn id="17" idx="1"/>
          </p:cNvCxnSpPr>
          <p:nvPr/>
        </p:nvCxnSpPr>
        <p:spPr>
          <a:xfrm>
            <a:off x="4343400" y="2895600"/>
            <a:ext cx="685800" cy="114300"/>
          </a:xfrm>
          <a:prstGeom prst="bentConnector3">
            <a:avLst>
              <a:gd name="adj1" fmla="val 79091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8" idx="3"/>
            <a:endCxn id="19" idx="1"/>
          </p:cNvCxnSpPr>
          <p:nvPr/>
        </p:nvCxnSpPr>
        <p:spPr>
          <a:xfrm flipV="1">
            <a:off x="4343400" y="2552700"/>
            <a:ext cx="1447800" cy="228600"/>
          </a:xfrm>
          <a:prstGeom prst="bentConnector3">
            <a:avLst>
              <a:gd name="adj1" fmla="val 38517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endCxn id="16" idx="1"/>
          </p:cNvCxnSpPr>
          <p:nvPr/>
        </p:nvCxnSpPr>
        <p:spPr>
          <a:xfrm flipV="1">
            <a:off x="4343400" y="2171700"/>
            <a:ext cx="685800" cy="495300"/>
          </a:xfrm>
          <a:prstGeom prst="bentConnector3">
            <a:avLst>
              <a:gd name="adj1" fmla="val 63333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7162800" y="3657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10" idx="3"/>
            <a:endCxn id="9" idx="1"/>
          </p:cNvCxnSpPr>
          <p:nvPr/>
        </p:nvCxnSpPr>
        <p:spPr>
          <a:xfrm>
            <a:off x="1828800" y="3429000"/>
            <a:ext cx="1524000" cy="1181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stCxn id="11" idx="3"/>
          </p:cNvCxnSpPr>
          <p:nvPr/>
        </p:nvCxnSpPr>
        <p:spPr>
          <a:xfrm flipV="1">
            <a:off x="1828800" y="4876800"/>
            <a:ext cx="1524000" cy="609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5" idx="3"/>
            <a:endCxn id="6" idx="1"/>
          </p:cNvCxnSpPr>
          <p:nvPr/>
        </p:nvCxnSpPr>
        <p:spPr>
          <a:xfrm>
            <a:off x="1828800" y="1447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hape 161"/>
          <p:cNvCxnSpPr>
            <a:stCxn id="6" idx="3"/>
          </p:cNvCxnSpPr>
          <p:nvPr/>
        </p:nvCxnSpPr>
        <p:spPr>
          <a:xfrm>
            <a:off x="2895600" y="1447800"/>
            <a:ext cx="152400" cy="2895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3048000" y="4343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3048000" y="2514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6553200" y="5867400"/>
            <a:ext cx="4572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DAQ</a:t>
            </a:r>
            <a:endParaRPr lang="en-US" sz="1000" b="1" dirty="0"/>
          </a:p>
        </p:txBody>
      </p:sp>
      <p:sp>
        <p:nvSpPr>
          <p:cNvPr id="167" name="Rectangle 166"/>
          <p:cNvSpPr/>
          <p:nvPr/>
        </p:nvSpPr>
        <p:spPr>
          <a:xfrm>
            <a:off x="6553200" y="5486400"/>
            <a:ext cx="4572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ROI</a:t>
            </a:r>
            <a:endParaRPr lang="en-US" sz="1000" b="1" dirty="0"/>
          </a:p>
        </p:txBody>
      </p:sp>
      <p:sp>
        <p:nvSpPr>
          <p:cNvPr id="197" name="Rectangle 196"/>
          <p:cNvSpPr/>
          <p:nvPr/>
        </p:nvSpPr>
        <p:spPr>
          <a:xfrm>
            <a:off x="6553200" y="12954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6553200" y="914400"/>
            <a:ext cx="457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20" name="Straight Arrow Connector 219"/>
          <p:cNvCxnSpPr/>
          <p:nvPr/>
        </p:nvCxnSpPr>
        <p:spPr>
          <a:xfrm>
            <a:off x="7010400" y="6019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7010400" y="5638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>
            <a:stCxn id="9" idx="2"/>
          </p:cNvCxnSpPr>
          <p:nvPr/>
        </p:nvCxnSpPr>
        <p:spPr>
          <a:xfrm rot="16200000" flipH="1">
            <a:off x="4743450" y="4210050"/>
            <a:ext cx="914400" cy="2705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>
            <a:endCxn id="167" idx="1"/>
          </p:cNvCxnSpPr>
          <p:nvPr/>
        </p:nvCxnSpPr>
        <p:spPr>
          <a:xfrm flipV="1">
            <a:off x="5715000" y="5638800"/>
            <a:ext cx="838200" cy="304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/>
          <p:nvPr/>
        </p:nvCxnSpPr>
        <p:spPr>
          <a:xfrm>
            <a:off x="4114800" y="5105400"/>
            <a:ext cx="1600200" cy="838200"/>
          </a:xfrm>
          <a:prstGeom prst="bentConnector3">
            <a:avLst>
              <a:gd name="adj1" fmla="val -3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hape 233"/>
          <p:cNvCxnSpPr>
            <a:stCxn id="198" idx="1"/>
            <a:endCxn id="8" idx="0"/>
          </p:cNvCxnSpPr>
          <p:nvPr/>
        </p:nvCxnSpPr>
        <p:spPr>
          <a:xfrm rot="10800000" flipV="1">
            <a:off x="3848100" y="1066800"/>
            <a:ext cx="2705100" cy="1219200"/>
          </a:xfrm>
          <a:prstGeom prst="bentConnector2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lbow Connector 235"/>
          <p:cNvCxnSpPr>
            <a:stCxn id="197" idx="1"/>
          </p:cNvCxnSpPr>
          <p:nvPr/>
        </p:nvCxnSpPr>
        <p:spPr>
          <a:xfrm rot="10800000">
            <a:off x="5486400" y="1143000"/>
            <a:ext cx="1066800" cy="304800"/>
          </a:xfrm>
          <a:prstGeom prst="bentConnector3">
            <a:avLst>
              <a:gd name="adj1" fmla="val 37533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lbow Connector 237"/>
          <p:cNvCxnSpPr/>
          <p:nvPr/>
        </p:nvCxnSpPr>
        <p:spPr>
          <a:xfrm flipV="1">
            <a:off x="4114800" y="1143000"/>
            <a:ext cx="1371600" cy="1143000"/>
          </a:xfrm>
          <a:prstGeom prst="bentConnector3">
            <a:avLst>
              <a:gd name="adj1" fmla="val -694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1600200" y="1905000"/>
            <a:ext cx="228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133600" y="1905000"/>
            <a:ext cx="762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TCM Interface</a:t>
            </a:r>
            <a:endParaRPr lang="en-US" sz="1200" dirty="0"/>
          </a:p>
        </p:txBody>
      </p:sp>
      <p:cxnSp>
        <p:nvCxnSpPr>
          <p:cNvPr id="242" name="Straight Connector 241"/>
          <p:cNvCxnSpPr>
            <a:stCxn id="240" idx="3"/>
            <a:endCxn id="241" idx="1"/>
          </p:cNvCxnSpPr>
          <p:nvPr/>
        </p:nvCxnSpPr>
        <p:spPr>
          <a:xfrm>
            <a:off x="1828800" y="2209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1066800" y="14478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1066800" y="52578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1066800" y="54864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1066800" y="2209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>
            <a:off x="1066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>
            <a:off x="1066800" y="5715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685800" y="1109246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VME--</a:t>
            </a:r>
            <a:endParaRPr lang="en-US" sz="1400" dirty="0"/>
          </a:p>
        </p:txBody>
      </p:sp>
      <p:sp>
        <p:nvSpPr>
          <p:cNvPr id="256" name="TextBox 255"/>
          <p:cNvSpPr txBox="1"/>
          <p:nvPr/>
        </p:nvSpPr>
        <p:spPr>
          <a:xfrm>
            <a:off x="685800" y="1905000"/>
            <a:ext cx="519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TCM</a:t>
            </a:r>
            <a:endParaRPr lang="en-US" sz="1400" dirty="0"/>
          </a:p>
        </p:txBody>
      </p:sp>
      <p:sp>
        <p:nvSpPr>
          <p:cNvPr id="257" name="TextBox 256"/>
          <p:cNvSpPr txBox="1"/>
          <p:nvPr/>
        </p:nvSpPr>
        <p:spPr>
          <a:xfrm>
            <a:off x="196125" y="2590800"/>
            <a:ext cx="1099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Inputs from all</a:t>
            </a:r>
          </a:p>
          <a:p>
            <a:r>
              <a:rPr lang="en-US" sz="1200" dirty="0" smtClean="0"/>
              <a:t>JEM or CPM </a:t>
            </a:r>
          </a:p>
          <a:p>
            <a:r>
              <a:rPr lang="en-US" sz="1200" dirty="0" smtClean="0"/>
              <a:t>processors</a:t>
            </a:r>
          </a:p>
          <a:p>
            <a:r>
              <a:rPr lang="en-US" sz="1200" dirty="0" smtClean="0"/>
              <a:t>from this crate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228600" y="4611469"/>
            <a:ext cx="1172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LVDS cables</a:t>
            </a:r>
          </a:p>
          <a:p>
            <a:r>
              <a:rPr lang="en-US" sz="1200" dirty="0" smtClean="0"/>
              <a:t>From Crate </a:t>
            </a:r>
          </a:p>
          <a:p>
            <a:r>
              <a:rPr lang="en-US" sz="1200" dirty="0" smtClean="0"/>
              <a:t>To System CMX </a:t>
            </a:r>
            <a:endParaRPr lang="en-US" sz="1200" dirty="0"/>
          </a:p>
        </p:txBody>
      </p:sp>
      <p:sp>
        <p:nvSpPr>
          <p:cNvPr id="261" name="TextBox 260"/>
          <p:cNvSpPr txBox="1"/>
          <p:nvPr/>
        </p:nvSpPr>
        <p:spPr>
          <a:xfrm>
            <a:off x="178054" y="342900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400 single ended</a:t>
            </a:r>
          </a:p>
          <a:p>
            <a:r>
              <a:rPr lang="en-US" sz="1200" dirty="0" smtClean="0"/>
              <a:t>@ 160Mbps</a:t>
            </a:r>
            <a:endParaRPr lang="en-US" sz="1200" dirty="0"/>
          </a:p>
        </p:txBody>
      </p:sp>
      <p:sp>
        <p:nvSpPr>
          <p:cNvPr id="262" name="TextBox 261"/>
          <p:cNvSpPr txBox="1"/>
          <p:nvPr/>
        </p:nvSpPr>
        <p:spPr>
          <a:xfrm>
            <a:off x="228600" y="5710535"/>
            <a:ext cx="1342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3x27 LVDS pairs</a:t>
            </a:r>
          </a:p>
          <a:p>
            <a:r>
              <a:rPr lang="en-US" sz="1200" dirty="0" smtClean="0"/>
              <a:t>@ up to 160 Mbps</a:t>
            </a:r>
            <a:endParaRPr lang="en-US" sz="1200" dirty="0"/>
          </a:p>
        </p:txBody>
      </p:sp>
      <p:sp>
        <p:nvSpPr>
          <p:cNvPr id="265" name="TextBox 264"/>
          <p:cNvSpPr txBox="1"/>
          <p:nvPr/>
        </p:nvSpPr>
        <p:spPr>
          <a:xfrm>
            <a:off x="7013115" y="44958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2x 12-fiber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ribbons </a:t>
            </a:r>
            <a:r>
              <a:rPr lang="en-US" sz="1000" b="1" dirty="0" smtClean="0">
                <a:solidFill>
                  <a:srgbClr val="FF0000"/>
                </a:solidFill>
              </a:rPr>
              <a:t>OUT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7696200" y="4343400"/>
            <a:ext cx="125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6.4 </a:t>
            </a:r>
            <a:r>
              <a:rPr lang="en-US" sz="1200" dirty="0" err="1" smtClean="0"/>
              <a:t>Gbps</a:t>
            </a:r>
            <a:r>
              <a:rPr lang="en-US" sz="1200" dirty="0" smtClean="0"/>
              <a:t> outputs</a:t>
            </a:r>
          </a:p>
          <a:p>
            <a:r>
              <a:rPr lang="en-US" sz="1200" dirty="0" smtClean="0"/>
              <a:t>to Standalone TP</a:t>
            </a:r>
          </a:p>
          <a:p>
            <a:r>
              <a:rPr lang="en-US" sz="1200" dirty="0" smtClean="0"/>
              <a:t>and/or TP-CMX</a:t>
            </a:r>
            <a:endParaRPr lang="en-US" sz="1200" dirty="0"/>
          </a:p>
        </p:txBody>
      </p:sp>
      <p:sp>
        <p:nvSpPr>
          <p:cNvPr id="275" name="TextBox 274"/>
          <p:cNvSpPr txBox="1"/>
          <p:nvPr/>
        </p:nvSpPr>
        <p:spPr>
          <a:xfrm>
            <a:off x="7772400" y="5666601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2x G-Link Out</a:t>
            </a:r>
            <a:endParaRPr lang="en-US" sz="1200" dirty="0"/>
          </a:p>
        </p:txBody>
      </p:sp>
      <p:sp>
        <p:nvSpPr>
          <p:cNvPr id="287" name="TextBox 286"/>
          <p:cNvSpPr txBox="1"/>
          <p:nvPr/>
        </p:nvSpPr>
        <p:spPr>
          <a:xfrm>
            <a:off x="1600200" y="152400"/>
            <a:ext cx="5694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CMX Card </a:t>
            </a:r>
            <a:r>
              <a:rPr lang="en-US" sz="2400" smtClean="0">
                <a:solidFill>
                  <a:schemeClr val="accent3">
                    <a:lumMod val="50000"/>
                  </a:schemeClr>
                </a:solidFill>
              </a:rPr>
              <a:t>with Base-CMX functionality only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696200" y="3022937"/>
            <a:ext cx="1186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CTP output </a:t>
            </a:r>
          </a:p>
          <a:p>
            <a:r>
              <a:rPr lang="en-US" sz="1200" dirty="0" smtClean="0"/>
              <a:t>2x33 LVDS pairs</a:t>
            </a:r>
          </a:p>
          <a:p>
            <a:r>
              <a:rPr lang="en-US" sz="1200" dirty="0" smtClean="0"/>
              <a:t>@ 40 Mbps</a:t>
            </a:r>
          </a:p>
          <a:p>
            <a:r>
              <a:rPr lang="en-US" sz="1200" dirty="0" smtClean="0"/>
              <a:t>(System CMX</a:t>
            </a:r>
          </a:p>
          <a:p>
            <a:r>
              <a:rPr lang="en-US" sz="1200" dirty="0" smtClean="0"/>
              <a:t>only)</a:t>
            </a:r>
            <a:endParaRPr lang="en-US" sz="1200" dirty="0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4191000" y="3276600"/>
            <a:ext cx="0" cy="8382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endCxn id="14" idx="1"/>
          </p:cNvCxnSpPr>
          <p:nvPr/>
        </p:nvCxnSpPr>
        <p:spPr>
          <a:xfrm flipV="1">
            <a:off x="4343400" y="4381500"/>
            <a:ext cx="685800" cy="266700"/>
          </a:xfrm>
          <a:prstGeom prst="bentConnector3">
            <a:avLst>
              <a:gd name="adj1" fmla="val 652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7-Mar-2012</a:t>
            </a:r>
            <a:endParaRPr lang="en-US" dirty="0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D82C12-A5F1-4D5C-8725-45D8FDA20AB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1536</Words>
  <Application>Microsoft Office PowerPoint</Application>
  <PresentationFormat>On-screen Show (4:3)</PresentationFormat>
  <Paragraphs>688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CMX: Update on status and planning</vt:lpstr>
      <vt:lpstr>CMX development work on 3 fronts</vt:lpstr>
      <vt:lpstr>Initial CMX design studies phase </vt:lpstr>
      <vt:lpstr>Definition: Base-CMX functionality</vt:lpstr>
      <vt:lpstr>Definition: TP-CMX functionality</vt:lpstr>
      <vt:lpstr>Initial CMX design studies phase </vt:lpstr>
      <vt:lpstr>Dual FPGA: Base-CMX and TP-CMX</vt:lpstr>
      <vt:lpstr>Slide 8</vt:lpstr>
      <vt:lpstr>Slide 9</vt:lpstr>
      <vt:lpstr>Overview of possible usage options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Michigan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Philippe</dc:creator>
  <cp:lastModifiedBy>Philippe Laurens</cp:lastModifiedBy>
  <cp:revision>47</cp:revision>
  <dcterms:created xsi:type="dcterms:W3CDTF">2012-03-01T20:43:36Z</dcterms:created>
  <dcterms:modified xsi:type="dcterms:W3CDTF">2012-03-02T16:14:45Z</dcterms:modified>
</cp:coreProperties>
</file>