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4682" r:id="rId1"/>
  </p:sldMasterIdLst>
  <p:notesMasterIdLst>
    <p:notesMasterId r:id="rId15"/>
  </p:notesMasterIdLst>
  <p:handoutMasterIdLst>
    <p:handoutMasterId r:id="rId16"/>
  </p:handoutMasterIdLst>
  <p:sldIdLst>
    <p:sldId id="564" r:id="rId2"/>
    <p:sldId id="573" r:id="rId3"/>
    <p:sldId id="571" r:id="rId4"/>
    <p:sldId id="570" r:id="rId5"/>
    <p:sldId id="572" r:id="rId6"/>
    <p:sldId id="565" r:id="rId7"/>
    <p:sldId id="566" r:id="rId8"/>
    <p:sldId id="567" r:id="rId9"/>
    <p:sldId id="577" r:id="rId10"/>
    <p:sldId id="576" r:id="rId11"/>
    <p:sldId id="578" r:id="rId12"/>
    <p:sldId id="568" r:id="rId13"/>
    <p:sldId id="579" r:id="rId14"/>
  </p:sldIdLst>
  <p:sldSz cx="9906000" cy="6858000" type="A4"/>
  <p:notesSz cx="6781800" cy="9855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9900"/>
    <a:srgbClr val="009900"/>
    <a:srgbClr val="33CC33"/>
    <a:srgbClr val="FF0000"/>
    <a:srgbClr val="F6750A"/>
    <a:srgbClr val="66FF33"/>
    <a:srgbClr val="FF9999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92" autoAdjust="0"/>
    <p:restoredTop sz="96177" autoAdjust="0"/>
  </p:normalViewPr>
  <p:slideViewPr>
    <p:cSldViewPr>
      <p:cViewPr varScale="1">
        <p:scale>
          <a:sx n="117" d="100"/>
          <a:sy n="117" d="100"/>
        </p:scale>
        <p:origin x="-27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680" y="-102"/>
      </p:cViewPr>
      <p:guideLst>
        <p:guide orient="horz" pos="3104"/>
        <p:guide pos="2136"/>
      </p:guideLst>
    </p:cSldViewPr>
  </p:notes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97338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7338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396413"/>
            <a:ext cx="297338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1983635-C66E-4F4C-BDAE-FB2A1FD98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4997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1" tIns="45645" rIns="91291" bIns="45645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1" tIns="45645" rIns="91291" bIns="45645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2313" y="738188"/>
            <a:ext cx="53371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681538"/>
            <a:ext cx="4975225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1" tIns="45645" rIns="91291" bIns="456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384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1" tIns="45645" rIns="91291" bIns="45645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363075"/>
            <a:ext cx="29384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1" tIns="45645" rIns="91291" bIns="45645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BF66486-CD41-463E-AA05-8FF0D4EB5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4234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E11888F-6AC8-44C1-BC81-41249CD93A0B}" type="slidenum">
              <a:rPr lang="en-US" sz="1200" smtClean="0">
                <a:latin typeface="Times New Roman" pitchFamily="18" charset="0"/>
              </a:rPr>
              <a:pPr/>
              <a:t>0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2313" y="738188"/>
            <a:ext cx="5337175" cy="3695700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CH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407CDB4-788F-45F4-A17C-1C550E5AF3D6}" type="slidenum">
              <a:rPr lang="en-US" sz="1200" smtClean="0">
                <a:latin typeface="Times New Roman" pitchFamily="18" charset="0"/>
              </a:rPr>
              <a:pPr/>
              <a:t>5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0243" name="Rectangle 7"/>
          <p:cNvSpPr txBox="1">
            <a:spLocks noGrp="1" noChangeArrowheads="1"/>
          </p:cNvSpPr>
          <p:nvPr/>
        </p:nvSpPr>
        <p:spPr bwMode="auto">
          <a:xfrm>
            <a:off x="3843338" y="9363075"/>
            <a:ext cx="29384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91" tIns="45645" rIns="91291" bIns="45645" anchor="b"/>
          <a:lstStyle>
            <a:lvl1pPr defTabSz="912813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C3ECC91D-D365-4FA5-AED3-81F53CE6A777}" type="slidenum">
              <a:rPr lang="en-US" sz="1200">
                <a:latin typeface="Times New Roman" pitchFamily="18" charset="0"/>
                <a:ea typeface="MS PGothic" pitchFamily="34" charset="-128"/>
              </a:rPr>
              <a:pPr algn="r"/>
              <a:t>5</a:t>
            </a:fld>
            <a:endParaRPr lang="en-US" sz="120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0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2313" y="738188"/>
            <a:ext cx="5337175" cy="3695700"/>
          </a:xfrm>
          <a:ln/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A9E0D44-AD24-446C-8BB1-F50605182029}" type="slidenum">
              <a:rPr lang="en-US" sz="1200" smtClean="0">
                <a:latin typeface="Times New Roman" pitchFamily="18" charset="0"/>
              </a:rPr>
              <a:pPr/>
              <a:t>6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1267" name="Rectangle 7"/>
          <p:cNvSpPr txBox="1">
            <a:spLocks noGrp="1" noChangeArrowheads="1"/>
          </p:cNvSpPr>
          <p:nvPr/>
        </p:nvSpPr>
        <p:spPr bwMode="auto">
          <a:xfrm>
            <a:off x="3843338" y="9363075"/>
            <a:ext cx="29384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91" tIns="45645" rIns="91291" bIns="45645" anchor="b"/>
          <a:lstStyle>
            <a:lvl1pPr defTabSz="912813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57504180-0B9B-44A6-9F35-CF55BA9026D6}" type="slidenum">
              <a:rPr lang="en-US" sz="1200">
                <a:latin typeface="Times New Roman" pitchFamily="18" charset="0"/>
                <a:ea typeface="MS PGothic" pitchFamily="34" charset="-128"/>
              </a:rPr>
              <a:pPr algn="r"/>
              <a:t>6</a:t>
            </a:fld>
            <a:endParaRPr lang="en-US" sz="120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1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2313" y="738188"/>
            <a:ext cx="5337175" cy="3695700"/>
          </a:xfrm>
          <a:ln/>
        </p:spPr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2EC53ED-3400-460C-9C81-208490BC2621}" type="slidenum">
              <a:rPr lang="en-US" sz="1200" smtClean="0">
                <a:latin typeface="Times New Roman" pitchFamily="18" charset="0"/>
              </a:rPr>
              <a:pPr/>
              <a:t>7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2291" name="Rectangle 7"/>
          <p:cNvSpPr txBox="1">
            <a:spLocks noGrp="1" noChangeArrowheads="1"/>
          </p:cNvSpPr>
          <p:nvPr/>
        </p:nvSpPr>
        <p:spPr bwMode="auto">
          <a:xfrm>
            <a:off x="3843338" y="9363075"/>
            <a:ext cx="29384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91" tIns="45645" rIns="91291" bIns="45645" anchor="b"/>
          <a:lstStyle>
            <a:lvl1pPr defTabSz="912813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3BDFF151-BEE2-4C6F-AEB2-41F2793DA7F0}" type="slidenum">
              <a:rPr lang="en-US" sz="1200">
                <a:latin typeface="Times New Roman" pitchFamily="18" charset="0"/>
                <a:ea typeface="MS PGothic" pitchFamily="34" charset="-128"/>
              </a:rPr>
              <a:pPr algn="r"/>
              <a:t>7</a:t>
            </a:fld>
            <a:endParaRPr lang="en-US" sz="120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2313" y="738188"/>
            <a:ext cx="5337175" cy="3695700"/>
          </a:xfrm>
          <a:ln/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2E92E9D-A06E-4B62-B75A-D8E159D09AB5}" type="slidenum">
              <a:rPr lang="en-US" sz="1200" smtClean="0">
                <a:latin typeface="Times New Roman" pitchFamily="18" charset="0"/>
              </a:rPr>
              <a:pPr/>
              <a:t>11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3315" name="Rectangle 7"/>
          <p:cNvSpPr txBox="1">
            <a:spLocks noGrp="1" noChangeArrowheads="1"/>
          </p:cNvSpPr>
          <p:nvPr/>
        </p:nvSpPr>
        <p:spPr bwMode="auto">
          <a:xfrm>
            <a:off x="3843338" y="9363075"/>
            <a:ext cx="29384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91" tIns="45645" rIns="91291" bIns="45645" anchor="b"/>
          <a:lstStyle>
            <a:lvl1pPr defTabSz="912813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52E99D80-1CF3-4C93-AD4E-2F7E8372C018}" type="slidenum">
              <a:rPr lang="en-US" sz="1200">
                <a:latin typeface="Times New Roman" pitchFamily="18" charset="0"/>
                <a:ea typeface="MS PGothic" pitchFamily="34" charset="-128"/>
              </a:rPr>
              <a:pPr algn="r"/>
              <a:t>11</a:t>
            </a:fld>
            <a:endParaRPr lang="en-US" sz="120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2313" y="738188"/>
            <a:ext cx="5337175" cy="3695700"/>
          </a:xfrm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371601"/>
            <a:ext cx="850265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3505200"/>
            <a:ext cx="69342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W. Fedorko CMX status and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42950" y="3398520"/>
            <a:ext cx="850265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13278" y="6528816"/>
            <a:ext cx="964839" cy="329184"/>
          </a:xfrm>
        </p:spPr>
        <p:txBody>
          <a:bodyPr/>
          <a:lstStyle/>
          <a:p>
            <a:r>
              <a:rPr lang="en-US" smtClean="0"/>
              <a:t>27/04/2012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78118" y="6528816"/>
            <a:ext cx="8122586" cy="32918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W. Fedorko CMX status and plans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95942" y="6528816"/>
            <a:ext cx="810058" cy="329184"/>
          </a:xfrm>
        </p:spPr>
        <p:txBody>
          <a:bodyPr/>
          <a:lstStyle>
            <a:lvl1pPr algn="r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609600"/>
            <a:ext cx="222885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0"/>
            <a:ext cx="65214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13278" y="6528816"/>
            <a:ext cx="964839" cy="329184"/>
          </a:xfrm>
        </p:spPr>
        <p:txBody>
          <a:bodyPr/>
          <a:lstStyle/>
          <a:p>
            <a:r>
              <a:rPr lang="en-US" smtClean="0"/>
              <a:t>27/04/2012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78118" y="6528816"/>
            <a:ext cx="8122586" cy="32918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W. Fedorko CMX status and plans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95942" y="6528816"/>
            <a:ext cx="810058" cy="329184"/>
          </a:xfrm>
        </p:spPr>
        <p:txBody>
          <a:bodyPr/>
          <a:lstStyle>
            <a:lvl1pPr algn="r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13278" y="6528816"/>
            <a:ext cx="964839" cy="329184"/>
          </a:xfrm>
        </p:spPr>
        <p:txBody>
          <a:bodyPr/>
          <a:lstStyle/>
          <a:p>
            <a:r>
              <a:rPr lang="en-US" smtClean="0"/>
              <a:t>27/04/2012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78118" y="6528816"/>
            <a:ext cx="8122586" cy="32918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W. Fedorko CMX status and plans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95942" y="6528816"/>
            <a:ext cx="810058" cy="329184"/>
          </a:xfrm>
        </p:spPr>
        <p:txBody>
          <a:bodyPr/>
          <a:lstStyle>
            <a:lvl1pPr algn="r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2362201"/>
            <a:ext cx="84201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626865"/>
            <a:ext cx="84201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92480" y="4599432"/>
            <a:ext cx="850265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13278" y="6528816"/>
            <a:ext cx="964839" cy="329184"/>
          </a:xfrm>
        </p:spPr>
        <p:txBody>
          <a:bodyPr/>
          <a:lstStyle/>
          <a:p>
            <a:r>
              <a:rPr lang="en-US" smtClean="0"/>
              <a:t>27/04/2012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78118" y="6528816"/>
            <a:ext cx="8122586" cy="32918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W. Fedorko CMX status and plans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95942" y="6528816"/>
            <a:ext cx="810058" cy="329184"/>
          </a:xfrm>
        </p:spPr>
        <p:txBody>
          <a:bodyPr/>
          <a:lstStyle>
            <a:lvl1pPr algn="r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73352"/>
            <a:ext cx="437515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73352"/>
            <a:ext cx="437515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13278" y="6528816"/>
            <a:ext cx="964839" cy="329184"/>
          </a:xfrm>
        </p:spPr>
        <p:txBody>
          <a:bodyPr/>
          <a:lstStyle/>
          <a:p>
            <a:r>
              <a:rPr lang="en-US" smtClean="0"/>
              <a:t>27/04/2012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78118" y="6528816"/>
            <a:ext cx="8122586" cy="32918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W. Fedorko CMX status and plans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95942" y="6528816"/>
            <a:ext cx="810058" cy="329184"/>
          </a:xfrm>
        </p:spPr>
        <p:txBody>
          <a:bodyPr/>
          <a:lstStyle>
            <a:lvl1pPr algn="r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76400"/>
            <a:ext cx="425958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438400"/>
            <a:ext cx="42595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1120" y="1676400"/>
            <a:ext cx="425958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1120" y="2438400"/>
            <a:ext cx="42595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598850" y="4045790"/>
            <a:ext cx="4709160" cy="86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>
          <a:xfrm>
            <a:off x="13278" y="6528816"/>
            <a:ext cx="964839" cy="329184"/>
          </a:xfrm>
        </p:spPr>
        <p:txBody>
          <a:bodyPr/>
          <a:lstStyle/>
          <a:p>
            <a:r>
              <a:rPr lang="en-US" smtClean="0"/>
              <a:t>27/04/2012</a:t>
            </a: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78118" y="6528816"/>
            <a:ext cx="8122586" cy="32918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W. Fedorko CMX status and plans</a:t>
            </a:r>
            <a:endParaRPr lang="en-US" dirty="0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95942" y="6528816"/>
            <a:ext cx="810058" cy="329184"/>
          </a:xfrm>
        </p:spPr>
        <p:txBody>
          <a:bodyPr/>
          <a:lstStyle>
            <a:lvl1pPr algn="r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278" y="6528816"/>
            <a:ext cx="964839" cy="329184"/>
          </a:xfrm>
        </p:spPr>
        <p:txBody>
          <a:bodyPr/>
          <a:lstStyle/>
          <a:p>
            <a:r>
              <a:rPr lang="en-US" smtClean="0"/>
              <a:t>27/04/2012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78118" y="6528816"/>
            <a:ext cx="8122586" cy="32918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W. Fedorko CMX status and plans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95942" y="6528816"/>
            <a:ext cx="810058" cy="329184"/>
          </a:xfrm>
        </p:spPr>
        <p:txBody>
          <a:bodyPr/>
          <a:lstStyle>
            <a:lvl1pPr algn="r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13278" y="6528816"/>
            <a:ext cx="964839" cy="329184"/>
          </a:xfrm>
        </p:spPr>
        <p:txBody>
          <a:bodyPr/>
          <a:lstStyle/>
          <a:p>
            <a:r>
              <a:rPr lang="en-US" smtClean="0"/>
              <a:t>27/04/2012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78118" y="6528816"/>
            <a:ext cx="8122586" cy="32918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W. Fedorko CMX status and plans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95942" y="6528816"/>
            <a:ext cx="810058" cy="329184"/>
          </a:xfrm>
        </p:spPr>
        <p:txBody>
          <a:bodyPr/>
          <a:lstStyle>
            <a:lvl1pPr algn="r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92080"/>
            <a:ext cx="2318004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450" y="792080"/>
            <a:ext cx="619125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2130553"/>
            <a:ext cx="2318004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18201" y="3580140"/>
            <a:ext cx="5577840" cy="172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13278" y="6528816"/>
            <a:ext cx="964839" cy="329184"/>
          </a:xfrm>
        </p:spPr>
        <p:txBody>
          <a:bodyPr/>
          <a:lstStyle/>
          <a:p>
            <a:r>
              <a:rPr lang="en-US" smtClean="0"/>
              <a:t>27/04/2012</a:t>
            </a:r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78118" y="6528816"/>
            <a:ext cx="8122586" cy="32918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W. Fedorko CMX status and plans</a:t>
            </a:r>
            <a:endParaRPr lang="en-US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95942" y="6528816"/>
            <a:ext cx="810058" cy="329184"/>
          </a:xfrm>
        </p:spPr>
        <p:txBody>
          <a:bodyPr/>
          <a:lstStyle>
            <a:lvl1pPr algn="r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92480"/>
            <a:ext cx="232123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96827" y="838201"/>
            <a:ext cx="6396423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2133600"/>
            <a:ext cx="2318004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13278" y="6528816"/>
            <a:ext cx="964839" cy="329184"/>
          </a:xfrm>
        </p:spPr>
        <p:txBody>
          <a:bodyPr/>
          <a:lstStyle/>
          <a:p>
            <a:r>
              <a:rPr lang="en-US" smtClean="0"/>
              <a:t>27/04/2012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78118" y="6528816"/>
            <a:ext cx="8122586" cy="32918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W. Fedorko CMX status and plans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95942" y="6528816"/>
            <a:ext cx="810058" cy="329184"/>
          </a:xfrm>
        </p:spPr>
        <p:txBody>
          <a:bodyPr/>
          <a:lstStyle>
            <a:lvl1pPr algn="r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906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124720"/>
            <a:ext cx="8915400" cy="5352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492240"/>
            <a:ext cx="9906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278" y="6528816"/>
            <a:ext cx="31369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27/04/2012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67183" y="6528816"/>
            <a:ext cx="44577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r>
              <a:rPr lang="en-US" smtClean="0"/>
              <a:t>W. Fedorko CMX status and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529" y="6528816"/>
            <a:ext cx="11557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542"/>
            <a:ext cx="9906000" cy="4423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592"/>
            <a:ext cx="8915400" cy="4184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3" r:id="rId1"/>
    <p:sldLayoutId id="2147484684" r:id="rId2"/>
    <p:sldLayoutId id="2147484685" r:id="rId3"/>
    <p:sldLayoutId id="2147484686" r:id="rId4"/>
    <p:sldLayoutId id="2147484687" r:id="rId5"/>
    <p:sldLayoutId id="2147484688" r:id="rId6"/>
    <p:sldLayoutId id="2147484689" r:id="rId7"/>
    <p:sldLayoutId id="2147484690" r:id="rId8"/>
    <p:sldLayoutId id="2147484691" r:id="rId9"/>
    <p:sldLayoutId id="2147484692" r:id="rId10"/>
    <p:sldLayoutId id="214748469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066" y="1931992"/>
            <a:ext cx="9158287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4000" dirty="0" smtClean="0">
                <a:solidFill>
                  <a:srgbClr val="FF0000"/>
                </a:solidFill>
              </a:rPr>
              <a:t>Status and planning of the CMX</a:t>
            </a:r>
            <a:endParaRPr lang="en-US" sz="4000" dirty="0">
              <a:solidFill>
                <a:srgbClr val="FF0000"/>
              </a:solidFill>
            </a:endParaRPr>
          </a:p>
          <a:p>
            <a:endParaRPr lang="en-US" sz="4000" b="1" dirty="0">
              <a:solidFill>
                <a:srgbClr val="FF33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66825" y="5272092"/>
            <a:ext cx="7372350" cy="1095375"/>
          </a:xfrm>
          <a:noFill/>
        </p:spPr>
        <p:txBody>
          <a:bodyPr/>
          <a:lstStyle/>
          <a:p>
            <a:r>
              <a:rPr lang="en-US" sz="1600" dirty="0" err="1" smtClean="0"/>
              <a:t>Wojtek</a:t>
            </a:r>
            <a:r>
              <a:rPr lang="en-US" sz="1600" dirty="0" smtClean="0"/>
              <a:t> Fedorko for the MSU group</a:t>
            </a:r>
          </a:p>
          <a:p>
            <a:r>
              <a:rPr lang="en-US" sz="1600" dirty="0" smtClean="0"/>
              <a:t>TDAQ Week, CERN</a:t>
            </a:r>
          </a:p>
          <a:p>
            <a:r>
              <a:rPr lang="en-US" sz="1600" dirty="0" smtClean="0"/>
              <a:t>April 23 - 27, 2012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 txBox="1">
            <a:spLocks noChangeArrowheads="1"/>
          </p:cNvSpPr>
          <p:nvPr/>
        </p:nvSpPr>
        <p:spPr bwMode="auto">
          <a:xfrm>
            <a:off x="424656" y="87986"/>
            <a:ext cx="8330405" cy="287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2400" dirty="0" smtClean="0">
                <a:solidFill>
                  <a:srgbClr val="FF3300"/>
                </a:solidFill>
              </a:rPr>
              <a:t>2012: PCB layout: VME/ACE/TTC </a:t>
            </a:r>
            <a:r>
              <a:rPr lang="en-US" sz="2400" dirty="0">
                <a:solidFill>
                  <a:srgbClr val="FF3300"/>
                </a:solidFill>
              </a:rPr>
              <a:t>(VAT) </a:t>
            </a:r>
            <a:r>
              <a:rPr lang="en-US" sz="2400" dirty="0" smtClean="0">
                <a:solidFill>
                  <a:srgbClr val="FF3300"/>
                </a:solidFill>
              </a:rPr>
              <a:t>interface test card </a:t>
            </a:r>
            <a:endParaRPr lang="en-US" sz="2400" dirty="0">
              <a:solidFill>
                <a:srgbClr val="FF33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44488" y="2103582"/>
            <a:ext cx="4608512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sz="2000" dirty="0">
                <a:solidFill>
                  <a:srgbClr val="0070C0"/>
                </a:solidFill>
              </a:rPr>
              <a:t>VME/ACE/TTC (VAT) part of CMM</a:t>
            </a:r>
            <a:endParaRPr lang="en-US" sz="2000" kern="0" dirty="0">
              <a:solidFill>
                <a:srgbClr val="0070C0"/>
              </a:solidFill>
              <a:latin typeface="Arial" pitchFamily="34" charset="0"/>
            </a:endParaRP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800" dirty="0">
                <a:latin typeface="Arial" pitchFamily="34" charset="0"/>
              </a:rPr>
              <a:t>Redesign HW with new components</a:t>
            </a:r>
            <a:endParaRPr lang="en-US" sz="1800" kern="0" dirty="0">
              <a:latin typeface="Arial" pitchFamily="34" charset="0"/>
            </a:endParaRPr>
          </a:p>
          <a:p>
            <a:pPr marL="800100" lvl="2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800" dirty="0">
                <a:latin typeface="Arial" pitchFamily="34" charset="0"/>
              </a:rPr>
              <a:t>Fit design into single device</a:t>
            </a:r>
            <a:r>
              <a:rPr lang="en-US" sz="1800" b="1" dirty="0">
                <a:latin typeface="Arial" pitchFamily="34" charset="0"/>
              </a:rPr>
              <a:t> </a:t>
            </a:r>
            <a:endParaRPr lang="en-US" sz="1800" b="1" kern="0" dirty="0">
              <a:latin typeface="Arial" pitchFamily="34" charset="0"/>
            </a:endParaRP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800" kern="0" dirty="0" smtClean="0"/>
              <a:t>6U </a:t>
            </a:r>
            <a:r>
              <a:rPr lang="en-US" sz="1800" kern="0" dirty="0"/>
              <a:t>VME test card for </a:t>
            </a:r>
            <a:endParaRPr lang="en-US" sz="1800" kern="0" dirty="0" smtClean="0"/>
          </a:p>
          <a:p>
            <a:pPr marL="800100" lvl="1" indent="-342900" algn="l">
              <a:spcBef>
                <a:spcPct val="20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800" kern="0" dirty="0" smtClean="0"/>
              <a:t>Hardware </a:t>
            </a:r>
            <a:r>
              <a:rPr lang="en-US" sz="1800" kern="0" dirty="0"/>
              <a:t>implementation</a:t>
            </a:r>
          </a:p>
          <a:p>
            <a:pPr marL="800100" lvl="1" indent="-342900" algn="l">
              <a:spcBef>
                <a:spcPct val="20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800" kern="0" dirty="0"/>
              <a:t>Main FPGA re-configuration</a:t>
            </a:r>
          </a:p>
          <a:p>
            <a:pPr marL="800100" lvl="1" indent="-342900" algn="l">
              <a:spcBef>
                <a:spcPct val="20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800" kern="0" dirty="0" smtClean="0"/>
              <a:t>Software</a:t>
            </a:r>
          </a:p>
          <a:p>
            <a:pPr marL="800100" lvl="1" indent="-342900" algn="l">
              <a:spcBef>
                <a:spcPct val="20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800" kern="0" dirty="0" smtClean="0"/>
              <a:t>To be merged into CMX design</a:t>
            </a:r>
          </a:p>
          <a:p>
            <a:pPr marL="342900" indent="-342900" algn="l">
              <a:spcBef>
                <a:spcPct val="20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800" kern="0" dirty="0" smtClean="0"/>
              <a:t>PCB arrives in June</a:t>
            </a:r>
          </a:p>
          <a:p>
            <a:pPr marL="342900" indent="-342900" algn="l">
              <a:spcBef>
                <a:spcPct val="20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800" kern="0" dirty="0" smtClean="0"/>
              <a:t>Next:</a:t>
            </a:r>
          </a:p>
          <a:p>
            <a:pPr marL="800100" lvl="1" indent="-342900" algn="l">
              <a:spcBef>
                <a:spcPct val="20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800" kern="0" dirty="0" smtClean="0"/>
              <a:t>Firmware for VAT card</a:t>
            </a:r>
          </a:p>
          <a:p>
            <a:pPr marL="800100" lvl="1" indent="-342900" algn="l">
              <a:spcBef>
                <a:spcPct val="20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800" kern="0" dirty="0" smtClean="0"/>
              <a:t>Firmware for </a:t>
            </a:r>
            <a:r>
              <a:rPr lang="en-US" sz="1800" kern="0" dirty="0" err="1" smtClean="0"/>
              <a:t>Virtex</a:t>
            </a:r>
            <a:r>
              <a:rPr lang="en-US" sz="1800" kern="0" dirty="0" smtClean="0"/>
              <a:t> 6 FPGA</a:t>
            </a:r>
          </a:p>
          <a:p>
            <a:pPr marL="800100" lvl="1" indent="-342900" algn="l">
              <a:spcBef>
                <a:spcPct val="20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800" kern="0" dirty="0" smtClean="0"/>
              <a:t>Test Stand and software</a:t>
            </a:r>
          </a:p>
        </p:txBody>
      </p:sp>
      <p:pic>
        <p:nvPicPr>
          <p:cNvPr id="4100" name="Picture 3" descr="C:\Users\ermoline\Desktop\IMG_00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1825" y="778164"/>
            <a:ext cx="4090988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2303463" y="1297277"/>
            <a:ext cx="344487" cy="287337"/>
          </a:xfrm>
          <a:prstGeom prst="rect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3224213" y="1297277"/>
            <a:ext cx="288925" cy="287337"/>
          </a:xfrm>
          <a:prstGeom prst="rect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3686175" y="1008352"/>
            <a:ext cx="287338" cy="288925"/>
          </a:xfrm>
          <a:prstGeom prst="rect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TextBox 8"/>
          <p:cNvSpPr txBox="1">
            <a:spLocks noChangeArrowheads="1"/>
          </p:cNvSpPr>
          <p:nvPr/>
        </p:nvSpPr>
        <p:spPr bwMode="auto">
          <a:xfrm>
            <a:off x="3282950" y="663864"/>
            <a:ext cx="1238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>
                <a:solidFill>
                  <a:srgbClr val="FF0000"/>
                </a:solidFill>
              </a:rPr>
              <a:t>VME CPLD</a:t>
            </a:r>
          </a:p>
        </p:txBody>
      </p:sp>
      <p:sp>
        <p:nvSpPr>
          <p:cNvPr id="4105" name="TextBox 8"/>
          <p:cNvSpPr txBox="1">
            <a:spLocks noChangeArrowheads="1"/>
          </p:cNvSpPr>
          <p:nvPr/>
        </p:nvSpPr>
        <p:spPr bwMode="auto">
          <a:xfrm>
            <a:off x="2533650" y="951202"/>
            <a:ext cx="1238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>
                <a:solidFill>
                  <a:srgbClr val="FF0000"/>
                </a:solidFill>
              </a:rPr>
              <a:t>TTC FPGA</a:t>
            </a:r>
          </a:p>
        </p:txBody>
      </p:sp>
      <p:sp>
        <p:nvSpPr>
          <p:cNvPr id="4106" name="TextBox 8"/>
          <p:cNvSpPr txBox="1">
            <a:spLocks noChangeArrowheads="1"/>
          </p:cNvSpPr>
          <p:nvPr/>
        </p:nvSpPr>
        <p:spPr bwMode="auto">
          <a:xfrm>
            <a:off x="2014538" y="1584614"/>
            <a:ext cx="1238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>
                <a:solidFill>
                  <a:srgbClr val="FF0000"/>
                </a:solidFill>
              </a:rPr>
              <a:t>ACE CPLD</a:t>
            </a:r>
          </a:p>
        </p:txBody>
      </p:sp>
      <p:sp>
        <p:nvSpPr>
          <p:cNvPr id="4107" name="TextBox 22"/>
          <p:cNvSpPr txBox="1">
            <a:spLocks noChangeArrowheads="1"/>
          </p:cNvSpPr>
          <p:nvPr/>
        </p:nvSpPr>
        <p:spPr bwMode="auto">
          <a:xfrm>
            <a:off x="747713" y="1643352"/>
            <a:ext cx="12096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>
                <a:solidFill>
                  <a:srgbClr val="FF0000"/>
                </a:solidFill>
              </a:rPr>
              <a:t>SystemACE</a:t>
            </a:r>
          </a:p>
        </p:txBody>
      </p:sp>
      <p:sp>
        <p:nvSpPr>
          <p:cNvPr id="4108" name="TextBox 42"/>
          <p:cNvSpPr txBox="1">
            <a:spLocks noChangeArrowheads="1"/>
          </p:cNvSpPr>
          <p:nvPr/>
        </p:nvSpPr>
        <p:spPr bwMode="auto">
          <a:xfrm>
            <a:off x="1554163" y="951202"/>
            <a:ext cx="9223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>
                <a:solidFill>
                  <a:srgbClr val="FF0000"/>
                </a:solidFill>
              </a:rPr>
              <a:t>TTCrx</a:t>
            </a:r>
          </a:p>
        </p:txBody>
      </p:sp>
      <p:sp>
        <p:nvSpPr>
          <p:cNvPr id="4109" name="TextBox 22"/>
          <p:cNvSpPr txBox="1">
            <a:spLocks noChangeArrowheads="1"/>
          </p:cNvSpPr>
          <p:nvPr/>
        </p:nvSpPr>
        <p:spPr bwMode="auto">
          <a:xfrm>
            <a:off x="863600" y="1354427"/>
            <a:ext cx="517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>
                <a:solidFill>
                  <a:srgbClr val="FF0000"/>
                </a:solidFill>
              </a:rPr>
              <a:t>FC</a:t>
            </a:r>
          </a:p>
        </p:txBody>
      </p:sp>
      <p:grpSp>
        <p:nvGrpSpPr>
          <p:cNvPr id="15" name="Group 63"/>
          <p:cNvGrpSpPr>
            <a:grpSpLocks noChangeAspect="1"/>
          </p:cNvGrpSpPr>
          <p:nvPr/>
        </p:nvGrpSpPr>
        <p:grpSpPr bwMode="auto">
          <a:xfrm>
            <a:off x="5299075" y="1009650"/>
            <a:ext cx="4032250" cy="5246688"/>
            <a:chOff x="5529070" y="1323000"/>
            <a:chExt cx="3237360" cy="4212000"/>
          </a:xfrm>
        </p:grpSpPr>
        <p:pic>
          <p:nvPicPr>
            <p:cNvPr id="16" name="Picture 4" descr="C:\Users\ermoline\Desktop\Picture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9498" y="1323000"/>
              <a:ext cx="3006932" cy="421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42"/>
            <p:cNvSpPr txBox="1">
              <a:spLocks noChangeArrowheads="1"/>
            </p:cNvSpPr>
            <p:nvPr/>
          </p:nvSpPr>
          <p:spPr bwMode="auto">
            <a:xfrm>
              <a:off x="6681210" y="1380607"/>
              <a:ext cx="92233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>
                  <a:solidFill>
                    <a:srgbClr val="FF0000"/>
                  </a:solidFill>
                </a:rPr>
                <a:t>TTCDec</a:t>
              </a:r>
            </a:p>
          </p:txBody>
        </p:sp>
        <p:grpSp>
          <p:nvGrpSpPr>
            <p:cNvPr id="18" name="Group 37"/>
            <p:cNvGrpSpPr>
              <a:grpSpLocks/>
            </p:cNvGrpSpPr>
            <p:nvPr/>
          </p:nvGrpSpPr>
          <p:grpSpPr bwMode="auto">
            <a:xfrm>
              <a:off x="6508389" y="2532747"/>
              <a:ext cx="1260000" cy="630000"/>
              <a:chOff x="5586677" y="5041996"/>
              <a:chExt cx="1260000" cy="630000"/>
            </a:xfrm>
          </p:grpSpPr>
          <p:sp>
            <p:nvSpPr>
              <p:cNvPr id="37" name="Rectangle 41"/>
              <p:cNvSpPr>
                <a:spLocks noChangeAspect="1" noChangeArrowheads="1"/>
              </p:cNvSpPr>
              <p:nvPr/>
            </p:nvSpPr>
            <p:spPr bwMode="auto">
              <a:xfrm>
                <a:off x="5586677" y="5041996"/>
                <a:ext cx="1260000" cy="630000"/>
              </a:xfrm>
              <a:prstGeom prst="rect">
                <a:avLst/>
              </a:prstGeom>
              <a:solidFill>
                <a:srgbClr val="92D050"/>
              </a:solidFill>
              <a:ln w="41275" algn="ctr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6047533" y="5214817"/>
                <a:ext cx="306000" cy="306000"/>
              </a:xfrm>
              <a:prstGeom prst="rect">
                <a:avLst/>
              </a:prstGeom>
              <a:solidFill>
                <a:srgbClr val="F6750A"/>
              </a:solidFill>
              <a:ln w="22225" algn="ctr">
                <a:solidFill>
                  <a:srgbClr val="F6750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12"/>
              <p:cNvSpPr>
                <a:spLocks noChangeArrowheads="1"/>
              </p:cNvSpPr>
              <p:nvPr/>
            </p:nvSpPr>
            <p:spPr bwMode="auto">
              <a:xfrm>
                <a:off x="5701891" y="5214817"/>
                <a:ext cx="57607" cy="288035"/>
              </a:xfrm>
              <a:prstGeom prst="rect">
                <a:avLst/>
              </a:prstGeom>
              <a:solidFill>
                <a:srgbClr val="00B0F0"/>
              </a:solidFill>
              <a:ln w="22225" algn="ctr">
                <a:solidFill>
                  <a:srgbClr val="0070C0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12"/>
              <p:cNvSpPr>
                <a:spLocks noChangeArrowheads="1"/>
              </p:cNvSpPr>
              <p:nvPr/>
            </p:nvSpPr>
            <p:spPr bwMode="auto">
              <a:xfrm>
                <a:off x="5817105" y="5214817"/>
                <a:ext cx="57607" cy="288035"/>
              </a:xfrm>
              <a:prstGeom prst="rect">
                <a:avLst/>
              </a:prstGeom>
              <a:solidFill>
                <a:srgbClr val="00B0F0"/>
              </a:solidFill>
              <a:ln w="22225" algn="ctr">
                <a:solidFill>
                  <a:srgbClr val="0070C0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12"/>
              <p:cNvSpPr>
                <a:spLocks noChangeArrowheads="1"/>
              </p:cNvSpPr>
              <p:nvPr/>
            </p:nvSpPr>
            <p:spPr bwMode="auto">
              <a:xfrm>
                <a:off x="6565996" y="5214817"/>
                <a:ext cx="57607" cy="288035"/>
              </a:xfrm>
              <a:prstGeom prst="rect">
                <a:avLst/>
              </a:prstGeom>
              <a:solidFill>
                <a:srgbClr val="00B0F0"/>
              </a:solidFill>
              <a:ln w="22225" algn="ctr">
                <a:solidFill>
                  <a:srgbClr val="0070C0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Rectangle 12"/>
              <p:cNvSpPr>
                <a:spLocks noChangeArrowheads="1"/>
              </p:cNvSpPr>
              <p:nvPr/>
            </p:nvSpPr>
            <p:spPr bwMode="auto">
              <a:xfrm>
                <a:off x="6681210" y="5214817"/>
                <a:ext cx="57607" cy="288035"/>
              </a:xfrm>
              <a:prstGeom prst="rect">
                <a:avLst/>
              </a:prstGeom>
              <a:solidFill>
                <a:srgbClr val="00B0F0"/>
              </a:solidFill>
              <a:ln w="22225" algn="ctr">
                <a:solidFill>
                  <a:srgbClr val="0070C0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" name="TextBox 42"/>
            <p:cNvSpPr txBox="1">
              <a:spLocks noChangeArrowheads="1"/>
            </p:cNvSpPr>
            <p:nvPr/>
          </p:nvSpPr>
          <p:spPr bwMode="auto">
            <a:xfrm>
              <a:off x="6450782" y="2244712"/>
              <a:ext cx="13825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dirty="0">
                  <a:solidFill>
                    <a:srgbClr val="FF0000"/>
                  </a:solidFill>
                </a:rPr>
                <a:t>Spartan-3AN</a:t>
              </a:r>
            </a:p>
          </p:txBody>
        </p:sp>
        <p:pic>
          <p:nvPicPr>
            <p:cNvPr id="20" name="Picture 5" descr="C:\Users\ermoline\Desktop\IMG_0017.JPG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8389" y="1611035"/>
              <a:ext cx="1260000" cy="63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9070" y="1783856"/>
              <a:ext cx="866775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7890958" y="1611034"/>
              <a:ext cx="460856" cy="1555389"/>
            </a:xfrm>
            <a:prstGeom prst="rect">
              <a:avLst/>
            </a:prstGeom>
            <a:solidFill>
              <a:srgbClr val="92D050"/>
            </a:solidFill>
            <a:ln w="41275" algn="ctr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 rot="-5400000">
              <a:off x="7554528" y="2177892"/>
              <a:ext cx="1209675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>
                  <a:solidFill>
                    <a:srgbClr val="FF0000"/>
                  </a:solidFill>
                </a:rPr>
                <a:t>VME-- logic</a:t>
              </a:r>
            </a:p>
          </p:txBody>
        </p:sp>
        <p:pic>
          <p:nvPicPr>
            <p:cNvPr id="24" name="Picture 7" descr="C:\Users\ermoline\Desktop\IMG_0017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9498" y="3330721"/>
              <a:ext cx="1777688" cy="1053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9498" y="2647961"/>
              <a:ext cx="4286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Box 22"/>
            <p:cNvSpPr txBox="1">
              <a:spLocks noChangeArrowheads="1"/>
            </p:cNvSpPr>
            <p:nvPr/>
          </p:nvSpPr>
          <p:spPr bwMode="auto">
            <a:xfrm>
              <a:off x="5932319" y="3703720"/>
              <a:ext cx="517525" cy="247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>
                  <a:solidFill>
                    <a:srgbClr val="FF0000"/>
                  </a:solidFill>
                </a:rPr>
                <a:t>CF</a:t>
              </a:r>
            </a:p>
          </p:txBody>
        </p:sp>
        <p:sp>
          <p:nvSpPr>
            <p:cNvPr id="27" name="TextBox 22"/>
            <p:cNvSpPr txBox="1">
              <a:spLocks noChangeArrowheads="1"/>
            </p:cNvSpPr>
            <p:nvPr/>
          </p:nvSpPr>
          <p:spPr bwMode="auto">
            <a:xfrm>
              <a:off x="6162747" y="4318564"/>
              <a:ext cx="1209675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>
                  <a:solidFill>
                    <a:srgbClr val="FF0000"/>
                  </a:solidFill>
                </a:rPr>
                <a:t>SystemACE</a:t>
              </a:r>
            </a:p>
          </p:txBody>
        </p:sp>
        <p:sp>
          <p:nvSpPr>
            <p:cNvPr id="28" name="TextBox 15"/>
            <p:cNvSpPr txBox="1">
              <a:spLocks noChangeArrowheads="1"/>
            </p:cNvSpPr>
            <p:nvPr/>
          </p:nvSpPr>
          <p:spPr bwMode="auto">
            <a:xfrm>
              <a:off x="5817105" y="2359926"/>
              <a:ext cx="63367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>
                  <a:solidFill>
                    <a:srgbClr val="FF0000"/>
                  </a:solidFill>
                </a:rPr>
                <a:t>JTAG</a:t>
              </a:r>
            </a:p>
          </p:txBody>
        </p:sp>
        <p:sp>
          <p:nvSpPr>
            <p:cNvPr id="29" name="TextBox 15"/>
            <p:cNvSpPr txBox="1">
              <a:spLocks noChangeArrowheads="1"/>
            </p:cNvSpPr>
            <p:nvPr/>
          </p:nvSpPr>
          <p:spPr bwMode="auto">
            <a:xfrm>
              <a:off x="5874712" y="1495821"/>
              <a:ext cx="5760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>
                  <a:solidFill>
                    <a:srgbClr val="FF0000"/>
                  </a:solidFill>
                </a:rPr>
                <a:t>TTC</a:t>
              </a:r>
            </a:p>
          </p:txBody>
        </p:sp>
        <p:sp>
          <p:nvSpPr>
            <p:cNvPr id="30" name="Rectangle 21"/>
            <p:cNvSpPr>
              <a:spLocks noChangeArrowheads="1"/>
            </p:cNvSpPr>
            <p:nvPr/>
          </p:nvSpPr>
          <p:spPr bwMode="auto">
            <a:xfrm>
              <a:off x="6220354" y="4894634"/>
              <a:ext cx="462011" cy="115502"/>
            </a:xfrm>
            <a:prstGeom prst="rect">
              <a:avLst/>
            </a:prstGeom>
            <a:solidFill>
              <a:srgbClr val="92D050"/>
            </a:solidFill>
            <a:ln w="41275" algn="ctr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Box 15"/>
            <p:cNvSpPr txBox="1">
              <a:spLocks noChangeArrowheads="1"/>
            </p:cNvSpPr>
            <p:nvPr/>
          </p:nvSpPr>
          <p:spPr bwMode="auto">
            <a:xfrm>
              <a:off x="5874712" y="5009848"/>
              <a:ext cx="1094533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100">
                  <a:solidFill>
                    <a:srgbClr val="FF0000"/>
                  </a:solidFill>
                </a:rPr>
                <a:t>Connector for CANbus i/f</a:t>
              </a:r>
            </a:p>
          </p:txBody>
        </p:sp>
        <p:grpSp>
          <p:nvGrpSpPr>
            <p:cNvPr id="32" name="Group 58"/>
            <p:cNvGrpSpPr>
              <a:grpSpLocks/>
            </p:cNvGrpSpPr>
            <p:nvPr/>
          </p:nvGrpSpPr>
          <p:grpSpPr bwMode="auto">
            <a:xfrm>
              <a:off x="7602922" y="3587708"/>
              <a:ext cx="748891" cy="540000"/>
              <a:chOff x="6969245" y="3486463"/>
              <a:chExt cx="748891" cy="540000"/>
            </a:xfrm>
          </p:grpSpPr>
          <p:sp>
            <p:nvSpPr>
              <p:cNvPr id="35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7083424" y="3486463"/>
                <a:ext cx="540000" cy="540000"/>
              </a:xfrm>
              <a:prstGeom prst="rect">
                <a:avLst/>
              </a:prstGeom>
              <a:solidFill>
                <a:srgbClr val="92D050"/>
              </a:solidFill>
              <a:ln w="41275" algn="ctr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TextBox 23"/>
              <p:cNvSpPr txBox="1">
                <a:spLocks noChangeArrowheads="1"/>
              </p:cNvSpPr>
              <p:nvPr/>
            </p:nvSpPr>
            <p:spPr bwMode="auto">
              <a:xfrm>
                <a:off x="6969245" y="3601821"/>
                <a:ext cx="74889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1400">
                    <a:solidFill>
                      <a:srgbClr val="FF0000"/>
                    </a:solidFill>
                  </a:rPr>
                  <a:t>Virtex6</a:t>
                </a:r>
              </a:p>
            </p:txBody>
          </p:sp>
        </p:grpSp>
        <p:pic>
          <p:nvPicPr>
            <p:cNvPr id="33" name="Picture 9" descr="C:\Users\ermoline\Desktop\BLT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1486" y="4652856"/>
              <a:ext cx="933450" cy="63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TextBox 14"/>
            <p:cNvSpPr txBox="1">
              <a:spLocks noChangeArrowheads="1"/>
            </p:cNvSpPr>
            <p:nvPr/>
          </p:nvSpPr>
          <p:spPr bwMode="auto">
            <a:xfrm>
              <a:off x="7610230" y="5254080"/>
              <a:ext cx="688857" cy="247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>
                  <a:solidFill>
                    <a:srgbClr val="FF0000"/>
                  </a:solidFill>
                </a:rPr>
                <a:t>Power</a:t>
              </a:r>
            </a:p>
          </p:txBody>
        </p:sp>
      </p:grpSp>
      <p:sp>
        <p:nvSpPr>
          <p:cNvPr id="43" name="Oval 58"/>
          <p:cNvSpPr>
            <a:spLocks noChangeArrowheads="1"/>
          </p:cNvSpPr>
          <p:nvPr/>
        </p:nvSpPr>
        <p:spPr bwMode="auto">
          <a:xfrm>
            <a:off x="5472113" y="1585913"/>
            <a:ext cx="2476500" cy="23034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63"/>
          <p:cNvSpPr>
            <a:spLocks noChangeArrowheads="1"/>
          </p:cNvSpPr>
          <p:nvPr/>
        </p:nvSpPr>
        <p:spPr bwMode="auto">
          <a:xfrm>
            <a:off x="8582025" y="1123950"/>
            <a:ext cx="863600" cy="23050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Oval 64"/>
          <p:cNvSpPr>
            <a:spLocks noChangeArrowheads="1"/>
          </p:cNvSpPr>
          <p:nvPr/>
        </p:nvSpPr>
        <p:spPr bwMode="auto">
          <a:xfrm>
            <a:off x="7142163" y="3429000"/>
            <a:ext cx="1670050" cy="14398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Box 14"/>
          <p:cNvSpPr txBox="1">
            <a:spLocks noChangeArrowheads="1"/>
          </p:cNvSpPr>
          <p:nvPr/>
        </p:nvSpPr>
        <p:spPr bwMode="auto">
          <a:xfrm>
            <a:off x="9329738" y="2103438"/>
            <a:ext cx="576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>
                <a:solidFill>
                  <a:srgbClr val="FF0000"/>
                </a:solidFill>
              </a:rPr>
              <a:t>5V0</a:t>
            </a:r>
          </a:p>
        </p:txBody>
      </p:sp>
      <p:sp>
        <p:nvSpPr>
          <p:cNvPr id="47" name="TextBox 14"/>
          <p:cNvSpPr txBox="1">
            <a:spLocks noChangeArrowheads="1"/>
          </p:cNvSpPr>
          <p:nvPr/>
        </p:nvSpPr>
        <p:spPr bwMode="auto">
          <a:xfrm>
            <a:off x="4953000" y="2695940"/>
            <a:ext cx="576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dirty="0">
                <a:solidFill>
                  <a:srgbClr val="FF0000"/>
                </a:solidFill>
              </a:rPr>
              <a:t>3V3</a:t>
            </a:r>
          </a:p>
        </p:txBody>
      </p:sp>
      <p:sp>
        <p:nvSpPr>
          <p:cNvPr id="48" name="TextBox 14"/>
          <p:cNvSpPr txBox="1">
            <a:spLocks noChangeArrowheads="1"/>
          </p:cNvSpPr>
          <p:nvPr/>
        </p:nvSpPr>
        <p:spPr bwMode="auto">
          <a:xfrm>
            <a:off x="8582025" y="3544888"/>
            <a:ext cx="57626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>
                <a:solidFill>
                  <a:srgbClr val="FF0000"/>
                </a:solidFill>
              </a:rPr>
              <a:t>2V5</a:t>
            </a:r>
          </a:p>
        </p:txBody>
      </p:sp>
      <p:sp>
        <p:nvSpPr>
          <p:cNvPr id="49" name="Oval 70"/>
          <p:cNvSpPr>
            <a:spLocks noChangeArrowheads="1"/>
          </p:cNvSpPr>
          <p:nvPr/>
        </p:nvSpPr>
        <p:spPr bwMode="auto">
          <a:xfrm>
            <a:off x="8121650" y="3948113"/>
            <a:ext cx="460375" cy="403225"/>
          </a:xfrm>
          <a:prstGeom prst="ellipse">
            <a:avLst/>
          </a:prstGeom>
          <a:solidFill>
            <a:srgbClr val="FF9999">
              <a:alpha val="1411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Box 14"/>
          <p:cNvSpPr txBox="1">
            <a:spLocks noChangeArrowheads="1"/>
          </p:cNvSpPr>
          <p:nvPr/>
        </p:nvSpPr>
        <p:spPr bwMode="auto">
          <a:xfrm>
            <a:off x="8064500" y="4178300"/>
            <a:ext cx="574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>
                <a:solidFill>
                  <a:srgbClr val="FF0000"/>
                </a:solidFill>
              </a:rPr>
              <a:t>1V0</a:t>
            </a:r>
          </a:p>
        </p:txBody>
      </p:sp>
      <p:sp>
        <p:nvSpPr>
          <p:cNvPr id="51" name="TextBox 14"/>
          <p:cNvSpPr txBox="1">
            <a:spLocks noChangeArrowheads="1"/>
          </p:cNvSpPr>
          <p:nvPr/>
        </p:nvSpPr>
        <p:spPr bwMode="auto">
          <a:xfrm>
            <a:off x="8467725" y="4868863"/>
            <a:ext cx="574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>
                <a:solidFill>
                  <a:srgbClr val="FF0000"/>
                </a:solidFill>
              </a:rPr>
              <a:t>3V3</a:t>
            </a:r>
          </a:p>
        </p:txBody>
      </p:sp>
      <p:sp>
        <p:nvSpPr>
          <p:cNvPr id="52" name="TextBox 14"/>
          <p:cNvSpPr txBox="1">
            <a:spLocks noChangeArrowheads="1"/>
          </p:cNvSpPr>
          <p:nvPr/>
        </p:nvSpPr>
        <p:spPr bwMode="auto">
          <a:xfrm>
            <a:off x="8005763" y="4868863"/>
            <a:ext cx="576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>
                <a:solidFill>
                  <a:srgbClr val="FF0000"/>
                </a:solidFill>
              </a:rPr>
              <a:t>2V5</a:t>
            </a:r>
          </a:p>
        </p:txBody>
      </p:sp>
      <p:sp>
        <p:nvSpPr>
          <p:cNvPr id="53" name="TextBox 14"/>
          <p:cNvSpPr txBox="1">
            <a:spLocks noChangeArrowheads="1"/>
          </p:cNvSpPr>
          <p:nvPr/>
        </p:nvSpPr>
        <p:spPr bwMode="auto">
          <a:xfrm>
            <a:off x="7545388" y="4868863"/>
            <a:ext cx="576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>
                <a:solidFill>
                  <a:srgbClr val="FF0000"/>
                </a:solidFill>
              </a:rPr>
              <a:t>1V0</a:t>
            </a:r>
          </a:p>
        </p:txBody>
      </p:sp>
      <p:sp>
        <p:nvSpPr>
          <p:cNvPr id="54" name="Oval 75"/>
          <p:cNvSpPr>
            <a:spLocks noChangeArrowheads="1"/>
          </p:cNvSpPr>
          <p:nvPr/>
        </p:nvSpPr>
        <p:spPr bwMode="auto">
          <a:xfrm>
            <a:off x="7085013" y="2738438"/>
            <a:ext cx="344487" cy="344487"/>
          </a:xfrm>
          <a:prstGeom prst="ellipse">
            <a:avLst/>
          </a:prstGeom>
          <a:solidFill>
            <a:srgbClr val="FF9999">
              <a:alpha val="1411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extBox 14"/>
          <p:cNvSpPr txBox="1">
            <a:spLocks noChangeArrowheads="1"/>
          </p:cNvSpPr>
          <p:nvPr/>
        </p:nvSpPr>
        <p:spPr bwMode="auto">
          <a:xfrm>
            <a:off x="7026275" y="2506663"/>
            <a:ext cx="576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>
                <a:solidFill>
                  <a:srgbClr val="FF0000"/>
                </a:solidFill>
              </a:rPr>
              <a:t>1V2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27/04/2012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Fedorko CMX status and plans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6531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PCB Layout: Backplane – FPGA connection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5300" y="779078"/>
            <a:ext cx="4013093" cy="5697922"/>
          </a:xfrm>
        </p:spPr>
        <p:txBody>
          <a:bodyPr/>
          <a:lstStyle/>
          <a:p>
            <a:r>
              <a:rPr lang="en-US" dirty="0" smtClean="0"/>
              <a:t>Challenging milestone</a:t>
            </a:r>
            <a:endParaRPr lang="en-GB" dirty="0" smtClean="0"/>
          </a:p>
          <a:p>
            <a:pPr lvl="1"/>
            <a:r>
              <a:rPr lang="en-US" dirty="0" smtClean="0"/>
              <a:t>Signal density</a:t>
            </a:r>
          </a:p>
          <a:p>
            <a:pPr lvl="1"/>
            <a:r>
              <a:rPr lang="en-US" dirty="0" smtClean="0"/>
              <a:t>Avoid contention</a:t>
            </a:r>
          </a:p>
          <a:p>
            <a:r>
              <a:rPr lang="en-US" dirty="0" smtClean="0"/>
              <a:t>Drives FPGA package choice</a:t>
            </a:r>
          </a:p>
          <a:p>
            <a:r>
              <a:rPr lang="en-US" dirty="0" smtClean="0"/>
              <a:t>Implications for Firmware design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27/04/2012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Fedorko CMX status and plans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08393" y="1182327"/>
            <a:ext cx="5138633" cy="45811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267" t="15380" r="51196" b="40166"/>
          <a:stretch/>
        </p:blipFill>
        <p:spPr>
          <a:xfrm>
            <a:off x="2130257" y="3313786"/>
            <a:ext cx="1539089" cy="27522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08670" y="5157210"/>
            <a:ext cx="9380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NOT FINAL</a:t>
            </a:r>
            <a:endParaRPr lang="en-GB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428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7420"/>
            <a:ext cx="7097713" cy="48101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2013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8229600" cy="5105400"/>
          </a:xfrm>
        </p:spPr>
        <p:txBody>
          <a:bodyPr/>
          <a:lstStyle/>
          <a:p>
            <a:r>
              <a:rPr lang="en-US" dirty="0" smtClean="0"/>
              <a:t>2013: Prototype testing/installation/commissioning, final fabrication</a:t>
            </a:r>
          </a:p>
          <a:p>
            <a:pPr lvl="1"/>
            <a:r>
              <a:rPr lang="en-GB" dirty="0" smtClean="0"/>
              <a:t>Full prototype tests in test rig at CERN</a:t>
            </a:r>
          </a:p>
          <a:p>
            <a:pPr lvl="1"/>
            <a:r>
              <a:rPr lang="en-GB" dirty="0" smtClean="0"/>
              <a:t>Test in the L1Calo system during shutdown</a:t>
            </a:r>
          </a:p>
          <a:p>
            <a:pPr lvl="1"/>
            <a:r>
              <a:rPr lang="en-US" dirty="0" smtClean="0"/>
              <a:t>Fabricate and assemble full set of CMX modules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27/04/2012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Fedorko CMX status and plans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Schedule proposed is maintained</a:t>
            </a:r>
          </a:p>
          <a:p>
            <a:pPr lvl="1"/>
            <a:r>
              <a:rPr lang="en-US" sz="2800" dirty="0" smtClean="0"/>
              <a:t>Minor adjustments</a:t>
            </a:r>
          </a:p>
          <a:p>
            <a:r>
              <a:rPr lang="en-US" sz="3200" dirty="0" smtClean="0"/>
              <a:t>Tasks proceeding according to plan</a:t>
            </a:r>
          </a:p>
          <a:p>
            <a:r>
              <a:rPr lang="en-US" sz="3200" dirty="0" smtClean="0"/>
              <a:t>Need more detailed set of steps for in-situ tests before and after first beam </a:t>
            </a:r>
          </a:p>
          <a:p>
            <a:r>
              <a:rPr lang="en-US" sz="3200" dirty="0" smtClean="0"/>
              <a:t>Optimistic outlook for project completion</a:t>
            </a:r>
            <a:endParaRPr lang="en-GB" sz="3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27/04/2012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Fedorko CMX status and plans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0352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CMX: CMM upgrade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8214" y="951899"/>
            <a:ext cx="4666167" cy="537270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Will replace CMM:</a:t>
            </a:r>
          </a:p>
          <a:p>
            <a:pPr lvl="1"/>
            <a:r>
              <a:rPr lang="en-US" sz="2400" dirty="0" smtClean="0"/>
              <a:t>Backplane rate 40 </a:t>
            </a:r>
            <a:r>
              <a:rPr lang="en-US" sz="2400" dirty="0" smtClean="0">
                <a:latin typeface="Arial"/>
                <a:cs typeface="Arial"/>
              </a:rPr>
              <a:t>→</a:t>
            </a:r>
            <a:r>
              <a:rPr lang="en-US" sz="2400" dirty="0" smtClean="0"/>
              <a:t>160Mbs</a:t>
            </a:r>
          </a:p>
          <a:p>
            <a:pPr lvl="1"/>
            <a:r>
              <a:rPr lang="en-US" sz="2400" dirty="0" smtClean="0"/>
              <a:t>Crate to system </a:t>
            </a:r>
            <a:r>
              <a:rPr lang="en-US" sz="2400" dirty="0"/>
              <a:t>rate </a:t>
            </a:r>
            <a:r>
              <a:rPr lang="en-US" sz="2400" dirty="0" smtClean="0"/>
              <a:t>(LVDS) 40 </a:t>
            </a:r>
            <a:r>
              <a:rPr lang="en-US" sz="2400" dirty="0">
                <a:cs typeface="Arial"/>
              </a:rPr>
              <a:t>→</a:t>
            </a:r>
            <a:r>
              <a:rPr lang="en-US" sz="2400" dirty="0" smtClean="0"/>
              <a:t>160Mbs</a:t>
            </a:r>
          </a:p>
          <a:p>
            <a:pPr lvl="1"/>
            <a:r>
              <a:rPr lang="en-US" sz="2400" dirty="0" smtClean="0"/>
              <a:t>Cluster information sent to Topological Processor (optical)</a:t>
            </a:r>
          </a:p>
          <a:p>
            <a:pPr lvl="1"/>
            <a:r>
              <a:rPr lang="en-US" sz="2400" dirty="0" smtClean="0"/>
              <a:t>Optional partial TP functionality</a:t>
            </a:r>
          </a:p>
          <a:p>
            <a:pPr lvl="2"/>
            <a:r>
              <a:rPr lang="en-US" sz="2000" dirty="0" smtClean="0">
                <a:solidFill>
                  <a:srgbClr val="FF0000"/>
                </a:solidFill>
              </a:rPr>
              <a:t>Standalone TP is now planned</a:t>
            </a:r>
          </a:p>
          <a:p>
            <a:pPr lvl="2"/>
            <a:r>
              <a:rPr lang="en-US" sz="2000" dirty="0" smtClean="0"/>
              <a:t>Some TP capability also designed onto the CMX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4868" y="1186593"/>
            <a:ext cx="4382915" cy="38319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3803160" y="1724251"/>
            <a:ext cx="230428" cy="2765136"/>
          </a:xfrm>
          <a:prstGeom prst="rect">
            <a:avLst/>
          </a:prstGeom>
          <a:solidFill>
            <a:srgbClr val="FF0000">
              <a:alpha val="40000"/>
            </a:srgbClr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554188" y="1717962"/>
            <a:ext cx="230428" cy="2765136"/>
          </a:xfrm>
          <a:prstGeom prst="rect">
            <a:avLst/>
          </a:prstGeom>
          <a:solidFill>
            <a:srgbClr val="FF0000">
              <a:alpha val="40000"/>
            </a:srgbClr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27/04/2012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Fedorko CMX status and plans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4456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CMX: Use scenario with standalone TP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915026" y="1794957"/>
            <a:ext cx="609600" cy="1143000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10426" y="1794957"/>
            <a:ext cx="609600" cy="1143000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626" y="1794957"/>
            <a:ext cx="609600" cy="1143000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44026" y="1794957"/>
            <a:ext cx="609600" cy="1143000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58427" y="1794957"/>
            <a:ext cx="609600" cy="1143000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01426" y="1794957"/>
            <a:ext cx="609600" cy="1143000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5826" y="1794957"/>
            <a:ext cx="609600" cy="1143000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30227" y="1794957"/>
            <a:ext cx="609600" cy="1143000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5026" y="3471357"/>
            <a:ext cx="609600" cy="1143000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10426" y="3471357"/>
            <a:ext cx="609600" cy="1143000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29626" y="3471357"/>
            <a:ext cx="609600" cy="1143000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01426" y="3471357"/>
            <a:ext cx="609600" cy="1143000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41538" y="798406"/>
            <a:ext cx="8418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Electron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0946" y="798406"/>
            <a:ext cx="752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Energy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70915" y="798406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Jet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83044" y="798406"/>
            <a:ext cx="4924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Tau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20" name="Shape 36"/>
          <p:cNvCxnSpPr/>
          <p:nvPr/>
        </p:nvCxnSpPr>
        <p:spPr>
          <a:xfrm rot="5400000">
            <a:off x="838826" y="3547559"/>
            <a:ext cx="1371600" cy="152400"/>
          </a:xfrm>
          <a:prstGeom prst="bentConnector2">
            <a:avLst/>
          </a:prstGeom>
          <a:noFill/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  <a:tailEnd type="arrow"/>
          </a:ln>
          <a:effectLst/>
        </p:spPr>
      </p:cxnSp>
      <p:cxnSp>
        <p:nvCxnSpPr>
          <p:cNvPr id="21" name="Shape 38"/>
          <p:cNvCxnSpPr/>
          <p:nvPr/>
        </p:nvCxnSpPr>
        <p:spPr>
          <a:xfrm rot="5400000">
            <a:off x="838826" y="3623759"/>
            <a:ext cx="1447800" cy="228600"/>
          </a:xfrm>
          <a:prstGeom prst="bentConnector2">
            <a:avLst/>
          </a:prstGeom>
          <a:noFill/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  <a:tailEnd type="arrow"/>
          </a:ln>
          <a:effectLst/>
        </p:spPr>
      </p:cxnSp>
      <p:cxnSp>
        <p:nvCxnSpPr>
          <p:cNvPr id="22" name="Shape 46"/>
          <p:cNvCxnSpPr/>
          <p:nvPr/>
        </p:nvCxnSpPr>
        <p:spPr>
          <a:xfrm rot="16200000" flipV="1">
            <a:off x="1372228" y="2709359"/>
            <a:ext cx="381001" cy="228600"/>
          </a:xfrm>
          <a:prstGeom prst="bentConnector3">
            <a:avLst>
              <a:gd name="adj1" fmla="val 100182"/>
            </a:avLst>
          </a:prstGeom>
          <a:noFill/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</p:cxnSp>
      <p:cxnSp>
        <p:nvCxnSpPr>
          <p:cNvPr id="23" name="Shape 51"/>
          <p:cNvCxnSpPr/>
          <p:nvPr/>
        </p:nvCxnSpPr>
        <p:spPr>
          <a:xfrm rot="5400000">
            <a:off x="3353426" y="3395160"/>
            <a:ext cx="1371600" cy="152400"/>
          </a:xfrm>
          <a:prstGeom prst="bentConnector2">
            <a:avLst/>
          </a:prstGeom>
          <a:noFill/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  <a:tailEnd type="arrow"/>
          </a:ln>
          <a:effectLst/>
        </p:spPr>
      </p:cxnSp>
      <p:cxnSp>
        <p:nvCxnSpPr>
          <p:cNvPr id="24" name="Shape 55"/>
          <p:cNvCxnSpPr/>
          <p:nvPr/>
        </p:nvCxnSpPr>
        <p:spPr>
          <a:xfrm rot="10800000" flipV="1">
            <a:off x="3963026" y="3471360"/>
            <a:ext cx="1066800" cy="83820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  <a:tailEnd type="arrow"/>
          </a:ln>
          <a:effectLst/>
        </p:spPr>
      </p:cxnSp>
      <p:cxnSp>
        <p:nvCxnSpPr>
          <p:cNvPr id="25" name="Shape 55"/>
          <p:cNvCxnSpPr/>
          <p:nvPr/>
        </p:nvCxnSpPr>
        <p:spPr>
          <a:xfrm rot="10800000" flipV="1">
            <a:off x="3963026" y="3699960"/>
            <a:ext cx="1371600" cy="76200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  <a:tailEnd type="arrow"/>
          </a:ln>
          <a:effectLst/>
        </p:spPr>
      </p:cxnSp>
      <p:cxnSp>
        <p:nvCxnSpPr>
          <p:cNvPr id="26" name="Elbow Connector 25"/>
          <p:cNvCxnSpPr/>
          <p:nvPr/>
        </p:nvCxnSpPr>
        <p:spPr>
          <a:xfrm rot="16200000" flipV="1">
            <a:off x="4572626" y="3014159"/>
            <a:ext cx="762000" cy="152400"/>
          </a:xfrm>
          <a:prstGeom prst="bentConnector3">
            <a:avLst>
              <a:gd name="adj1" fmla="val 101273"/>
            </a:avLst>
          </a:prstGeom>
          <a:noFill/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</p:cxnSp>
      <p:cxnSp>
        <p:nvCxnSpPr>
          <p:cNvPr id="27" name="Elbow Connector 26"/>
          <p:cNvCxnSpPr/>
          <p:nvPr/>
        </p:nvCxnSpPr>
        <p:spPr>
          <a:xfrm rot="5400000" flipH="1" flipV="1">
            <a:off x="5144126" y="2899857"/>
            <a:ext cx="990600" cy="609600"/>
          </a:xfrm>
          <a:prstGeom prst="bentConnector3">
            <a:avLst>
              <a:gd name="adj1" fmla="val 41608"/>
            </a:avLst>
          </a:prstGeom>
          <a:noFill/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 flipH="1">
            <a:off x="5791828" y="2709357"/>
            <a:ext cx="15240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</p:cxnSp>
      <p:sp>
        <p:nvSpPr>
          <p:cNvPr id="29" name="Rectangle 28"/>
          <p:cNvSpPr/>
          <p:nvPr/>
        </p:nvSpPr>
        <p:spPr>
          <a:xfrm>
            <a:off x="991228" y="4080957"/>
            <a:ext cx="457200" cy="457200"/>
          </a:xfrm>
          <a:prstGeom prst="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CMX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FPGA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0" name="Elbow Connector 29"/>
          <p:cNvCxnSpPr/>
          <p:nvPr/>
        </p:nvCxnSpPr>
        <p:spPr>
          <a:xfrm rot="16200000" flipV="1">
            <a:off x="1448426" y="2785559"/>
            <a:ext cx="152400" cy="152400"/>
          </a:xfrm>
          <a:prstGeom prst="bentConnector3">
            <a:avLst>
              <a:gd name="adj1" fmla="val 99091"/>
            </a:avLst>
          </a:prstGeom>
          <a:noFill/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</p:cxnSp>
      <p:cxnSp>
        <p:nvCxnSpPr>
          <p:cNvPr id="31" name="Elbow Connector 30"/>
          <p:cNvCxnSpPr/>
          <p:nvPr/>
        </p:nvCxnSpPr>
        <p:spPr>
          <a:xfrm rot="16200000" flipV="1">
            <a:off x="3963026" y="2709360"/>
            <a:ext cx="152400" cy="152400"/>
          </a:xfrm>
          <a:prstGeom prst="bentConnector3">
            <a:avLst>
              <a:gd name="adj1" fmla="val 104545"/>
            </a:avLst>
          </a:prstGeom>
          <a:noFill/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</p:cxnSp>
      <p:cxnSp>
        <p:nvCxnSpPr>
          <p:cNvPr id="32" name="Shape 118"/>
          <p:cNvCxnSpPr/>
          <p:nvPr/>
        </p:nvCxnSpPr>
        <p:spPr>
          <a:xfrm rot="5400000">
            <a:off x="2134226" y="3547559"/>
            <a:ext cx="1371600" cy="152400"/>
          </a:xfrm>
          <a:prstGeom prst="bentConnector2">
            <a:avLst/>
          </a:prstGeom>
          <a:noFill/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  <a:tailEnd type="arrow"/>
          </a:ln>
          <a:effectLst/>
        </p:spPr>
      </p:cxnSp>
      <p:cxnSp>
        <p:nvCxnSpPr>
          <p:cNvPr id="33" name="Shape 119"/>
          <p:cNvCxnSpPr/>
          <p:nvPr/>
        </p:nvCxnSpPr>
        <p:spPr>
          <a:xfrm rot="5400000">
            <a:off x="2134226" y="3623759"/>
            <a:ext cx="1447800" cy="228600"/>
          </a:xfrm>
          <a:prstGeom prst="bentConnector2">
            <a:avLst/>
          </a:prstGeom>
          <a:noFill/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  <a:tailEnd type="arrow"/>
          </a:ln>
          <a:effectLst/>
        </p:spPr>
      </p:cxnSp>
      <p:cxnSp>
        <p:nvCxnSpPr>
          <p:cNvPr id="34" name="Shape 46"/>
          <p:cNvCxnSpPr/>
          <p:nvPr/>
        </p:nvCxnSpPr>
        <p:spPr>
          <a:xfrm rot="16200000" flipV="1">
            <a:off x="2667629" y="2709359"/>
            <a:ext cx="381001" cy="228600"/>
          </a:xfrm>
          <a:prstGeom prst="bentConnector3">
            <a:avLst>
              <a:gd name="adj1" fmla="val 100182"/>
            </a:avLst>
          </a:prstGeom>
          <a:noFill/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</p:cxnSp>
      <p:cxnSp>
        <p:nvCxnSpPr>
          <p:cNvPr id="35" name="Elbow Connector 34"/>
          <p:cNvCxnSpPr/>
          <p:nvPr/>
        </p:nvCxnSpPr>
        <p:spPr>
          <a:xfrm rot="16200000" flipV="1">
            <a:off x="2743826" y="2785559"/>
            <a:ext cx="152400" cy="152400"/>
          </a:xfrm>
          <a:prstGeom prst="bentConnector3">
            <a:avLst>
              <a:gd name="adj1" fmla="val 99091"/>
            </a:avLst>
          </a:prstGeom>
          <a:noFill/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</p:cxnSp>
      <p:cxnSp>
        <p:nvCxnSpPr>
          <p:cNvPr id="36" name="Shape 122"/>
          <p:cNvCxnSpPr/>
          <p:nvPr/>
        </p:nvCxnSpPr>
        <p:spPr>
          <a:xfrm rot="5400000">
            <a:off x="6325226" y="3395162"/>
            <a:ext cx="1371600" cy="152400"/>
          </a:xfrm>
          <a:prstGeom prst="bentConnector2">
            <a:avLst/>
          </a:prstGeom>
          <a:noFill/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  <a:tailEnd type="arrow"/>
          </a:ln>
          <a:effectLst/>
        </p:spPr>
      </p:cxnSp>
      <p:cxnSp>
        <p:nvCxnSpPr>
          <p:cNvPr id="37" name="Shape 55"/>
          <p:cNvCxnSpPr/>
          <p:nvPr/>
        </p:nvCxnSpPr>
        <p:spPr>
          <a:xfrm rot="10800000" flipV="1">
            <a:off x="6934826" y="3471362"/>
            <a:ext cx="1066800" cy="83820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  <a:tailEnd type="arrow"/>
          </a:ln>
          <a:effectLst/>
        </p:spPr>
      </p:cxnSp>
      <p:cxnSp>
        <p:nvCxnSpPr>
          <p:cNvPr id="38" name="Shape 55"/>
          <p:cNvCxnSpPr/>
          <p:nvPr/>
        </p:nvCxnSpPr>
        <p:spPr>
          <a:xfrm rot="10800000" flipV="1">
            <a:off x="6934826" y="3699962"/>
            <a:ext cx="1371600" cy="76200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  <a:tailEnd type="arrow"/>
          </a:ln>
          <a:effectLst/>
        </p:spPr>
      </p:cxnSp>
      <p:cxnSp>
        <p:nvCxnSpPr>
          <p:cNvPr id="39" name="Elbow Connector 38"/>
          <p:cNvCxnSpPr/>
          <p:nvPr/>
        </p:nvCxnSpPr>
        <p:spPr>
          <a:xfrm rot="16200000" flipV="1">
            <a:off x="7544426" y="3014161"/>
            <a:ext cx="762000" cy="152400"/>
          </a:xfrm>
          <a:prstGeom prst="bentConnector3">
            <a:avLst>
              <a:gd name="adj1" fmla="val 101273"/>
            </a:avLst>
          </a:prstGeom>
          <a:noFill/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</p:cxnSp>
      <p:cxnSp>
        <p:nvCxnSpPr>
          <p:cNvPr id="40" name="Elbow Connector 39"/>
          <p:cNvCxnSpPr/>
          <p:nvPr/>
        </p:nvCxnSpPr>
        <p:spPr>
          <a:xfrm rot="5400000" flipH="1" flipV="1">
            <a:off x="8115926" y="2899859"/>
            <a:ext cx="990600" cy="609600"/>
          </a:xfrm>
          <a:prstGeom prst="bentConnector3">
            <a:avLst>
              <a:gd name="adj1" fmla="val 41608"/>
            </a:avLst>
          </a:prstGeom>
          <a:noFill/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</p:cxnSp>
      <p:cxnSp>
        <p:nvCxnSpPr>
          <p:cNvPr id="41" name="Straight Connector 40"/>
          <p:cNvCxnSpPr/>
          <p:nvPr/>
        </p:nvCxnSpPr>
        <p:spPr>
          <a:xfrm flipH="1">
            <a:off x="8763628" y="2709359"/>
            <a:ext cx="15240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</p:cxnSp>
      <p:cxnSp>
        <p:nvCxnSpPr>
          <p:cNvPr id="42" name="Elbow Connector 41"/>
          <p:cNvCxnSpPr/>
          <p:nvPr/>
        </p:nvCxnSpPr>
        <p:spPr>
          <a:xfrm rot="16200000" flipV="1">
            <a:off x="6934826" y="2709362"/>
            <a:ext cx="152400" cy="152400"/>
          </a:xfrm>
          <a:prstGeom prst="bentConnector3">
            <a:avLst>
              <a:gd name="adj1" fmla="val 104545"/>
            </a:avLst>
          </a:prstGeom>
          <a:noFill/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</p:cxnSp>
      <p:cxnSp>
        <p:nvCxnSpPr>
          <p:cNvPr id="43" name="Straight Arrow Connector 42"/>
          <p:cNvCxnSpPr/>
          <p:nvPr/>
        </p:nvCxnSpPr>
        <p:spPr>
          <a:xfrm>
            <a:off x="1219826" y="4538157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872131" y="4766761"/>
            <a:ext cx="74251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</a:rPr>
              <a:t>t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</a:rPr>
              <a:t>o CTP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94819" y="3052137"/>
            <a:ext cx="58221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</a:rPr>
              <a:t>LVDS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</a:rPr>
              <a:t>Cables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2515226" y="4538157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2167530" y="4766761"/>
            <a:ext cx="74251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</a:rPr>
              <a:t>t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</a:rPr>
              <a:t>o CTP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3734426" y="4538157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3386731" y="4766761"/>
            <a:ext cx="74251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</a:rPr>
              <a:t>t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</a:rPr>
              <a:t>o CTP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6706226" y="4538157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6358531" y="4766761"/>
            <a:ext cx="74251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</a:rPr>
              <a:t>t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</a:rPr>
              <a:t>o CTP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991228" y="2404557"/>
            <a:ext cx="457200" cy="457200"/>
          </a:xfrm>
          <a:prstGeom prst="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CMX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FPGA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286628" y="4080957"/>
            <a:ext cx="457200" cy="457200"/>
          </a:xfrm>
          <a:prstGeom prst="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CMX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FPGA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86628" y="2404557"/>
            <a:ext cx="457200" cy="457200"/>
          </a:xfrm>
          <a:prstGeom prst="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CMX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FPGA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505828" y="4080957"/>
            <a:ext cx="457200" cy="457200"/>
          </a:xfrm>
          <a:prstGeom prst="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CMX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FPGA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505828" y="2404557"/>
            <a:ext cx="457200" cy="457200"/>
          </a:xfrm>
          <a:prstGeom prst="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CMX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FPGA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420227" y="2404557"/>
            <a:ext cx="457200" cy="457200"/>
          </a:xfrm>
          <a:prstGeom prst="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CMX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FPGA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334628" y="2404557"/>
            <a:ext cx="457200" cy="457200"/>
          </a:xfrm>
          <a:prstGeom prst="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CMX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FPGA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477628" y="4080957"/>
            <a:ext cx="457200" cy="457200"/>
          </a:xfrm>
          <a:prstGeom prst="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CMX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FPGA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477628" y="2404557"/>
            <a:ext cx="457200" cy="457200"/>
          </a:xfrm>
          <a:prstGeom prst="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CMX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FPGA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392027" y="2404557"/>
            <a:ext cx="457200" cy="457200"/>
          </a:xfrm>
          <a:prstGeom prst="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CMX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FPGA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8306428" y="2404557"/>
            <a:ext cx="457200" cy="457200"/>
          </a:xfrm>
          <a:prstGeom prst="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CMX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FPGA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438720" y="3071247"/>
            <a:ext cx="58221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</a:rPr>
              <a:t>LVDS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</a:rPr>
              <a:t>Cables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410520" y="3071247"/>
            <a:ext cx="58221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</a:rPr>
              <a:t>LVDS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</a:rPr>
              <a:t>Cables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381322" y="3071247"/>
            <a:ext cx="58221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</a:rPr>
              <a:t>LVDS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</a:rPr>
              <a:t>Cables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725026" y="5604957"/>
            <a:ext cx="1143000" cy="762000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Optical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Patch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Panel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7" name="Elbow Connector 66"/>
          <p:cNvCxnSpPr/>
          <p:nvPr/>
        </p:nvCxnSpPr>
        <p:spPr>
          <a:xfrm rot="5400000">
            <a:off x="495926" y="4804859"/>
            <a:ext cx="838200" cy="152400"/>
          </a:xfrm>
          <a:prstGeom prst="bentConnector3">
            <a:avLst>
              <a:gd name="adj1" fmla="val 413"/>
            </a:avLst>
          </a:prstGeom>
          <a:noFill/>
          <a:ln w="127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68" name="Elbow Connector 67"/>
          <p:cNvCxnSpPr/>
          <p:nvPr/>
        </p:nvCxnSpPr>
        <p:spPr>
          <a:xfrm rot="5400000">
            <a:off x="915026" y="3928557"/>
            <a:ext cx="2514600" cy="228600"/>
          </a:xfrm>
          <a:prstGeom prst="bentConnector3">
            <a:avLst>
              <a:gd name="adj1" fmla="val 413"/>
            </a:avLst>
          </a:prstGeom>
          <a:noFill/>
          <a:ln w="127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69" name="Elbow Connector 68"/>
          <p:cNvCxnSpPr/>
          <p:nvPr/>
        </p:nvCxnSpPr>
        <p:spPr>
          <a:xfrm rot="5400000">
            <a:off x="1791326" y="4804859"/>
            <a:ext cx="838200" cy="152400"/>
          </a:xfrm>
          <a:prstGeom prst="bentConnector3">
            <a:avLst>
              <a:gd name="adj1" fmla="val -579"/>
            </a:avLst>
          </a:prstGeom>
          <a:noFill/>
          <a:ln w="127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70" name="Elbow Connector 69"/>
          <p:cNvCxnSpPr/>
          <p:nvPr/>
        </p:nvCxnSpPr>
        <p:spPr>
          <a:xfrm rot="5400000">
            <a:off x="2134226" y="3928557"/>
            <a:ext cx="2514600" cy="228600"/>
          </a:xfrm>
          <a:prstGeom prst="bentConnector3">
            <a:avLst>
              <a:gd name="adj1" fmla="val -248"/>
            </a:avLst>
          </a:prstGeom>
          <a:noFill/>
          <a:ln w="127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71" name="Elbow Connector 70"/>
          <p:cNvCxnSpPr/>
          <p:nvPr/>
        </p:nvCxnSpPr>
        <p:spPr>
          <a:xfrm rot="5400000">
            <a:off x="3010526" y="4804859"/>
            <a:ext cx="838200" cy="152400"/>
          </a:xfrm>
          <a:prstGeom prst="bentConnector3">
            <a:avLst>
              <a:gd name="adj1" fmla="val 1405"/>
            </a:avLst>
          </a:prstGeom>
          <a:noFill/>
          <a:ln w="127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72" name="Elbow Connector 71"/>
          <p:cNvCxnSpPr/>
          <p:nvPr/>
        </p:nvCxnSpPr>
        <p:spPr>
          <a:xfrm rot="5400000">
            <a:off x="5106026" y="3928557"/>
            <a:ext cx="2514600" cy="228600"/>
          </a:xfrm>
          <a:prstGeom prst="bentConnector3">
            <a:avLst>
              <a:gd name="adj1" fmla="val -248"/>
            </a:avLst>
          </a:prstGeom>
          <a:noFill/>
          <a:ln w="127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73" name="Elbow Connector 72"/>
          <p:cNvCxnSpPr/>
          <p:nvPr/>
        </p:nvCxnSpPr>
        <p:spPr>
          <a:xfrm rot="5400000">
            <a:off x="5982326" y="4804859"/>
            <a:ext cx="838200" cy="152400"/>
          </a:xfrm>
          <a:prstGeom prst="bentConnector3">
            <a:avLst>
              <a:gd name="adj1" fmla="val -579"/>
            </a:avLst>
          </a:prstGeom>
          <a:noFill/>
          <a:ln w="127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74" name="Elbow Connector 73"/>
          <p:cNvCxnSpPr/>
          <p:nvPr/>
        </p:nvCxnSpPr>
        <p:spPr>
          <a:xfrm rot="5400000">
            <a:off x="3086726" y="3966657"/>
            <a:ext cx="2514600" cy="152400"/>
          </a:xfrm>
          <a:prstGeom prst="bentConnector3">
            <a:avLst>
              <a:gd name="adj1" fmla="val 413"/>
            </a:avLst>
          </a:prstGeom>
          <a:noFill/>
          <a:ln w="127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75" name="Elbow Connector 74"/>
          <p:cNvCxnSpPr/>
          <p:nvPr/>
        </p:nvCxnSpPr>
        <p:spPr>
          <a:xfrm rot="5400000">
            <a:off x="5067926" y="2823659"/>
            <a:ext cx="304800" cy="228600"/>
          </a:xfrm>
          <a:prstGeom prst="bentConnector3">
            <a:avLst>
              <a:gd name="adj1" fmla="val -1818"/>
            </a:avLst>
          </a:prstGeom>
          <a:noFill/>
          <a:ln w="127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76" name="Elbow Connector 75"/>
          <p:cNvCxnSpPr/>
          <p:nvPr/>
        </p:nvCxnSpPr>
        <p:spPr>
          <a:xfrm rot="5400000">
            <a:off x="6058526" y="3966657"/>
            <a:ext cx="2514600" cy="152400"/>
          </a:xfrm>
          <a:prstGeom prst="bentConnector3">
            <a:avLst>
              <a:gd name="adj1" fmla="val 413"/>
            </a:avLst>
          </a:prstGeom>
          <a:noFill/>
          <a:ln w="127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77" name="Elbow Connector 76"/>
          <p:cNvCxnSpPr/>
          <p:nvPr/>
        </p:nvCxnSpPr>
        <p:spPr>
          <a:xfrm rot="5400000">
            <a:off x="3620126" y="3814259"/>
            <a:ext cx="2209800" cy="762000"/>
          </a:xfrm>
          <a:prstGeom prst="bentConnector3">
            <a:avLst>
              <a:gd name="adj1" fmla="val -31"/>
            </a:avLst>
          </a:prstGeom>
          <a:noFill/>
          <a:ln w="127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78" name="Elbow Connector 77"/>
          <p:cNvCxnSpPr/>
          <p:nvPr/>
        </p:nvCxnSpPr>
        <p:spPr>
          <a:xfrm rot="5400000">
            <a:off x="8039726" y="2823659"/>
            <a:ext cx="304800" cy="228600"/>
          </a:xfrm>
          <a:prstGeom prst="bentConnector3">
            <a:avLst>
              <a:gd name="adj1" fmla="val -1818"/>
            </a:avLst>
          </a:prstGeom>
          <a:noFill/>
          <a:ln w="127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79" name="Elbow Connector 78"/>
          <p:cNvCxnSpPr/>
          <p:nvPr/>
        </p:nvCxnSpPr>
        <p:spPr>
          <a:xfrm rot="5400000">
            <a:off x="6591926" y="3814259"/>
            <a:ext cx="2209800" cy="762000"/>
          </a:xfrm>
          <a:prstGeom prst="bentConnector3">
            <a:avLst>
              <a:gd name="adj1" fmla="val -31"/>
            </a:avLst>
          </a:prstGeom>
          <a:noFill/>
          <a:ln w="127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80" name="Straight Connector 79"/>
          <p:cNvCxnSpPr/>
          <p:nvPr/>
        </p:nvCxnSpPr>
        <p:spPr>
          <a:xfrm>
            <a:off x="762626" y="5300157"/>
            <a:ext cx="6553200" cy="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81" name="Straight Arrow Connector 80"/>
          <p:cNvCxnSpPr/>
          <p:nvPr/>
        </p:nvCxnSpPr>
        <p:spPr>
          <a:xfrm flipH="1">
            <a:off x="5258426" y="5300157"/>
            <a:ext cx="0" cy="304800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82" name="Straight Arrow Connector 81"/>
          <p:cNvCxnSpPr/>
          <p:nvPr/>
        </p:nvCxnSpPr>
        <p:spPr>
          <a:xfrm flipH="1">
            <a:off x="5182226" y="5300157"/>
            <a:ext cx="0" cy="304800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83" name="Straight Arrow Connector 82"/>
          <p:cNvCxnSpPr/>
          <p:nvPr/>
        </p:nvCxnSpPr>
        <p:spPr>
          <a:xfrm flipH="1">
            <a:off x="5106026" y="5300157"/>
            <a:ext cx="0" cy="304800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>
          <a:xfrm flipH="1">
            <a:off x="5029826" y="5300157"/>
            <a:ext cx="0" cy="304800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85" name="Straight Arrow Connector 84"/>
          <p:cNvCxnSpPr/>
          <p:nvPr/>
        </p:nvCxnSpPr>
        <p:spPr>
          <a:xfrm flipH="1">
            <a:off x="4953626" y="5300157"/>
            <a:ext cx="0" cy="304800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>
          <a:xfrm flipH="1">
            <a:off x="4877426" y="5300157"/>
            <a:ext cx="0" cy="304800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>
          <a:xfrm flipH="1">
            <a:off x="5715626" y="5300157"/>
            <a:ext cx="0" cy="304800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88" name="Straight Arrow Connector 87"/>
          <p:cNvCxnSpPr/>
          <p:nvPr/>
        </p:nvCxnSpPr>
        <p:spPr>
          <a:xfrm flipH="1">
            <a:off x="5639426" y="5300157"/>
            <a:ext cx="0" cy="304800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>
          <a:xfrm flipH="1">
            <a:off x="5563227" y="5300157"/>
            <a:ext cx="0" cy="304800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>
          <a:xfrm flipH="1">
            <a:off x="5487026" y="5300157"/>
            <a:ext cx="0" cy="304800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91" name="Straight Arrow Connector 90"/>
          <p:cNvCxnSpPr/>
          <p:nvPr/>
        </p:nvCxnSpPr>
        <p:spPr>
          <a:xfrm flipH="1">
            <a:off x="5410826" y="5300157"/>
            <a:ext cx="0" cy="304800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>
          <a:xfrm flipH="1">
            <a:off x="5334626" y="5300157"/>
            <a:ext cx="0" cy="304800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93" name="Left Brace 92"/>
          <p:cNvSpPr/>
          <p:nvPr/>
        </p:nvSpPr>
        <p:spPr>
          <a:xfrm rot="5400000">
            <a:off x="7544426" y="267980"/>
            <a:ext cx="152400" cy="1676400"/>
          </a:xfrm>
          <a:prstGeom prst="leftBrac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Left Brace 93"/>
          <p:cNvSpPr/>
          <p:nvPr/>
        </p:nvSpPr>
        <p:spPr>
          <a:xfrm rot="5400000">
            <a:off x="4572626" y="267980"/>
            <a:ext cx="152400" cy="1676400"/>
          </a:xfrm>
          <a:prstGeom prst="leftBrac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Left Brace 94"/>
          <p:cNvSpPr/>
          <p:nvPr/>
        </p:nvSpPr>
        <p:spPr>
          <a:xfrm rot="5400000">
            <a:off x="2439026" y="877582"/>
            <a:ext cx="152400" cy="457200"/>
          </a:xfrm>
          <a:prstGeom prst="leftBrac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Left Brace 95"/>
          <p:cNvSpPr/>
          <p:nvPr/>
        </p:nvSpPr>
        <p:spPr>
          <a:xfrm rot="5400000">
            <a:off x="1143626" y="877582"/>
            <a:ext cx="152400" cy="457200"/>
          </a:xfrm>
          <a:prstGeom prst="leftBrac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02916" y="2709357"/>
            <a:ext cx="6735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</a:rPr>
              <a:t>Crate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</a:rPr>
              <a:t>CMXs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90084" y="3308777"/>
            <a:ext cx="782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</a:rPr>
              <a:t>System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</a:rPr>
              <a:t>CMXs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71519" y="3077204"/>
            <a:ext cx="1056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</a:rPr>
              <a:t>- - - - - - - -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</a:endParaRPr>
          </a:p>
        </p:txBody>
      </p:sp>
      <p:cxnSp>
        <p:nvCxnSpPr>
          <p:cNvPr id="100" name="Elbow Connector 99"/>
          <p:cNvCxnSpPr/>
          <p:nvPr/>
        </p:nvCxnSpPr>
        <p:spPr>
          <a:xfrm rot="5400000">
            <a:off x="-380374" y="3928557"/>
            <a:ext cx="2514600" cy="228600"/>
          </a:xfrm>
          <a:prstGeom prst="bentConnector3">
            <a:avLst>
              <a:gd name="adj1" fmla="val 83"/>
            </a:avLst>
          </a:prstGeom>
          <a:noFill/>
          <a:ln w="127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101" name="TextBox 100"/>
          <p:cNvSpPr txBox="1"/>
          <p:nvPr/>
        </p:nvSpPr>
        <p:spPr>
          <a:xfrm>
            <a:off x="7911613" y="5833561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 CTP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02" name="Straight Arrow Connector 101"/>
          <p:cNvCxnSpPr/>
          <p:nvPr/>
        </p:nvCxnSpPr>
        <p:spPr>
          <a:xfrm rot="5400000" flipV="1">
            <a:off x="7811126" y="5871659"/>
            <a:ext cx="0" cy="228600"/>
          </a:xfrm>
          <a:prstGeom prst="straightConnector1">
            <a:avLst/>
          </a:prstGeom>
          <a:noFill/>
          <a:ln w="12700" cap="flat" cmpd="sng" algn="ctr">
            <a:solidFill>
              <a:srgbClr val="0070C0"/>
            </a:solidFill>
            <a:prstDash val="solid"/>
            <a:tailEnd type="arrow"/>
          </a:ln>
          <a:effectLst/>
        </p:spPr>
      </p:cxnSp>
      <p:sp>
        <p:nvSpPr>
          <p:cNvPr id="103" name="Rectangle 102"/>
          <p:cNvSpPr/>
          <p:nvPr/>
        </p:nvSpPr>
        <p:spPr>
          <a:xfrm>
            <a:off x="6553827" y="5604957"/>
            <a:ext cx="1143000" cy="762000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Standalone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Topological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Processor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>
            <a:off x="5868026" y="5833557"/>
            <a:ext cx="685800" cy="0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105" name="Straight Arrow Connector 104"/>
          <p:cNvCxnSpPr/>
          <p:nvPr/>
        </p:nvCxnSpPr>
        <p:spPr>
          <a:xfrm>
            <a:off x="5868026" y="6214557"/>
            <a:ext cx="685800" cy="0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5837569" y="5906784"/>
            <a:ext cx="702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 x 12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415616" y="4992384"/>
            <a:ext cx="1814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12 x 12-fiber ribbons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981827" y="2996540"/>
            <a:ext cx="3946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12</a:t>
            </a:r>
          </a:p>
        </p:txBody>
      </p:sp>
      <p:cxnSp>
        <p:nvCxnSpPr>
          <p:cNvPr id="109" name="Straight Connector 108"/>
          <p:cNvCxnSpPr/>
          <p:nvPr/>
        </p:nvCxnSpPr>
        <p:spPr>
          <a:xfrm flipH="1">
            <a:off x="1981827" y="3014157"/>
            <a:ext cx="152400" cy="15240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10" name="TextBox 109"/>
          <p:cNvSpPr txBox="1"/>
          <p:nvPr/>
        </p:nvSpPr>
        <p:spPr>
          <a:xfrm rot="16200000">
            <a:off x="1167455" y="3754245"/>
            <a:ext cx="16257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 x 12-fiber ribbon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4" name="Date Placeholder 1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27/04/2012</a:t>
            </a:r>
            <a:endParaRPr lang="en-US" dirty="0"/>
          </a:p>
        </p:txBody>
      </p:sp>
      <p:sp>
        <p:nvSpPr>
          <p:cNvPr id="115" name="Footer Placeholder 1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Fedorko CMX status and plans</a:t>
            </a:r>
            <a:endParaRPr lang="en-US" dirty="0"/>
          </a:p>
        </p:txBody>
      </p:sp>
      <p:sp>
        <p:nvSpPr>
          <p:cNvPr id="116" name="Slide Number Placeholder 1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9930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CMX overview</a:t>
            </a:r>
            <a:endParaRPr lang="en-GB" dirty="0"/>
          </a:p>
        </p:txBody>
      </p:sp>
      <p:sp>
        <p:nvSpPr>
          <p:cNvPr id="73" name="Rectangle 72"/>
          <p:cNvSpPr/>
          <p:nvPr/>
        </p:nvSpPr>
        <p:spPr>
          <a:xfrm>
            <a:off x="1752601" y="838200"/>
            <a:ext cx="5257800" cy="5486400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600202" y="1143000"/>
            <a:ext cx="228600" cy="609600"/>
          </a:xfrm>
          <a:prstGeom prst="rect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133602" y="1143000"/>
            <a:ext cx="762000" cy="609600"/>
          </a:xfrm>
          <a:prstGeom prst="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VME-- Interface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352800" y="2286000"/>
            <a:ext cx="990600" cy="990600"/>
          </a:xfrm>
          <a:prstGeom prst="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TP-CMX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FPGA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Virtex-6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LX550T-FF1759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352800" y="4114800"/>
            <a:ext cx="990600" cy="990600"/>
          </a:xfrm>
          <a:prstGeom prst="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Base-CMX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FPGA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Virtex-6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LX550T-FF1759</a:t>
            </a:r>
          </a:p>
        </p:txBody>
      </p:sp>
      <p:sp>
        <p:nvSpPr>
          <p:cNvPr id="78" name="Rectangle 77"/>
          <p:cNvSpPr/>
          <p:nvPr/>
        </p:nvSpPr>
        <p:spPr>
          <a:xfrm>
            <a:off x="1600202" y="2743200"/>
            <a:ext cx="228600" cy="1371600"/>
          </a:xfrm>
          <a:prstGeom prst="rect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600202" y="4876800"/>
            <a:ext cx="228600" cy="1219200"/>
          </a:xfrm>
          <a:prstGeom prst="rect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934200" y="3124200"/>
            <a:ext cx="228600" cy="1066800"/>
          </a:xfrm>
          <a:prstGeom prst="rect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029202" y="4876800"/>
            <a:ext cx="533400" cy="533400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12x Optic </a:t>
            </a: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OUT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5029202" y="4114800"/>
            <a:ext cx="533400" cy="533400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12x Optic </a:t>
            </a: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OUT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029202" y="1905000"/>
            <a:ext cx="533400" cy="533400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12x Optic </a:t>
            </a: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029202" y="2743200"/>
            <a:ext cx="533400" cy="533400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12x Optic </a:t>
            </a: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5791200" y="2286000"/>
            <a:ext cx="533400" cy="533400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12x Optic </a:t>
            </a: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6" name="Elbow Connector 85"/>
          <p:cNvCxnSpPr>
            <a:endCxn id="81" idx="1"/>
          </p:cNvCxnSpPr>
          <p:nvPr/>
        </p:nvCxnSpPr>
        <p:spPr>
          <a:xfrm>
            <a:off x="4343400" y="4800600"/>
            <a:ext cx="685800" cy="342900"/>
          </a:xfrm>
          <a:prstGeom prst="bentConnector3">
            <a:avLst>
              <a:gd name="adj1" fmla="val 63889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87" name="Elbow Connector 86"/>
          <p:cNvCxnSpPr/>
          <p:nvPr/>
        </p:nvCxnSpPr>
        <p:spPr>
          <a:xfrm rot="16200000" flipH="1">
            <a:off x="4191000" y="4114802"/>
            <a:ext cx="152400" cy="152400"/>
          </a:xfrm>
          <a:prstGeom prst="bentConnector3">
            <a:avLst>
              <a:gd name="adj1" fmla="val 100000"/>
            </a:avLst>
          </a:prstGeom>
          <a:noFill/>
          <a:ln w="9525" cap="flat" cmpd="sng" algn="ctr">
            <a:solidFill>
              <a:srgbClr val="FF3300"/>
            </a:solidFill>
            <a:prstDash val="dash"/>
          </a:ln>
          <a:effectLst/>
        </p:spPr>
      </p:cxnSp>
      <p:cxnSp>
        <p:nvCxnSpPr>
          <p:cNvPr id="88" name="Elbow Connector 87"/>
          <p:cNvCxnSpPr>
            <a:endCxn id="80" idx="1"/>
          </p:cNvCxnSpPr>
          <p:nvPr/>
        </p:nvCxnSpPr>
        <p:spPr>
          <a:xfrm flipV="1">
            <a:off x="4343400" y="3657600"/>
            <a:ext cx="2590800" cy="609600"/>
          </a:xfrm>
          <a:prstGeom prst="bentConnector3">
            <a:avLst>
              <a:gd name="adj1" fmla="val 7721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89" name="Elbow Connector 88"/>
          <p:cNvCxnSpPr>
            <a:stCxn id="82" idx="3"/>
          </p:cNvCxnSpPr>
          <p:nvPr/>
        </p:nvCxnSpPr>
        <p:spPr>
          <a:xfrm>
            <a:off x="5562602" y="4381500"/>
            <a:ext cx="2133600" cy="11430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90" name="Elbow Connector 89"/>
          <p:cNvCxnSpPr>
            <a:stCxn id="81" idx="3"/>
          </p:cNvCxnSpPr>
          <p:nvPr/>
        </p:nvCxnSpPr>
        <p:spPr>
          <a:xfrm flipV="1">
            <a:off x="5562602" y="4876800"/>
            <a:ext cx="2133600" cy="26670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91" name="Elbow Connector 90"/>
          <p:cNvCxnSpPr>
            <a:endCxn id="84" idx="3"/>
          </p:cNvCxnSpPr>
          <p:nvPr/>
        </p:nvCxnSpPr>
        <p:spPr>
          <a:xfrm rot="10800000" flipV="1">
            <a:off x="5562602" y="2514600"/>
            <a:ext cx="2133600" cy="495300"/>
          </a:xfrm>
          <a:prstGeom prst="bentConnector3">
            <a:avLst>
              <a:gd name="adj1" fmla="val 51948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92" name="Elbow Connector 91"/>
          <p:cNvCxnSpPr/>
          <p:nvPr/>
        </p:nvCxnSpPr>
        <p:spPr>
          <a:xfrm rot="10800000" flipV="1">
            <a:off x="6324600" y="2362200"/>
            <a:ext cx="1371600" cy="152400"/>
          </a:xfrm>
          <a:prstGeom prst="bentConnector3">
            <a:avLst>
              <a:gd name="adj1" fmla="val 85758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93" name="Elbow Connector 92"/>
          <p:cNvCxnSpPr>
            <a:endCxn id="83" idx="3"/>
          </p:cNvCxnSpPr>
          <p:nvPr/>
        </p:nvCxnSpPr>
        <p:spPr>
          <a:xfrm rot="10800000">
            <a:off x="5562602" y="2171700"/>
            <a:ext cx="2133600" cy="3810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94" name="Elbow Connector 93"/>
          <p:cNvCxnSpPr>
            <a:endCxn id="84" idx="1"/>
          </p:cNvCxnSpPr>
          <p:nvPr/>
        </p:nvCxnSpPr>
        <p:spPr>
          <a:xfrm>
            <a:off x="4343400" y="2895600"/>
            <a:ext cx="685800" cy="114300"/>
          </a:xfrm>
          <a:prstGeom prst="bentConnector3">
            <a:avLst>
              <a:gd name="adj1" fmla="val 79091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95" name="Elbow Connector 94"/>
          <p:cNvCxnSpPr>
            <a:stCxn id="76" idx="3"/>
            <a:endCxn id="85" idx="1"/>
          </p:cNvCxnSpPr>
          <p:nvPr/>
        </p:nvCxnSpPr>
        <p:spPr>
          <a:xfrm flipV="1">
            <a:off x="4343400" y="2552700"/>
            <a:ext cx="1447800" cy="228600"/>
          </a:xfrm>
          <a:prstGeom prst="bentConnector3">
            <a:avLst>
              <a:gd name="adj1" fmla="val 38517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96" name="Elbow Connector 95"/>
          <p:cNvCxnSpPr>
            <a:endCxn id="83" idx="1"/>
          </p:cNvCxnSpPr>
          <p:nvPr/>
        </p:nvCxnSpPr>
        <p:spPr>
          <a:xfrm flipV="1">
            <a:off x="4343400" y="2171700"/>
            <a:ext cx="685800" cy="495300"/>
          </a:xfrm>
          <a:prstGeom prst="bentConnector3">
            <a:avLst>
              <a:gd name="adj1" fmla="val 63333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97" name="Straight Arrow Connector 96"/>
          <p:cNvCxnSpPr/>
          <p:nvPr/>
        </p:nvCxnSpPr>
        <p:spPr>
          <a:xfrm>
            <a:off x="7162801" y="36576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98" name="Elbow Connector 97"/>
          <p:cNvCxnSpPr>
            <a:stCxn id="78" idx="3"/>
            <a:endCxn id="77" idx="1"/>
          </p:cNvCxnSpPr>
          <p:nvPr/>
        </p:nvCxnSpPr>
        <p:spPr>
          <a:xfrm>
            <a:off x="1828800" y="3429000"/>
            <a:ext cx="1524000" cy="118110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99" name="Elbow Connector 98"/>
          <p:cNvCxnSpPr>
            <a:stCxn id="79" idx="3"/>
          </p:cNvCxnSpPr>
          <p:nvPr/>
        </p:nvCxnSpPr>
        <p:spPr>
          <a:xfrm flipV="1">
            <a:off x="1828800" y="4876800"/>
            <a:ext cx="1524000" cy="60960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00" name="Straight Connector 99"/>
          <p:cNvCxnSpPr>
            <a:stCxn id="74" idx="3"/>
            <a:endCxn id="75" idx="1"/>
          </p:cNvCxnSpPr>
          <p:nvPr/>
        </p:nvCxnSpPr>
        <p:spPr>
          <a:xfrm>
            <a:off x="1828800" y="1447800"/>
            <a:ext cx="304800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01" name="Shape 161"/>
          <p:cNvCxnSpPr>
            <a:stCxn id="75" idx="3"/>
          </p:cNvCxnSpPr>
          <p:nvPr/>
        </p:nvCxnSpPr>
        <p:spPr>
          <a:xfrm>
            <a:off x="2895601" y="1447800"/>
            <a:ext cx="152400" cy="2895600"/>
          </a:xfrm>
          <a:prstGeom prst="bentConnector2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02" name="Straight Connector 101"/>
          <p:cNvCxnSpPr/>
          <p:nvPr/>
        </p:nvCxnSpPr>
        <p:spPr>
          <a:xfrm>
            <a:off x="3048000" y="4343400"/>
            <a:ext cx="304800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03" name="Straight Connector 102"/>
          <p:cNvCxnSpPr/>
          <p:nvPr/>
        </p:nvCxnSpPr>
        <p:spPr>
          <a:xfrm>
            <a:off x="3048000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04" name="Rectangle 103"/>
          <p:cNvSpPr/>
          <p:nvPr/>
        </p:nvSpPr>
        <p:spPr>
          <a:xfrm>
            <a:off x="6553202" y="5867400"/>
            <a:ext cx="457200" cy="304800"/>
          </a:xfrm>
          <a:prstGeom prst="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DAQ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553202" y="5486400"/>
            <a:ext cx="457200" cy="304800"/>
          </a:xfrm>
          <a:prstGeom prst="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ROI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553202" y="1295400"/>
            <a:ext cx="457200" cy="304800"/>
          </a:xfrm>
          <a:prstGeom prst="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DAQ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6553202" y="914400"/>
            <a:ext cx="457200" cy="304800"/>
          </a:xfrm>
          <a:prstGeom prst="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ROI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7010401" y="14478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09" name="Straight Arrow Connector 108"/>
          <p:cNvCxnSpPr/>
          <p:nvPr/>
        </p:nvCxnSpPr>
        <p:spPr>
          <a:xfrm>
            <a:off x="7010401" y="10668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10" name="Straight Arrow Connector 109"/>
          <p:cNvCxnSpPr/>
          <p:nvPr/>
        </p:nvCxnSpPr>
        <p:spPr>
          <a:xfrm>
            <a:off x="7010401" y="60198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11" name="Straight Arrow Connector 110"/>
          <p:cNvCxnSpPr/>
          <p:nvPr/>
        </p:nvCxnSpPr>
        <p:spPr>
          <a:xfrm>
            <a:off x="7010401" y="56388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12" name="Elbow Connector 111"/>
          <p:cNvCxnSpPr>
            <a:stCxn id="77" idx="2"/>
          </p:cNvCxnSpPr>
          <p:nvPr/>
        </p:nvCxnSpPr>
        <p:spPr>
          <a:xfrm rot="16200000" flipH="1">
            <a:off x="4743450" y="4210052"/>
            <a:ext cx="914400" cy="2705100"/>
          </a:xfrm>
          <a:prstGeom prst="bentConnector2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13" name="Elbow Connector 112"/>
          <p:cNvCxnSpPr>
            <a:endCxn id="105" idx="1"/>
          </p:cNvCxnSpPr>
          <p:nvPr/>
        </p:nvCxnSpPr>
        <p:spPr>
          <a:xfrm flipV="1">
            <a:off x="5715002" y="5638800"/>
            <a:ext cx="838200" cy="30480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14" name="Elbow Connector 113"/>
          <p:cNvCxnSpPr/>
          <p:nvPr/>
        </p:nvCxnSpPr>
        <p:spPr>
          <a:xfrm>
            <a:off x="4114800" y="5105400"/>
            <a:ext cx="1600200" cy="838200"/>
          </a:xfrm>
          <a:prstGeom prst="bentConnector3">
            <a:avLst>
              <a:gd name="adj1" fmla="val -390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15" name="Shape 233"/>
          <p:cNvCxnSpPr>
            <a:stCxn id="107" idx="1"/>
            <a:endCxn id="76" idx="0"/>
          </p:cNvCxnSpPr>
          <p:nvPr/>
        </p:nvCxnSpPr>
        <p:spPr>
          <a:xfrm rot="10800000" flipV="1">
            <a:off x="3848101" y="1066800"/>
            <a:ext cx="2705100" cy="1219200"/>
          </a:xfrm>
          <a:prstGeom prst="bentConnector2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16" name="Elbow Connector 115"/>
          <p:cNvCxnSpPr>
            <a:stCxn id="106" idx="1"/>
          </p:cNvCxnSpPr>
          <p:nvPr/>
        </p:nvCxnSpPr>
        <p:spPr>
          <a:xfrm rot="10800000">
            <a:off x="5486400" y="1143000"/>
            <a:ext cx="1066800" cy="304800"/>
          </a:xfrm>
          <a:prstGeom prst="bentConnector3">
            <a:avLst>
              <a:gd name="adj1" fmla="val 37533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17" name="Elbow Connector 116"/>
          <p:cNvCxnSpPr/>
          <p:nvPr/>
        </p:nvCxnSpPr>
        <p:spPr>
          <a:xfrm flipV="1">
            <a:off x="4114800" y="1143000"/>
            <a:ext cx="1371600" cy="1143000"/>
          </a:xfrm>
          <a:prstGeom prst="bentConnector3">
            <a:avLst>
              <a:gd name="adj1" fmla="val -694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18" name="Rectangle 117"/>
          <p:cNvSpPr/>
          <p:nvPr/>
        </p:nvSpPr>
        <p:spPr>
          <a:xfrm>
            <a:off x="1600202" y="1905000"/>
            <a:ext cx="228600" cy="609600"/>
          </a:xfrm>
          <a:prstGeom prst="rect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133602" y="1905000"/>
            <a:ext cx="762000" cy="609600"/>
          </a:xfrm>
          <a:prstGeom prst="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TCM Interface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20" name="Straight Connector 119"/>
          <p:cNvCxnSpPr>
            <a:stCxn id="118" idx="3"/>
            <a:endCxn id="119" idx="1"/>
          </p:cNvCxnSpPr>
          <p:nvPr/>
        </p:nvCxnSpPr>
        <p:spPr>
          <a:xfrm>
            <a:off x="1828800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21" name="Straight Arrow Connector 120"/>
          <p:cNvCxnSpPr/>
          <p:nvPr/>
        </p:nvCxnSpPr>
        <p:spPr>
          <a:xfrm>
            <a:off x="1066802" y="1447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122" name="Straight Arrow Connector 121"/>
          <p:cNvCxnSpPr/>
          <p:nvPr/>
        </p:nvCxnSpPr>
        <p:spPr>
          <a:xfrm>
            <a:off x="1066802" y="5257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123" name="Straight Arrow Connector 122"/>
          <p:cNvCxnSpPr/>
          <p:nvPr/>
        </p:nvCxnSpPr>
        <p:spPr>
          <a:xfrm>
            <a:off x="1066802" y="54864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124" name="Straight Arrow Connector 123"/>
          <p:cNvCxnSpPr/>
          <p:nvPr/>
        </p:nvCxnSpPr>
        <p:spPr>
          <a:xfrm>
            <a:off x="1066802" y="2209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25" name="Straight Arrow Connector 124"/>
          <p:cNvCxnSpPr/>
          <p:nvPr/>
        </p:nvCxnSpPr>
        <p:spPr>
          <a:xfrm>
            <a:off x="1066802" y="34290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26" name="Straight Arrow Connector 125"/>
          <p:cNvCxnSpPr/>
          <p:nvPr/>
        </p:nvCxnSpPr>
        <p:spPr>
          <a:xfrm>
            <a:off x="1066802" y="57150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658549" y="1109250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VME--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59129" y="1905003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TCM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66118" y="2590804"/>
            <a:ext cx="1159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Inputs from all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JEM or CPM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processors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from this crate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40693" y="4611473"/>
            <a:ext cx="1348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LVDS cables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From Crate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To System CMX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25958" y="3429003"/>
            <a:ext cx="1350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400 single ended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@ 160Mbps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79389" y="5710539"/>
            <a:ext cx="1441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3x27 LVDS pairs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@ up to 160 Mbps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6976248" y="4495800"/>
            <a:ext cx="909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2x 12-fiber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ribbons </a:t>
            </a: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OUT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6965828" y="1828802"/>
            <a:ext cx="8499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3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x 12-fiber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ribbons </a:t>
            </a: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IN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7638108" y="4343404"/>
            <a:ext cx="1370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6.4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Gbps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outputs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to Standalone TP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and/or TP-CMX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7720303" y="5666605"/>
            <a:ext cx="1133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2x G-Link Out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644105" y="1094605"/>
            <a:ext cx="1133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2x G-Link Out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7620923" y="2020673"/>
            <a:ext cx="1524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6.4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Gbps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inputs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re-bundled  from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up to 12 Base-CMX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7610024" y="3022941"/>
            <a:ext cx="13356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CTP output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2x33 LVDS pairs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@ 40 Mbps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(from TP-CMX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via Base-CMX)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40" name="Straight Arrow Connector 139"/>
          <p:cNvCxnSpPr/>
          <p:nvPr/>
        </p:nvCxnSpPr>
        <p:spPr>
          <a:xfrm>
            <a:off x="4191000" y="32766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41" name="Elbow Connector 140"/>
          <p:cNvCxnSpPr>
            <a:endCxn id="82" idx="1"/>
          </p:cNvCxnSpPr>
          <p:nvPr/>
        </p:nvCxnSpPr>
        <p:spPr>
          <a:xfrm flipV="1">
            <a:off x="4343400" y="4381500"/>
            <a:ext cx="685800" cy="266700"/>
          </a:xfrm>
          <a:prstGeom prst="bentConnector3">
            <a:avLst>
              <a:gd name="adj1" fmla="val 65278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45" name="Date Placeholder 14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27/04/2012</a:t>
            </a:r>
            <a:endParaRPr lang="en-US" dirty="0"/>
          </a:p>
        </p:txBody>
      </p:sp>
      <p:sp>
        <p:nvSpPr>
          <p:cNvPr id="146" name="Footer Placeholder 1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Fedorko CMX status and plans</a:t>
            </a:r>
            <a:endParaRPr lang="en-US" dirty="0"/>
          </a:p>
        </p:txBody>
      </p:sp>
      <p:sp>
        <p:nvSpPr>
          <p:cNvPr id="147" name="Slide Number Placeholder 1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665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" y="-27420"/>
            <a:ext cx="9743432" cy="4810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CMX: modular design, most cards assembled without TP functionality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095500" y="838200"/>
            <a:ext cx="5257800" cy="5486400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43102" y="1143000"/>
            <a:ext cx="228600" cy="609600"/>
          </a:xfrm>
          <a:prstGeom prst="rect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76502" y="1143000"/>
            <a:ext cx="762000" cy="609600"/>
          </a:xfrm>
          <a:prstGeom prst="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VME-- Interface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95700" y="2286000"/>
            <a:ext cx="990600" cy="9906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7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95700" y="4114800"/>
            <a:ext cx="990600" cy="990600"/>
          </a:xfrm>
          <a:prstGeom prst="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Base-CMX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FPGA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Virtex-6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LX550T-FF1759</a:t>
            </a:r>
          </a:p>
        </p:txBody>
      </p:sp>
      <p:sp>
        <p:nvSpPr>
          <p:cNvPr id="9" name="Rectangle 8"/>
          <p:cNvSpPr/>
          <p:nvPr/>
        </p:nvSpPr>
        <p:spPr>
          <a:xfrm>
            <a:off x="1943102" y="2743200"/>
            <a:ext cx="228600" cy="1371600"/>
          </a:xfrm>
          <a:prstGeom prst="rect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43102" y="4876800"/>
            <a:ext cx="228600" cy="1219200"/>
          </a:xfrm>
          <a:prstGeom prst="rect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77100" y="3124200"/>
            <a:ext cx="228600" cy="1066800"/>
          </a:xfrm>
          <a:prstGeom prst="rect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72102" y="4876800"/>
            <a:ext cx="533400" cy="533400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12x Optic </a:t>
            </a: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OUT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72102" y="4114800"/>
            <a:ext cx="533400" cy="533400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12x Optic </a:t>
            </a: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OUT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72102" y="1905000"/>
            <a:ext cx="533400" cy="5334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7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72102" y="2743200"/>
            <a:ext cx="533400" cy="5334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7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34100" y="2286000"/>
            <a:ext cx="533400" cy="5334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7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Elbow Connector 16"/>
          <p:cNvCxnSpPr>
            <a:endCxn id="12" idx="1"/>
          </p:cNvCxnSpPr>
          <p:nvPr/>
        </p:nvCxnSpPr>
        <p:spPr>
          <a:xfrm>
            <a:off x="4686299" y="4800600"/>
            <a:ext cx="685800" cy="342900"/>
          </a:xfrm>
          <a:prstGeom prst="bentConnector3">
            <a:avLst>
              <a:gd name="adj1" fmla="val 63889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8" name="Elbow Connector 17"/>
          <p:cNvCxnSpPr>
            <a:endCxn id="11" idx="1"/>
          </p:cNvCxnSpPr>
          <p:nvPr/>
        </p:nvCxnSpPr>
        <p:spPr>
          <a:xfrm flipV="1">
            <a:off x="4686300" y="3657600"/>
            <a:ext cx="2590800" cy="609600"/>
          </a:xfrm>
          <a:prstGeom prst="bentConnector3">
            <a:avLst>
              <a:gd name="adj1" fmla="val 7721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9" name="Elbow Connector 18"/>
          <p:cNvCxnSpPr>
            <a:stCxn id="13" idx="3"/>
          </p:cNvCxnSpPr>
          <p:nvPr/>
        </p:nvCxnSpPr>
        <p:spPr>
          <a:xfrm>
            <a:off x="5905502" y="4381500"/>
            <a:ext cx="2133600" cy="11430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20" name="Elbow Connector 19"/>
          <p:cNvCxnSpPr>
            <a:stCxn id="12" idx="3"/>
          </p:cNvCxnSpPr>
          <p:nvPr/>
        </p:nvCxnSpPr>
        <p:spPr>
          <a:xfrm flipV="1">
            <a:off x="5905502" y="4876800"/>
            <a:ext cx="2133600" cy="26670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21" name="Elbow Connector 20"/>
          <p:cNvCxnSpPr>
            <a:endCxn id="15" idx="1"/>
          </p:cNvCxnSpPr>
          <p:nvPr/>
        </p:nvCxnSpPr>
        <p:spPr>
          <a:xfrm>
            <a:off x="4686299" y="2895600"/>
            <a:ext cx="685800" cy="114300"/>
          </a:xfrm>
          <a:prstGeom prst="bentConnector3">
            <a:avLst>
              <a:gd name="adj1" fmla="val 79091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2" name="Elbow Connector 21"/>
          <p:cNvCxnSpPr>
            <a:stCxn id="7" idx="3"/>
            <a:endCxn id="16" idx="1"/>
          </p:cNvCxnSpPr>
          <p:nvPr/>
        </p:nvCxnSpPr>
        <p:spPr>
          <a:xfrm flipV="1">
            <a:off x="4686300" y="2552700"/>
            <a:ext cx="1447800" cy="228600"/>
          </a:xfrm>
          <a:prstGeom prst="bentConnector3">
            <a:avLst>
              <a:gd name="adj1" fmla="val 38517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3" name="Elbow Connector 22"/>
          <p:cNvCxnSpPr>
            <a:endCxn id="14" idx="1"/>
          </p:cNvCxnSpPr>
          <p:nvPr/>
        </p:nvCxnSpPr>
        <p:spPr>
          <a:xfrm flipV="1">
            <a:off x="4686299" y="2171700"/>
            <a:ext cx="685800" cy="495300"/>
          </a:xfrm>
          <a:prstGeom prst="bentConnector3">
            <a:avLst>
              <a:gd name="adj1" fmla="val 63333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4" name="Straight Arrow Connector 23"/>
          <p:cNvCxnSpPr/>
          <p:nvPr/>
        </p:nvCxnSpPr>
        <p:spPr>
          <a:xfrm>
            <a:off x="7505702" y="36576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25" name="Elbow Connector 24"/>
          <p:cNvCxnSpPr>
            <a:stCxn id="9" idx="3"/>
            <a:endCxn id="8" idx="1"/>
          </p:cNvCxnSpPr>
          <p:nvPr/>
        </p:nvCxnSpPr>
        <p:spPr>
          <a:xfrm>
            <a:off x="2171700" y="3429000"/>
            <a:ext cx="1524000" cy="118110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6" name="Elbow Connector 25"/>
          <p:cNvCxnSpPr>
            <a:stCxn id="10" idx="3"/>
          </p:cNvCxnSpPr>
          <p:nvPr/>
        </p:nvCxnSpPr>
        <p:spPr>
          <a:xfrm flipV="1">
            <a:off x="2171700" y="4876800"/>
            <a:ext cx="1524000" cy="60960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7" name="Straight Connector 26"/>
          <p:cNvCxnSpPr>
            <a:stCxn id="5" idx="3"/>
            <a:endCxn id="6" idx="1"/>
          </p:cNvCxnSpPr>
          <p:nvPr/>
        </p:nvCxnSpPr>
        <p:spPr>
          <a:xfrm>
            <a:off x="2171700" y="1447800"/>
            <a:ext cx="304800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8" name="Shape 161"/>
          <p:cNvCxnSpPr>
            <a:stCxn id="6" idx="3"/>
          </p:cNvCxnSpPr>
          <p:nvPr/>
        </p:nvCxnSpPr>
        <p:spPr>
          <a:xfrm>
            <a:off x="3238502" y="1447800"/>
            <a:ext cx="152400" cy="2895600"/>
          </a:xfrm>
          <a:prstGeom prst="bentConnector2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>
            <a:off x="3390900" y="4343400"/>
            <a:ext cx="304800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30" name="Straight Connector 29"/>
          <p:cNvCxnSpPr/>
          <p:nvPr/>
        </p:nvCxnSpPr>
        <p:spPr>
          <a:xfrm>
            <a:off x="3390900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31" name="Rectangle 30"/>
          <p:cNvSpPr/>
          <p:nvPr/>
        </p:nvSpPr>
        <p:spPr>
          <a:xfrm>
            <a:off x="6896102" y="5867400"/>
            <a:ext cx="457200" cy="304800"/>
          </a:xfrm>
          <a:prstGeom prst="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DAQ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96102" y="5486400"/>
            <a:ext cx="457200" cy="304800"/>
          </a:xfrm>
          <a:prstGeom prst="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ROI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896102" y="1295400"/>
            <a:ext cx="457200" cy="3048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7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896102" y="914400"/>
            <a:ext cx="457200" cy="3048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7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7353300" y="60198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>
          <a:xfrm>
            <a:off x="7353300" y="56388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37" name="Elbow Connector 36"/>
          <p:cNvCxnSpPr>
            <a:stCxn id="8" idx="2"/>
          </p:cNvCxnSpPr>
          <p:nvPr/>
        </p:nvCxnSpPr>
        <p:spPr>
          <a:xfrm rot="16200000" flipH="1">
            <a:off x="5086350" y="4210052"/>
            <a:ext cx="914400" cy="2705100"/>
          </a:xfrm>
          <a:prstGeom prst="bentConnector2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38" name="Elbow Connector 37"/>
          <p:cNvCxnSpPr>
            <a:endCxn id="32" idx="1"/>
          </p:cNvCxnSpPr>
          <p:nvPr/>
        </p:nvCxnSpPr>
        <p:spPr>
          <a:xfrm flipV="1">
            <a:off x="6057902" y="5638800"/>
            <a:ext cx="838200" cy="30480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39" name="Elbow Connector 38"/>
          <p:cNvCxnSpPr/>
          <p:nvPr/>
        </p:nvCxnSpPr>
        <p:spPr>
          <a:xfrm>
            <a:off x="4457700" y="5105400"/>
            <a:ext cx="1600200" cy="838200"/>
          </a:xfrm>
          <a:prstGeom prst="bentConnector3">
            <a:avLst>
              <a:gd name="adj1" fmla="val -390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40" name="Shape 233"/>
          <p:cNvCxnSpPr>
            <a:stCxn id="34" idx="1"/>
            <a:endCxn id="7" idx="0"/>
          </p:cNvCxnSpPr>
          <p:nvPr/>
        </p:nvCxnSpPr>
        <p:spPr>
          <a:xfrm rot="10800000" flipV="1">
            <a:off x="4191002" y="1066800"/>
            <a:ext cx="2705100" cy="1219200"/>
          </a:xfrm>
          <a:prstGeom prst="bentConnector2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41" name="Elbow Connector 40"/>
          <p:cNvCxnSpPr>
            <a:stCxn id="33" idx="1"/>
          </p:cNvCxnSpPr>
          <p:nvPr/>
        </p:nvCxnSpPr>
        <p:spPr>
          <a:xfrm rot="10800000">
            <a:off x="5829301" y="1143000"/>
            <a:ext cx="1066800" cy="304800"/>
          </a:xfrm>
          <a:prstGeom prst="bentConnector3">
            <a:avLst>
              <a:gd name="adj1" fmla="val 37533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42" name="Elbow Connector 41"/>
          <p:cNvCxnSpPr/>
          <p:nvPr/>
        </p:nvCxnSpPr>
        <p:spPr>
          <a:xfrm flipV="1">
            <a:off x="4457700" y="1143000"/>
            <a:ext cx="1371600" cy="1143000"/>
          </a:xfrm>
          <a:prstGeom prst="bentConnector3">
            <a:avLst>
              <a:gd name="adj1" fmla="val -694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43" name="Rectangle 42"/>
          <p:cNvSpPr/>
          <p:nvPr/>
        </p:nvSpPr>
        <p:spPr>
          <a:xfrm>
            <a:off x="1943102" y="1905000"/>
            <a:ext cx="228600" cy="609600"/>
          </a:xfrm>
          <a:prstGeom prst="rect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476502" y="1905000"/>
            <a:ext cx="762000" cy="609600"/>
          </a:xfrm>
          <a:prstGeom prst="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TCM Interface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5" name="Straight Connector 44"/>
          <p:cNvCxnSpPr>
            <a:stCxn id="43" idx="3"/>
            <a:endCxn id="44" idx="1"/>
          </p:cNvCxnSpPr>
          <p:nvPr/>
        </p:nvCxnSpPr>
        <p:spPr>
          <a:xfrm>
            <a:off x="2171700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46" name="Straight Arrow Connector 45"/>
          <p:cNvCxnSpPr/>
          <p:nvPr/>
        </p:nvCxnSpPr>
        <p:spPr>
          <a:xfrm>
            <a:off x="1409702" y="1447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>
          <a:xfrm>
            <a:off x="1409702" y="5257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48" name="Straight Arrow Connector 47"/>
          <p:cNvCxnSpPr/>
          <p:nvPr/>
        </p:nvCxnSpPr>
        <p:spPr>
          <a:xfrm>
            <a:off x="1409702" y="54864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49" name="Straight Arrow Connector 48"/>
          <p:cNvCxnSpPr/>
          <p:nvPr/>
        </p:nvCxnSpPr>
        <p:spPr>
          <a:xfrm>
            <a:off x="1409702" y="2209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>
          <a:xfrm>
            <a:off x="1409702" y="34290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>
          <a:xfrm>
            <a:off x="1409702" y="57150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1001449" y="1109250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VME--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02028" y="1905003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TCM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09018" y="2590804"/>
            <a:ext cx="1159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Inputs from all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JEM or CPM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processors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from this crate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83593" y="4611473"/>
            <a:ext cx="1348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LVDS cables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From Crate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To System CMX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68858" y="3429003"/>
            <a:ext cx="1350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400 single ended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@ 160Mbps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2289" y="5710539"/>
            <a:ext cx="1441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3x27 LVDS pairs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@ up to 160 Mbps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319148" y="4495800"/>
            <a:ext cx="909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2x 12-fiber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ribbons </a:t>
            </a: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OUT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981008" y="4343404"/>
            <a:ext cx="1370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6.4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Gbps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outputs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to Standalone TP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and/or TP-CMX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063203" y="5666605"/>
            <a:ext cx="1133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2x G-Link Out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964561" y="3022941"/>
            <a:ext cx="13356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CTP output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2x33 LVDS pairs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@ 40 Mbps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(System CMX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only)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4533900" y="32766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3" name="Elbow Connector 62"/>
          <p:cNvCxnSpPr>
            <a:endCxn id="13" idx="1"/>
          </p:cNvCxnSpPr>
          <p:nvPr/>
        </p:nvCxnSpPr>
        <p:spPr>
          <a:xfrm flipV="1">
            <a:off x="4686299" y="4381500"/>
            <a:ext cx="685800" cy="266700"/>
          </a:xfrm>
          <a:prstGeom prst="bentConnector3">
            <a:avLst>
              <a:gd name="adj1" fmla="val 65278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67" name="Date Placeholder 6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27/04/2012</a:t>
            </a:r>
            <a:endParaRPr lang="en-US" dirty="0"/>
          </a:p>
        </p:txBody>
      </p:sp>
      <p:sp>
        <p:nvSpPr>
          <p:cNvPr id="68" name="Footer Placeholder 6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Fedorko CMX status and plans</a:t>
            </a:r>
            <a:endParaRPr lang="en-US" dirty="0"/>
          </a:p>
        </p:txBody>
      </p:sp>
      <p:sp>
        <p:nvSpPr>
          <p:cNvPr id="69" name="Slide Number Placehold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5664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187"/>
            <a:ext cx="7097713" cy="403057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CMX development work on 3 fronts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47689" y="1009506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Engineering @MSU</a:t>
            </a:r>
          </a:p>
          <a:p>
            <a:pPr lvl="1"/>
            <a:r>
              <a:rPr lang="en-US" dirty="0" smtClean="0"/>
              <a:t>Philippe, Dan, and Chip</a:t>
            </a:r>
          </a:p>
          <a:p>
            <a:r>
              <a:rPr lang="en-US" dirty="0" smtClean="0"/>
              <a:t>CMX input module firmware @CERN</a:t>
            </a:r>
          </a:p>
          <a:p>
            <a:pPr lvl="1"/>
            <a:r>
              <a:rPr lang="en-US" dirty="0" err="1" smtClean="0"/>
              <a:t>Wojtek</a:t>
            </a:r>
            <a:r>
              <a:rPr lang="en-US" dirty="0" smtClean="0"/>
              <a:t> and Yuri</a:t>
            </a:r>
          </a:p>
          <a:p>
            <a:r>
              <a:rPr lang="en-US" dirty="0" smtClean="0"/>
              <a:t>VME/ACE/TTC (VAT) interface @CERN</a:t>
            </a:r>
          </a:p>
          <a:p>
            <a:pPr lvl="1"/>
            <a:r>
              <a:rPr lang="en-US" dirty="0" smtClean="0"/>
              <a:t>Yuri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Request from Chris and David - to address and present: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	"The detailed timeline &amp; schedule from now until completion of commissioning at Point 1 in 2014 and a set of milestones associated to this schedule - typically ~10, including details of review procedure"</a:t>
            </a:r>
          </a:p>
          <a:p>
            <a:endParaRPr lang="en-US" dirty="0" smtClean="0"/>
          </a:p>
          <a:p>
            <a:r>
              <a:rPr lang="en-US" dirty="0" smtClean="0"/>
              <a:t>Initial CMX development schedule is still valid</a:t>
            </a:r>
          </a:p>
          <a:p>
            <a:pPr lvl="1"/>
            <a:r>
              <a:rPr lang="en-US" dirty="0" smtClean="0"/>
              <a:t>Minor adjustments</a:t>
            </a:r>
          </a:p>
          <a:p>
            <a:pPr lvl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27/04/2012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Fedorko CMX status and plans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6405" y="12885"/>
            <a:ext cx="9677976" cy="48101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Initial CMX development schedule from 2011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1619" y="779077"/>
            <a:ext cx="9332334" cy="535745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2011: </a:t>
            </a:r>
            <a:r>
              <a:rPr lang="en-GB" dirty="0" smtClean="0"/>
              <a:t>Project and engineering specifications</a:t>
            </a:r>
          </a:p>
          <a:p>
            <a:pPr lvl="1"/>
            <a:r>
              <a:rPr lang="en-US" dirty="0" smtClean="0"/>
              <a:t>CMX project Preliminary Design Review (Done)</a:t>
            </a:r>
          </a:p>
          <a:p>
            <a:pPr lvl="1"/>
            <a:r>
              <a:rPr lang="en-US" dirty="0" smtClean="0"/>
              <a:t>Preliminary design studies </a:t>
            </a:r>
            <a:endParaRPr lang="en-GB" dirty="0" smtClean="0"/>
          </a:p>
          <a:p>
            <a:pPr lvl="1"/>
            <a:r>
              <a:rPr lang="en-US" dirty="0" smtClean="0"/>
              <a:t>Test rig installed, checked out at MSU (postponed until 2012)</a:t>
            </a:r>
            <a:endParaRPr lang="en-GB" dirty="0" smtClean="0"/>
          </a:p>
          <a:p>
            <a:r>
              <a:rPr lang="en-US" dirty="0" smtClean="0"/>
              <a:t>2012: Prototype design and fabrication</a:t>
            </a:r>
          </a:p>
          <a:p>
            <a:pPr lvl="1"/>
            <a:r>
              <a:rPr lang="en-US" dirty="0" smtClean="0"/>
              <a:t>CMX schematics and PCB layout</a:t>
            </a:r>
          </a:p>
          <a:p>
            <a:pPr lvl="1"/>
            <a:r>
              <a:rPr lang="en-US" dirty="0" smtClean="0"/>
              <a:t>Production Readiness Review </a:t>
            </a:r>
          </a:p>
          <a:p>
            <a:pPr lvl="1"/>
            <a:r>
              <a:rPr lang="en-GB" dirty="0" smtClean="0"/>
              <a:t>Prototype fabrication, CMM firmware ported on CMX</a:t>
            </a:r>
          </a:p>
          <a:p>
            <a:pPr lvl="1"/>
            <a:r>
              <a:rPr lang="en-US" dirty="0" smtClean="0"/>
              <a:t>Basic tests for backward compatibility in test rig at MSU</a:t>
            </a:r>
            <a:endParaRPr lang="en-GB" dirty="0" smtClean="0"/>
          </a:p>
          <a:p>
            <a:r>
              <a:rPr lang="en-US" dirty="0" smtClean="0"/>
              <a:t>2013: Prototype testing/installation/commissioning, final fabrication</a:t>
            </a:r>
          </a:p>
          <a:p>
            <a:pPr lvl="1"/>
            <a:r>
              <a:rPr lang="en-GB" dirty="0" smtClean="0"/>
              <a:t>Full prototype tests in test rig at CERN</a:t>
            </a:r>
          </a:p>
          <a:p>
            <a:pPr lvl="1"/>
            <a:r>
              <a:rPr lang="en-GB" dirty="0" smtClean="0"/>
              <a:t>CMX firmware development and test</a:t>
            </a:r>
          </a:p>
          <a:p>
            <a:pPr lvl="1"/>
            <a:r>
              <a:rPr lang="en-GB" dirty="0" smtClean="0"/>
              <a:t>Test in the L1Calo system during shutdown</a:t>
            </a:r>
          </a:p>
          <a:p>
            <a:pPr lvl="1"/>
            <a:r>
              <a:rPr lang="en-US" dirty="0" smtClean="0"/>
              <a:t>Fabricate and assemble full set of CMX modules</a:t>
            </a:r>
          </a:p>
          <a:p>
            <a:r>
              <a:rPr lang="en-US" dirty="0" smtClean="0"/>
              <a:t>2014: Final </a:t>
            </a:r>
            <a:r>
              <a:rPr lang="en-GB" dirty="0" smtClean="0"/>
              <a:t>commissioning in the L1Calo trigger system in USA15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27/04/2012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Fedorko CMX status and plans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9226" y="5989666"/>
            <a:ext cx="887147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https://indico.cern.ch/getFile.py/access?contribId=31&amp;sessionId=6&amp;resId=0&amp;materialId=slides&amp;confId=152943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7420"/>
            <a:ext cx="7097713" cy="48101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2012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1" y="606257"/>
            <a:ext cx="9503953" cy="571834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2012: Prototype design and fabrication </a:t>
            </a:r>
          </a:p>
          <a:p>
            <a:pPr lvl="1">
              <a:buClr>
                <a:srgbClr val="0099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9900"/>
                </a:solidFill>
              </a:rPr>
              <a:t>CMX schematics and PCB layout</a:t>
            </a:r>
          </a:p>
          <a:p>
            <a:pPr lvl="2"/>
            <a:r>
              <a:rPr lang="en-US" dirty="0" smtClean="0">
                <a:solidFill>
                  <a:srgbClr val="009900"/>
                </a:solidFill>
              </a:rPr>
              <a:t>CMX technology choice (FPGA choice, CMX/TP functionality) - DONE</a:t>
            </a:r>
          </a:p>
          <a:p>
            <a:pPr lvl="2"/>
            <a:r>
              <a:rPr lang="en-US" dirty="0" smtClean="0"/>
              <a:t>6U VME test card for VAT interface – PCB ready for testing in June</a:t>
            </a:r>
          </a:p>
          <a:p>
            <a:pPr lvl="2"/>
            <a:r>
              <a:rPr lang="en-US" dirty="0" smtClean="0"/>
              <a:t>Real-time data path layout (ongoing)</a:t>
            </a:r>
          </a:p>
          <a:p>
            <a:pPr lvl="2"/>
            <a:r>
              <a:rPr lang="en-GB" dirty="0" smtClean="0">
                <a:solidFill>
                  <a:srgbClr val="00B0F0"/>
                </a:solidFill>
              </a:rPr>
              <a:t>CMX </a:t>
            </a:r>
            <a:r>
              <a:rPr lang="en-GB" dirty="0">
                <a:solidFill>
                  <a:srgbClr val="00B0F0"/>
                </a:solidFill>
              </a:rPr>
              <a:t>input module firmware currently under test on the XILINX development </a:t>
            </a:r>
            <a:r>
              <a:rPr lang="en-GB" dirty="0" smtClean="0">
                <a:solidFill>
                  <a:srgbClr val="00B0F0"/>
                </a:solidFill>
              </a:rPr>
              <a:t>module</a:t>
            </a:r>
            <a:endParaRPr lang="en-GB" dirty="0"/>
          </a:p>
          <a:p>
            <a:pPr lvl="2"/>
            <a:r>
              <a:rPr lang="en-US" dirty="0" smtClean="0">
                <a:solidFill>
                  <a:srgbClr val="00B0F0"/>
                </a:solidFill>
              </a:rPr>
              <a:t>Power budget estimate </a:t>
            </a:r>
          </a:p>
          <a:p>
            <a:pPr lvl="1"/>
            <a:r>
              <a:rPr lang="en-GB" dirty="0" smtClean="0"/>
              <a:t>Prototype fabrication</a:t>
            </a:r>
          </a:p>
          <a:p>
            <a:pPr lvl="2"/>
            <a:r>
              <a:rPr lang="en-US" dirty="0" smtClean="0"/>
              <a:t>mechanical testing in January</a:t>
            </a:r>
          </a:p>
          <a:p>
            <a:pPr lvl="3"/>
            <a:r>
              <a:rPr lang="en-US" dirty="0" smtClean="0">
                <a:solidFill>
                  <a:srgbClr val="00B0F0"/>
                </a:solidFill>
              </a:rPr>
              <a:t>Will happen within ~month, not urgent yet.</a:t>
            </a:r>
          </a:p>
          <a:p>
            <a:pPr lvl="3"/>
            <a:r>
              <a:rPr lang="en-US" dirty="0" smtClean="0">
                <a:solidFill>
                  <a:srgbClr val="00B0F0"/>
                </a:solidFill>
              </a:rPr>
              <a:t>Blank card, backplane connectors, front panel tests.</a:t>
            </a:r>
          </a:p>
          <a:p>
            <a:pPr lvl="1"/>
            <a:r>
              <a:rPr lang="en-GB" dirty="0" smtClean="0"/>
              <a:t>CMM firmware ported on CMX</a:t>
            </a:r>
          </a:p>
          <a:p>
            <a:pPr lvl="2"/>
            <a:r>
              <a:rPr lang="en-GB" dirty="0" smtClean="0"/>
              <a:t>Firmware for VAT </a:t>
            </a:r>
            <a:r>
              <a:rPr lang="en-US" dirty="0" smtClean="0"/>
              <a:t>interface </a:t>
            </a:r>
            <a:r>
              <a:rPr lang="en-GB" dirty="0" smtClean="0"/>
              <a:t>(2 CPLD + TTC FPGA) to  Spartan-3AN FPGA (Adapt VHDL code, create test bench, specify VME register model) (Yuri)</a:t>
            </a:r>
          </a:p>
          <a:p>
            <a:pPr lvl="2"/>
            <a:r>
              <a:rPr lang="en-US" dirty="0" smtClean="0"/>
              <a:t>Most of the work completed at Stockholm (</a:t>
            </a:r>
            <a:r>
              <a:rPr lang="en-US" dirty="0" err="1" smtClean="0"/>
              <a:t>Pawel</a:t>
            </a:r>
            <a:r>
              <a:rPr lang="en-US" dirty="0" smtClean="0"/>
              <a:t> </a:t>
            </a:r>
            <a:r>
              <a:rPr lang="en-US" dirty="0" err="1" smtClean="0"/>
              <a:t>Plucinski</a:t>
            </a:r>
            <a:r>
              <a:rPr lang="en-US" dirty="0" smtClean="0"/>
              <a:t>, Sam Silverstein)</a:t>
            </a:r>
          </a:p>
          <a:p>
            <a:pPr lvl="3"/>
            <a:r>
              <a:rPr lang="en-US" dirty="0" smtClean="0"/>
              <a:t>Needs to be adapted to final package choice</a:t>
            </a:r>
            <a:endParaRPr lang="en-GB" dirty="0" smtClean="0"/>
          </a:p>
          <a:p>
            <a:pPr lvl="1"/>
            <a:r>
              <a:rPr lang="en-US" dirty="0" smtClean="0"/>
              <a:t>Basic tests for backward compatibility in test rig at MSU</a:t>
            </a:r>
          </a:p>
          <a:p>
            <a:pPr lvl="1">
              <a:buClr>
                <a:srgbClr val="0070C0"/>
              </a:buClr>
            </a:pPr>
            <a:r>
              <a:rPr lang="en-US" dirty="0">
                <a:solidFill>
                  <a:srgbClr val="0070C0"/>
                </a:solidFill>
              </a:rPr>
              <a:t>Production Readiness Review (L1Calo/TDAQ</a:t>
            </a:r>
            <a:r>
              <a:rPr lang="en-US" dirty="0" smtClean="0">
                <a:solidFill>
                  <a:srgbClr val="0070C0"/>
                </a:solidFill>
              </a:rPr>
              <a:t>) Fall/Winter</a:t>
            </a:r>
            <a:endParaRPr lang="en-US" dirty="0">
              <a:solidFill>
                <a:srgbClr val="0070C0"/>
              </a:solidFill>
            </a:endParaRPr>
          </a:p>
          <a:p>
            <a:pPr lvl="2"/>
            <a:r>
              <a:rPr lang="en-US" dirty="0">
                <a:solidFill>
                  <a:srgbClr val="0070C0"/>
                </a:solidFill>
              </a:rPr>
              <a:t>PRR after the prototype(s) is tested and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final check before going into full production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27/04/2012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Fedorko CMX status and plans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592"/>
            <a:ext cx="9906000" cy="418499"/>
          </a:xfrm>
        </p:spPr>
        <p:txBody>
          <a:bodyPr/>
          <a:lstStyle/>
          <a:p>
            <a:r>
              <a:rPr lang="en-US" dirty="0" smtClean="0"/>
              <a:t>2011/2012: design studies: Clock/parity recovery</a:t>
            </a:r>
            <a:endParaRPr lang="en-GB" dirty="0"/>
          </a:p>
        </p:txBody>
      </p:sp>
      <p:sp>
        <p:nvSpPr>
          <p:cNvPr id="21" name="Content Placeholder 4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59860"/>
          </a:xfrm>
        </p:spPr>
        <p:txBody>
          <a:bodyPr/>
          <a:lstStyle/>
          <a:p>
            <a:r>
              <a:rPr lang="en-US" dirty="0" err="1" smtClean="0"/>
              <a:t>Clock+Parity</a:t>
            </a:r>
            <a:r>
              <a:rPr lang="en-US" dirty="0" smtClean="0"/>
              <a:t> encoded on single line</a:t>
            </a:r>
          </a:p>
          <a:p>
            <a:r>
              <a:rPr lang="en-US" dirty="0" smtClean="0"/>
              <a:t>Variable duty cycle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Setup: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Scheme tested using </a:t>
            </a:r>
            <a:r>
              <a:rPr lang="en-US" dirty="0" err="1" smtClean="0"/>
              <a:t>Virtex</a:t>
            </a:r>
            <a:r>
              <a:rPr lang="en-US" dirty="0" smtClean="0"/>
              <a:t> 6 </a:t>
            </a:r>
            <a:r>
              <a:rPr lang="en-US" dirty="0" err="1" smtClean="0"/>
              <a:t>eval</a:t>
            </a:r>
            <a:r>
              <a:rPr lang="en-US" dirty="0" smtClean="0"/>
              <a:t> board</a:t>
            </a:r>
          </a:p>
          <a:p>
            <a:r>
              <a:rPr lang="en-US" dirty="0" smtClean="0"/>
              <a:t>Data capture developed, simulated and                       ‘Placed and Routed’ on target FPGA</a:t>
            </a:r>
          </a:p>
          <a:p>
            <a:pPr lvl="1"/>
            <a:r>
              <a:rPr lang="en-US" dirty="0" smtClean="0"/>
              <a:t>Needs repeating – different package chosen</a:t>
            </a:r>
            <a:endParaRPr lang="en-US" dirty="0"/>
          </a:p>
        </p:txBody>
      </p:sp>
      <p:pic>
        <p:nvPicPr>
          <p:cNvPr id="22" name="Object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047" t="-4485" r="-1047" b="-4671"/>
          <a:stretch>
            <a:fillRect/>
          </a:stretch>
        </p:blipFill>
        <p:spPr bwMode="auto">
          <a:xfrm>
            <a:off x="3207742" y="1412755"/>
            <a:ext cx="5775325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Arrow Connector 22"/>
          <p:cNvCxnSpPr/>
          <p:nvPr/>
        </p:nvCxnSpPr>
        <p:spPr>
          <a:xfrm>
            <a:off x="1453449" y="3270372"/>
            <a:ext cx="6480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21401" y="2993373"/>
            <a:ext cx="9861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Clock/parity</a:t>
            </a:r>
            <a:endParaRPr lang="en-GB" sz="1200" dirty="0"/>
          </a:p>
        </p:txBody>
      </p:sp>
      <p:sp>
        <p:nvSpPr>
          <p:cNvPr id="25" name="Isosceles Triangle 24"/>
          <p:cNvSpPr/>
          <p:nvPr/>
        </p:nvSpPr>
        <p:spPr>
          <a:xfrm rot="5400000">
            <a:off x="2068275" y="3131894"/>
            <a:ext cx="360040" cy="293548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1754967" y="3490216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Regional clock buffer (BUFR)</a:t>
            </a:r>
            <a:endParaRPr lang="en-GB" sz="12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389553" y="3276836"/>
            <a:ext cx="6480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037625" y="2993373"/>
            <a:ext cx="720080" cy="608439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3037625" y="3150019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MMCM</a:t>
            </a:r>
            <a:endParaRPr lang="en-GB" sz="14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453449" y="4537916"/>
            <a:ext cx="302433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93409" y="4260917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Data</a:t>
            </a:r>
            <a:endParaRPr lang="en-GB" sz="12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757705" y="3147698"/>
            <a:ext cx="6480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685697" y="2942707"/>
            <a:ext cx="713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40 MHz</a:t>
            </a:r>
            <a:endParaRPr lang="en-GB" sz="1200" dirty="0"/>
          </a:p>
        </p:txBody>
      </p:sp>
      <p:sp>
        <p:nvSpPr>
          <p:cNvPr id="34" name="Isosceles Triangle 33"/>
          <p:cNvSpPr/>
          <p:nvPr/>
        </p:nvSpPr>
        <p:spPr>
          <a:xfrm rot="5400000">
            <a:off x="4372531" y="3009220"/>
            <a:ext cx="360040" cy="293548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4189753" y="2737716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BUFR</a:t>
            </a:r>
            <a:endParaRPr lang="en-GB" sz="1200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042525" y="3845544"/>
            <a:ext cx="36325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692120" y="3817836"/>
            <a:ext cx="713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8</a:t>
            </a:r>
            <a:r>
              <a:rPr lang="en-US" sz="1200" dirty="0" smtClean="0"/>
              <a:t>0 MHz</a:t>
            </a:r>
            <a:endParaRPr lang="en-GB" sz="1200" dirty="0"/>
          </a:p>
        </p:txBody>
      </p:sp>
      <p:sp>
        <p:nvSpPr>
          <p:cNvPr id="38" name="Isosceles Triangle 37"/>
          <p:cNvSpPr/>
          <p:nvPr/>
        </p:nvSpPr>
        <p:spPr>
          <a:xfrm rot="5400000">
            <a:off x="4372531" y="3707066"/>
            <a:ext cx="360040" cy="293548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4189753" y="3435562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BUFIO</a:t>
            </a:r>
            <a:endParaRPr lang="en-GB" sz="12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3757705" y="3490216"/>
            <a:ext cx="2848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042525" y="3490216"/>
            <a:ext cx="0" cy="363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940174" y="3785461"/>
            <a:ext cx="720080" cy="608439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5006024" y="3942107"/>
            <a:ext cx="623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IDDR</a:t>
            </a:r>
            <a:endParaRPr lang="en-GB" sz="1400" dirty="0"/>
          </a:p>
        </p:txBody>
      </p:sp>
      <p:cxnSp>
        <p:nvCxnSpPr>
          <p:cNvPr id="44" name="Straight Arrow Connector 43"/>
          <p:cNvCxnSpPr>
            <a:endCxn id="49" idx="3"/>
          </p:cNvCxnSpPr>
          <p:nvPr/>
        </p:nvCxnSpPr>
        <p:spPr>
          <a:xfrm flipV="1">
            <a:off x="4693809" y="3853498"/>
            <a:ext cx="259471" cy="12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480997" y="4537916"/>
            <a:ext cx="2848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4765817" y="4174292"/>
            <a:ext cx="0" cy="363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767423" y="4177876"/>
            <a:ext cx="1424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693809" y="3153172"/>
            <a:ext cx="12333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Isosceles Triangle 48"/>
          <p:cNvSpPr/>
          <p:nvPr/>
        </p:nvSpPr>
        <p:spPr>
          <a:xfrm rot="5400000">
            <a:off x="4958666" y="3821686"/>
            <a:ext cx="52852" cy="63624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5667710" y="3860854"/>
            <a:ext cx="259471" cy="12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5939050" y="3097756"/>
            <a:ext cx="720080" cy="991924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5918612" y="3366624"/>
            <a:ext cx="791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40MHz register</a:t>
            </a:r>
            <a:endParaRPr lang="en-GB" sz="1400" dirty="0"/>
          </a:p>
        </p:txBody>
      </p:sp>
      <p:sp>
        <p:nvSpPr>
          <p:cNvPr id="53" name="Isosceles Triangle 52"/>
          <p:cNvSpPr/>
          <p:nvPr/>
        </p:nvSpPr>
        <p:spPr>
          <a:xfrm rot="5400000">
            <a:off x="5957542" y="3133981"/>
            <a:ext cx="52852" cy="63624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6666586" y="3174431"/>
            <a:ext cx="69151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659970" y="2924123"/>
            <a:ext cx="842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96 bits @ 40MHz</a:t>
            </a:r>
            <a:endParaRPr lang="en-GB" sz="1200" dirty="0"/>
          </a:p>
        </p:txBody>
      </p:sp>
      <p:sp>
        <p:nvSpPr>
          <p:cNvPr id="56" name="Right Brace 55"/>
          <p:cNvSpPr/>
          <p:nvPr/>
        </p:nvSpPr>
        <p:spPr>
          <a:xfrm>
            <a:off x="7502121" y="2924123"/>
            <a:ext cx="288032" cy="1685801"/>
          </a:xfrm>
          <a:prstGeom prst="righ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7790820" y="3601812"/>
            <a:ext cx="791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 16</a:t>
            </a:r>
            <a:endParaRPr lang="en-GB" sz="1400" dirty="0"/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86262" y="4753961"/>
            <a:ext cx="2519750" cy="1679833"/>
          </a:xfrm>
          <a:prstGeom prst="rect">
            <a:avLst/>
          </a:prstGeom>
        </p:spPr>
      </p:pic>
      <p:sp>
        <p:nvSpPr>
          <p:cNvPr id="60" name="Date Placeholder 5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27/04/2012</a:t>
            </a:r>
            <a:endParaRPr lang="en-US" dirty="0"/>
          </a:p>
        </p:txBody>
      </p:sp>
      <p:sp>
        <p:nvSpPr>
          <p:cNvPr id="61" name="Footer Placeholder 6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Fedorko CMX status and plans</a:t>
            </a:r>
            <a:endParaRPr lang="en-US" dirty="0"/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55504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50371</TotalTime>
  <Words>1072</Words>
  <Application>Microsoft Office PowerPoint</Application>
  <PresentationFormat>A4 Paper (210x297 mm)</PresentationFormat>
  <Paragraphs>339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Slide 0</vt:lpstr>
      <vt:lpstr>CMX: CMM upgrade</vt:lpstr>
      <vt:lpstr>CMX: Use scenario with standalone TP</vt:lpstr>
      <vt:lpstr>The CMX overview</vt:lpstr>
      <vt:lpstr>CMX: modular design, most cards assembled without TP functionality</vt:lpstr>
      <vt:lpstr>CMX development work on 3 fronts</vt:lpstr>
      <vt:lpstr>Initial CMX development schedule from 2011</vt:lpstr>
      <vt:lpstr>2012</vt:lpstr>
      <vt:lpstr>2011/2012: design studies: Clock/parity recovery</vt:lpstr>
      <vt:lpstr>Slide 9</vt:lpstr>
      <vt:lpstr>2012 PCB Layout: Backplane – FPGA connection</vt:lpstr>
      <vt:lpstr>2013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Y.Ermoline</dc:creator>
  <cp:lastModifiedBy>Philippe Laurens</cp:lastModifiedBy>
  <cp:revision>1385</cp:revision>
  <cp:lastPrinted>2000-05-16T07:23:21Z</cp:lastPrinted>
  <dcterms:created xsi:type="dcterms:W3CDTF">1999-06-02T13:50:19Z</dcterms:created>
  <dcterms:modified xsi:type="dcterms:W3CDTF">2012-05-23T13:52:47Z</dcterms:modified>
</cp:coreProperties>
</file>