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682" r:id="rId1"/>
  </p:sldMasterIdLst>
  <p:notesMasterIdLst>
    <p:notesMasterId r:id="rId15"/>
  </p:notesMasterIdLst>
  <p:handoutMasterIdLst>
    <p:handoutMasterId r:id="rId16"/>
  </p:handoutMasterIdLst>
  <p:sldIdLst>
    <p:sldId id="564" r:id="rId2"/>
    <p:sldId id="573" r:id="rId3"/>
    <p:sldId id="570" r:id="rId4"/>
    <p:sldId id="572" r:id="rId5"/>
    <p:sldId id="571" r:id="rId6"/>
    <p:sldId id="565" r:id="rId7"/>
    <p:sldId id="566" r:id="rId8"/>
    <p:sldId id="580" r:id="rId9"/>
    <p:sldId id="567" r:id="rId10"/>
    <p:sldId id="576" r:id="rId11"/>
    <p:sldId id="577" r:id="rId12"/>
    <p:sldId id="578" r:id="rId13"/>
    <p:sldId id="579" r:id="rId14"/>
  </p:sldIdLst>
  <p:sldSz cx="9906000" cy="6858000" type="A4"/>
  <p:notesSz cx="6781800" cy="985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6750A"/>
    <a:srgbClr val="FF9900"/>
    <a:srgbClr val="009900"/>
    <a:srgbClr val="33CC33"/>
    <a:srgbClr val="FF0000"/>
    <a:srgbClr val="66FF33"/>
    <a:srgbClr val="FF9999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6177" autoAdjust="0"/>
  </p:normalViewPr>
  <p:slideViewPr>
    <p:cSldViewPr>
      <p:cViewPr varScale="1">
        <p:scale>
          <a:sx n="80" d="100"/>
          <a:sy n="80" d="100"/>
        </p:scale>
        <p:origin x="-84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680" y="-102"/>
      </p:cViewPr>
      <p:guideLst>
        <p:guide orient="horz" pos="3104"/>
        <p:guide pos="2136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33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73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96413"/>
            <a:ext cx="2973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1983635-C66E-4F4C-BDAE-FB2A1FD9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99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5" rIns="91291" bIns="45645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5" rIns="91291" bIns="4564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3371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681538"/>
            <a:ext cx="49752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5" rIns="91291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38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5" rIns="91291" bIns="45645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63075"/>
            <a:ext cx="2938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1" tIns="45645" rIns="91291" bIns="4564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F66486-CD41-463E-AA05-8FF0D4EB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4234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11888F-6AC8-44C1-BC81-41249CD93A0B}" type="slidenum">
              <a:rPr lang="en-US" sz="1200" smtClean="0">
                <a:latin typeface="Times New Roman" pitchFamily="18" charset="0"/>
              </a:rPr>
              <a:pPr/>
              <a:t>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38188"/>
            <a:ext cx="5337175" cy="36957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07CDB4-788F-45F4-A17C-1C550E5AF3D6}" type="slidenum">
              <a:rPr lang="en-US" sz="1200" smtClean="0">
                <a:latin typeface="Times New Roman" pitchFamily="18" charset="0"/>
              </a:rPr>
              <a:pPr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43338" y="9363075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5" rIns="91291" bIns="45645" anchor="b"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3ECC91D-D365-4FA5-AED3-81F53CE6A777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38188"/>
            <a:ext cx="5337175" cy="369570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9E0D44-AD24-446C-8BB1-F50605182029}" type="slidenum">
              <a:rPr lang="en-US" sz="1200" smtClean="0">
                <a:latin typeface="Times New Roman" pitchFamily="18" charset="0"/>
              </a:rPr>
              <a:pPr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43338" y="9363075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5" rIns="91291" bIns="45645" anchor="b"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7504180-0B9B-44A6-9F35-CF55BA9026D6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38188"/>
            <a:ext cx="5337175" cy="3695700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EC53ED-3400-460C-9C81-208490BC2621}" type="slidenum">
              <a:rPr lang="en-US" sz="1200" smtClean="0">
                <a:latin typeface="Times New Roman" pitchFamily="18" charset="0"/>
              </a:rPr>
              <a:pPr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43338" y="9363075"/>
            <a:ext cx="293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5" rIns="91291" bIns="45645" anchor="b"/>
          <a:lstStyle>
            <a:lvl1pPr defTabSz="912813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DFF151-BEE2-4C6F-AEB2-41F2793DA7F0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8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38188"/>
            <a:ext cx="5337175" cy="3695700"/>
          </a:xfrm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3278" y="6528816"/>
            <a:ext cx="964839" cy="329184"/>
          </a:xfrm>
        </p:spPr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8118" y="6528816"/>
            <a:ext cx="8122586" cy="329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5942" y="6528816"/>
            <a:ext cx="810058" cy="329184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24720"/>
            <a:ext cx="8915400" cy="535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78" y="6528816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7183" y="6528816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529" y="6528816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542"/>
            <a:ext cx="9906000" cy="442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592"/>
            <a:ext cx="8915400" cy="418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066" y="1931992"/>
            <a:ext cx="91582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Status and planning of the CMX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6825" y="5272092"/>
            <a:ext cx="7372350" cy="1095375"/>
          </a:xfrm>
          <a:noFill/>
        </p:spPr>
        <p:txBody>
          <a:bodyPr>
            <a:normAutofit/>
          </a:bodyPr>
          <a:lstStyle/>
          <a:p>
            <a:r>
              <a:rPr lang="en-US" sz="1600" dirty="0" smtClean="0"/>
              <a:t>Philippe Laurens for the MSU group</a:t>
            </a:r>
          </a:p>
          <a:p>
            <a:r>
              <a:rPr lang="en-US" sz="1600" b="1" dirty="0" smtClean="0"/>
              <a:t>Level-1 Calorimeter Trigger General Meeting</a:t>
            </a:r>
            <a:r>
              <a:rPr lang="en-US" sz="1600" dirty="0" smtClean="0"/>
              <a:t>, CERN</a:t>
            </a:r>
          </a:p>
          <a:p>
            <a:r>
              <a:rPr lang="en-US" sz="1600" dirty="0" smtClean="0"/>
              <a:t>May 24,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424656" y="87986"/>
            <a:ext cx="8330405" cy="2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2012: PCB layout: VME/ACE/TTC </a:t>
            </a:r>
            <a:r>
              <a:rPr lang="en-US" sz="2400" dirty="0">
                <a:solidFill>
                  <a:srgbClr val="FF3300"/>
                </a:solidFill>
              </a:rPr>
              <a:t>(VAT) </a:t>
            </a:r>
            <a:r>
              <a:rPr lang="en-US" sz="2400" dirty="0" smtClean="0">
                <a:solidFill>
                  <a:srgbClr val="FF3300"/>
                </a:solidFill>
              </a:rPr>
              <a:t>interface test card 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4488" y="2103582"/>
            <a:ext cx="46085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VME/ACE/TTC (VAT) part of CMM</a:t>
            </a:r>
            <a:endParaRPr lang="en-US" sz="2000" kern="0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Redesign HW with </a:t>
            </a:r>
            <a:r>
              <a:rPr lang="en-US" sz="1800" dirty="0" smtClean="0">
                <a:solidFill>
                  <a:srgbClr val="F6750A"/>
                </a:solidFill>
                <a:latin typeface="Arial" pitchFamily="34" charset="0"/>
              </a:rPr>
              <a:t>new </a:t>
            </a:r>
            <a:r>
              <a:rPr lang="en-US" sz="1800" dirty="0">
                <a:solidFill>
                  <a:srgbClr val="F6750A"/>
                </a:solidFill>
                <a:latin typeface="Arial" pitchFamily="34" charset="0"/>
              </a:rPr>
              <a:t>components</a:t>
            </a:r>
            <a:endParaRPr lang="en-US" sz="1800" kern="0" dirty="0">
              <a:solidFill>
                <a:srgbClr val="F6750A"/>
              </a:solidFill>
              <a:latin typeface="Arial" pitchFamily="34" charset="0"/>
            </a:endParaRPr>
          </a:p>
          <a:p>
            <a:pPr marL="800100" lvl="2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Fit design into </a:t>
            </a:r>
            <a:r>
              <a:rPr lang="en-US" sz="1800" dirty="0">
                <a:solidFill>
                  <a:srgbClr val="F6750A"/>
                </a:solidFill>
                <a:latin typeface="Arial" pitchFamily="34" charset="0"/>
              </a:rPr>
              <a:t>single device</a:t>
            </a:r>
            <a:r>
              <a:rPr lang="en-US" sz="1800" b="1" dirty="0">
                <a:solidFill>
                  <a:srgbClr val="F6750A"/>
                </a:solidFill>
                <a:latin typeface="Arial" pitchFamily="34" charset="0"/>
              </a:rPr>
              <a:t> </a:t>
            </a:r>
            <a:endParaRPr lang="en-US" sz="1800" b="1" kern="0" dirty="0">
              <a:solidFill>
                <a:srgbClr val="F6750A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 smtClean="0"/>
              <a:t>6U </a:t>
            </a:r>
            <a:r>
              <a:rPr lang="en-US" sz="1800" kern="0" dirty="0"/>
              <a:t>VME test card for </a:t>
            </a:r>
            <a:endParaRPr lang="en-US" sz="1800" kern="0" dirty="0" smtClean="0"/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Hardware </a:t>
            </a:r>
            <a:r>
              <a:rPr lang="en-US" sz="1800" kern="0" dirty="0"/>
              <a:t>implementation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/>
              <a:t>Main FPGA re-configuration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Software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>
                <a:solidFill>
                  <a:srgbClr val="F6750A"/>
                </a:solidFill>
              </a:rPr>
              <a:t>To be merged into CMX design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PCB arrives in June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Next: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Firmware for VAT card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Firmware for </a:t>
            </a:r>
            <a:r>
              <a:rPr lang="en-US" sz="1800" kern="0" dirty="0" err="1" smtClean="0"/>
              <a:t>Virtex</a:t>
            </a:r>
            <a:r>
              <a:rPr lang="en-US" sz="1800" kern="0" dirty="0" smtClean="0"/>
              <a:t> 6 FPGA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kern="0" dirty="0" smtClean="0"/>
              <a:t>Test Stand and software</a:t>
            </a:r>
          </a:p>
        </p:txBody>
      </p:sp>
      <p:pic>
        <p:nvPicPr>
          <p:cNvPr id="4100" name="Picture 3" descr="C:\Users\ermoline\Desktop\IMG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78164"/>
            <a:ext cx="40909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303463" y="1297277"/>
            <a:ext cx="344487" cy="287337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224213" y="1297277"/>
            <a:ext cx="288925" cy="287337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686175" y="1008352"/>
            <a:ext cx="287338" cy="288925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282950" y="663864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VME CPLD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533650" y="951202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TTC FPGA</a:t>
            </a: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2014538" y="1584614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ACE CPLD</a:t>
            </a:r>
          </a:p>
        </p:txBody>
      </p:sp>
      <p:sp>
        <p:nvSpPr>
          <p:cNvPr id="4107" name="TextBox 22"/>
          <p:cNvSpPr txBox="1">
            <a:spLocks noChangeArrowheads="1"/>
          </p:cNvSpPr>
          <p:nvPr/>
        </p:nvSpPr>
        <p:spPr bwMode="auto">
          <a:xfrm>
            <a:off x="747713" y="1643352"/>
            <a:ext cx="1209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SystemACE</a:t>
            </a:r>
          </a:p>
        </p:txBody>
      </p:sp>
      <p:sp>
        <p:nvSpPr>
          <p:cNvPr id="4108" name="TextBox 42"/>
          <p:cNvSpPr txBox="1">
            <a:spLocks noChangeArrowheads="1"/>
          </p:cNvSpPr>
          <p:nvPr/>
        </p:nvSpPr>
        <p:spPr bwMode="auto">
          <a:xfrm>
            <a:off x="1554163" y="951202"/>
            <a:ext cx="92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TTCrx</a:t>
            </a:r>
          </a:p>
        </p:txBody>
      </p:sp>
      <p:sp>
        <p:nvSpPr>
          <p:cNvPr id="4109" name="TextBox 22"/>
          <p:cNvSpPr txBox="1">
            <a:spLocks noChangeArrowheads="1"/>
          </p:cNvSpPr>
          <p:nvPr/>
        </p:nvSpPr>
        <p:spPr bwMode="auto">
          <a:xfrm>
            <a:off x="863600" y="1354427"/>
            <a:ext cx="51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FC</a:t>
            </a:r>
          </a:p>
        </p:txBody>
      </p:sp>
      <p:grpSp>
        <p:nvGrpSpPr>
          <p:cNvPr id="15" name="Group 63"/>
          <p:cNvGrpSpPr>
            <a:grpSpLocks noChangeAspect="1"/>
          </p:cNvGrpSpPr>
          <p:nvPr/>
        </p:nvGrpSpPr>
        <p:grpSpPr bwMode="auto">
          <a:xfrm>
            <a:off x="5299075" y="1009650"/>
            <a:ext cx="4032250" cy="5246688"/>
            <a:chOff x="5529070" y="1323000"/>
            <a:chExt cx="3237360" cy="4212000"/>
          </a:xfrm>
        </p:grpSpPr>
        <p:pic>
          <p:nvPicPr>
            <p:cNvPr id="16" name="Picture 4" descr="C:\Users\ermoline\Desktop\Picture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98" y="1323000"/>
              <a:ext cx="3006932" cy="42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42"/>
            <p:cNvSpPr txBox="1">
              <a:spLocks noChangeArrowheads="1"/>
            </p:cNvSpPr>
            <p:nvPr/>
          </p:nvSpPr>
          <p:spPr bwMode="auto">
            <a:xfrm>
              <a:off x="6681210" y="1380607"/>
              <a:ext cx="9223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TTCDec</a:t>
              </a:r>
            </a:p>
          </p:txBody>
        </p:sp>
        <p:grpSp>
          <p:nvGrpSpPr>
            <p:cNvPr id="18" name="Group 37"/>
            <p:cNvGrpSpPr>
              <a:grpSpLocks/>
            </p:cNvGrpSpPr>
            <p:nvPr/>
          </p:nvGrpSpPr>
          <p:grpSpPr bwMode="auto">
            <a:xfrm>
              <a:off x="6508389" y="2532747"/>
              <a:ext cx="1260000" cy="630000"/>
              <a:chOff x="5586677" y="5041996"/>
              <a:chExt cx="1260000" cy="630000"/>
            </a:xfrm>
          </p:grpSpPr>
          <p:sp>
            <p:nvSpPr>
              <p:cNvPr id="37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5586677" y="5041996"/>
                <a:ext cx="1260000" cy="630000"/>
              </a:xfrm>
              <a:prstGeom prst="rect">
                <a:avLst/>
              </a:prstGeom>
              <a:solidFill>
                <a:srgbClr val="92D050"/>
              </a:solidFill>
              <a:ln w="41275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6047533" y="5214817"/>
                <a:ext cx="306000" cy="306000"/>
              </a:xfrm>
              <a:prstGeom prst="rect">
                <a:avLst/>
              </a:prstGeom>
              <a:solidFill>
                <a:srgbClr val="F6750A"/>
              </a:solidFill>
              <a:ln w="22225" algn="ctr">
                <a:solidFill>
                  <a:srgbClr val="F6750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5701891" y="5214817"/>
                <a:ext cx="57607" cy="288035"/>
              </a:xfrm>
              <a:prstGeom prst="rect">
                <a:avLst/>
              </a:prstGeom>
              <a:solidFill>
                <a:srgbClr val="00B0F0"/>
              </a:solidFill>
              <a:ln w="22225" algn="ctr">
                <a:solidFill>
                  <a:srgbClr val="0070C0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2"/>
              <p:cNvSpPr>
                <a:spLocks noChangeArrowheads="1"/>
              </p:cNvSpPr>
              <p:nvPr/>
            </p:nvSpPr>
            <p:spPr bwMode="auto">
              <a:xfrm>
                <a:off x="5817105" y="5214817"/>
                <a:ext cx="57607" cy="288035"/>
              </a:xfrm>
              <a:prstGeom prst="rect">
                <a:avLst/>
              </a:prstGeom>
              <a:solidFill>
                <a:srgbClr val="00B0F0"/>
              </a:solidFill>
              <a:ln w="22225" algn="ctr">
                <a:solidFill>
                  <a:srgbClr val="0070C0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6565996" y="5214817"/>
                <a:ext cx="57607" cy="288035"/>
              </a:xfrm>
              <a:prstGeom prst="rect">
                <a:avLst/>
              </a:prstGeom>
              <a:solidFill>
                <a:srgbClr val="00B0F0"/>
              </a:solidFill>
              <a:ln w="22225" algn="ctr">
                <a:solidFill>
                  <a:srgbClr val="0070C0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6681210" y="5214817"/>
                <a:ext cx="57607" cy="288035"/>
              </a:xfrm>
              <a:prstGeom prst="rect">
                <a:avLst/>
              </a:prstGeom>
              <a:solidFill>
                <a:srgbClr val="00B0F0"/>
              </a:solidFill>
              <a:ln w="22225" algn="ctr">
                <a:solidFill>
                  <a:srgbClr val="0070C0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Box 42"/>
            <p:cNvSpPr txBox="1">
              <a:spLocks noChangeArrowheads="1"/>
            </p:cNvSpPr>
            <p:nvPr/>
          </p:nvSpPr>
          <p:spPr bwMode="auto">
            <a:xfrm>
              <a:off x="6450782" y="2244712"/>
              <a:ext cx="1382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</a:rPr>
                <a:t>Spartan-3AN</a:t>
              </a:r>
            </a:p>
          </p:txBody>
        </p:sp>
        <p:pic>
          <p:nvPicPr>
            <p:cNvPr id="20" name="Picture 5" descr="C:\Users\ermoline\Desktop\IMG_0017.JPG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389" y="1611035"/>
              <a:ext cx="1260000" cy="6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070" y="1783856"/>
              <a:ext cx="8667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90958" y="1611034"/>
              <a:ext cx="460856" cy="1555389"/>
            </a:xfrm>
            <a:prstGeom prst="rect">
              <a:avLst/>
            </a:prstGeom>
            <a:solidFill>
              <a:srgbClr val="92D050"/>
            </a:solidFill>
            <a:ln w="4127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 rot="-5400000">
              <a:off x="7554528" y="2177892"/>
              <a:ext cx="12096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VME-- logic</a:t>
              </a:r>
            </a:p>
          </p:txBody>
        </p:sp>
        <p:pic>
          <p:nvPicPr>
            <p:cNvPr id="24" name="Picture 7" descr="C:\Users\ermoline\Desktop\IMG_001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98" y="3330721"/>
              <a:ext cx="1777688" cy="105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98" y="2647961"/>
              <a:ext cx="428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2"/>
            <p:cNvSpPr txBox="1">
              <a:spLocks noChangeArrowheads="1"/>
            </p:cNvSpPr>
            <p:nvPr/>
          </p:nvSpPr>
          <p:spPr bwMode="auto">
            <a:xfrm>
              <a:off x="5932319" y="3703720"/>
              <a:ext cx="517525" cy="24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CF</a:t>
              </a:r>
            </a:p>
          </p:txBody>
        </p:sp>
        <p:sp>
          <p:nvSpPr>
            <p:cNvPr id="27" name="TextBox 22"/>
            <p:cNvSpPr txBox="1">
              <a:spLocks noChangeArrowheads="1"/>
            </p:cNvSpPr>
            <p:nvPr/>
          </p:nvSpPr>
          <p:spPr bwMode="auto">
            <a:xfrm>
              <a:off x="6162747" y="4318564"/>
              <a:ext cx="12096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SystemACE</a:t>
              </a: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817105" y="2359926"/>
              <a:ext cx="6336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JTAG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5874712" y="1495821"/>
              <a:ext cx="576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TTC</a:t>
              </a: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220354" y="4894634"/>
              <a:ext cx="462011" cy="115502"/>
            </a:xfrm>
            <a:prstGeom prst="rect">
              <a:avLst/>
            </a:prstGeom>
            <a:solidFill>
              <a:srgbClr val="92D050"/>
            </a:solidFill>
            <a:ln w="41275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5874712" y="5009848"/>
              <a:ext cx="10945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100">
                  <a:solidFill>
                    <a:srgbClr val="FF0000"/>
                  </a:solidFill>
                </a:rPr>
                <a:t>Connector for CANbus i/f</a:t>
              </a:r>
            </a:p>
          </p:txBody>
        </p:sp>
        <p:grpSp>
          <p:nvGrpSpPr>
            <p:cNvPr id="32" name="Group 58"/>
            <p:cNvGrpSpPr>
              <a:grpSpLocks/>
            </p:cNvGrpSpPr>
            <p:nvPr/>
          </p:nvGrpSpPr>
          <p:grpSpPr bwMode="auto">
            <a:xfrm>
              <a:off x="7602922" y="3587708"/>
              <a:ext cx="748891" cy="540000"/>
              <a:chOff x="6969245" y="3486463"/>
              <a:chExt cx="748891" cy="540000"/>
            </a:xfrm>
          </p:grpSpPr>
          <p:sp>
            <p:nvSpPr>
              <p:cNvPr id="3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7083424" y="3486463"/>
                <a:ext cx="540000" cy="540000"/>
              </a:xfrm>
              <a:prstGeom prst="rect">
                <a:avLst/>
              </a:prstGeom>
              <a:solidFill>
                <a:srgbClr val="92D050"/>
              </a:solidFill>
              <a:ln w="41275" algn="ctr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Box 23"/>
              <p:cNvSpPr txBox="1">
                <a:spLocks noChangeArrowheads="1"/>
              </p:cNvSpPr>
              <p:nvPr/>
            </p:nvSpPr>
            <p:spPr bwMode="auto">
              <a:xfrm>
                <a:off x="6969245" y="3601821"/>
                <a:ext cx="7488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Virtex6</a:t>
                </a:r>
              </a:p>
            </p:txBody>
          </p:sp>
        </p:grpSp>
        <p:pic>
          <p:nvPicPr>
            <p:cNvPr id="33" name="Picture 9" descr="C:\Users\ermoline\Desktop\BL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486" y="4652856"/>
              <a:ext cx="933450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7610230" y="5254080"/>
              <a:ext cx="688857" cy="24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Power</a:t>
              </a:r>
            </a:p>
          </p:txBody>
        </p:sp>
      </p:grp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5472113" y="1585913"/>
            <a:ext cx="2476500" cy="23034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8582025" y="1123950"/>
            <a:ext cx="863600" cy="23050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64"/>
          <p:cNvSpPr>
            <a:spLocks noChangeArrowheads="1"/>
          </p:cNvSpPr>
          <p:nvPr/>
        </p:nvSpPr>
        <p:spPr bwMode="auto">
          <a:xfrm>
            <a:off x="7142163" y="3429000"/>
            <a:ext cx="1670050" cy="1439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9329738" y="2103438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5V0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4953000" y="2695940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3V3</a:t>
            </a:r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8582025" y="3544888"/>
            <a:ext cx="5762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2V5</a:t>
            </a:r>
          </a:p>
        </p:txBody>
      </p:sp>
      <p:sp>
        <p:nvSpPr>
          <p:cNvPr id="49" name="Oval 70"/>
          <p:cNvSpPr>
            <a:spLocks noChangeArrowheads="1"/>
          </p:cNvSpPr>
          <p:nvPr/>
        </p:nvSpPr>
        <p:spPr bwMode="auto">
          <a:xfrm>
            <a:off x="8121650" y="3948113"/>
            <a:ext cx="460375" cy="403225"/>
          </a:xfrm>
          <a:prstGeom prst="ellipse">
            <a:avLst/>
          </a:prstGeom>
          <a:solidFill>
            <a:srgbClr val="FF9999">
              <a:alpha val="1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8064500" y="4178300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1V0</a:t>
            </a: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8467725" y="4868863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3V3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8005763" y="4868863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2V5</a:t>
            </a: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7545388" y="4868863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1V0</a:t>
            </a:r>
          </a:p>
        </p:txBody>
      </p:sp>
      <p:sp>
        <p:nvSpPr>
          <p:cNvPr id="54" name="Oval 75"/>
          <p:cNvSpPr>
            <a:spLocks noChangeArrowheads="1"/>
          </p:cNvSpPr>
          <p:nvPr/>
        </p:nvSpPr>
        <p:spPr bwMode="auto">
          <a:xfrm>
            <a:off x="7085013" y="2738438"/>
            <a:ext cx="344487" cy="344487"/>
          </a:xfrm>
          <a:prstGeom prst="ellipse">
            <a:avLst/>
          </a:prstGeom>
          <a:solidFill>
            <a:srgbClr val="FF9999">
              <a:alpha val="1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Box 14"/>
          <p:cNvSpPr txBox="1">
            <a:spLocks noChangeArrowheads="1"/>
          </p:cNvSpPr>
          <p:nvPr/>
        </p:nvSpPr>
        <p:spPr bwMode="auto">
          <a:xfrm>
            <a:off x="7026275" y="2506663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1V2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653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2"/>
            <a:ext cx="9906000" cy="418499"/>
          </a:xfrm>
        </p:spPr>
        <p:txBody>
          <a:bodyPr/>
          <a:lstStyle/>
          <a:p>
            <a:r>
              <a:rPr lang="en-US" dirty="0" smtClean="0"/>
              <a:t>2011/2012: design studies: Clock/parity recovery</a:t>
            </a:r>
            <a:endParaRPr lang="en-GB" dirty="0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59860"/>
          </a:xfrm>
        </p:spPr>
        <p:txBody>
          <a:bodyPr/>
          <a:lstStyle/>
          <a:p>
            <a:r>
              <a:rPr lang="en-US" dirty="0" err="1" smtClean="0">
                <a:solidFill>
                  <a:srgbClr val="F6750A"/>
                </a:solidFill>
              </a:rPr>
              <a:t>Clock+Parity</a:t>
            </a:r>
            <a:r>
              <a:rPr lang="en-US" dirty="0" smtClean="0">
                <a:solidFill>
                  <a:srgbClr val="F6750A"/>
                </a:solidFill>
              </a:rPr>
              <a:t> encoded on single line</a:t>
            </a:r>
          </a:p>
          <a:p>
            <a:r>
              <a:rPr lang="en-US" dirty="0" smtClean="0"/>
              <a:t>Variable duty cycle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Setup: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Scheme tested using </a:t>
            </a:r>
            <a:r>
              <a:rPr lang="en-US" dirty="0" err="1" smtClean="0">
                <a:solidFill>
                  <a:srgbClr val="F6750A"/>
                </a:solidFill>
              </a:rPr>
              <a:t>Virtex</a:t>
            </a:r>
            <a:r>
              <a:rPr lang="en-US" dirty="0" smtClean="0">
                <a:solidFill>
                  <a:srgbClr val="F6750A"/>
                </a:solidFill>
              </a:rPr>
              <a:t> 6 </a:t>
            </a:r>
            <a:r>
              <a:rPr lang="en-US" dirty="0" err="1" smtClean="0">
                <a:solidFill>
                  <a:srgbClr val="F6750A"/>
                </a:solidFill>
              </a:rPr>
              <a:t>eval</a:t>
            </a:r>
            <a:r>
              <a:rPr lang="en-US" dirty="0" smtClean="0">
                <a:solidFill>
                  <a:srgbClr val="F6750A"/>
                </a:solidFill>
              </a:rPr>
              <a:t> board</a:t>
            </a:r>
          </a:p>
          <a:p>
            <a:r>
              <a:rPr lang="en-US" dirty="0" smtClean="0"/>
              <a:t>Data capture developed, simulated and                       ‘Placed and Routed’ on target FPGA</a:t>
            </a:r>
          </a:p>
          <a:p>
            <a:pPr lvl="1"/>
            <a:r>
              <a:rPr lang="en-US" dirty="0" smtClean="0"/>
              <a:t>Needs repeating – different package chosen</a:t>
            </a:r>
            <a:endParaRPr lang="en-US" dirty="0"/>
          </a:p>
        </p:txBody>
      </p:sp>
      <p:pic>
        <p:nvPicPr>
          <p:cNvPr id="22" name="Object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47" t="-4485" r="-1047" b="-4671"/>
          <a:stretch>
            <a:fillRect/>
          </a:stretch>
        </p:blipFill>
        <p:spPr bwMode="auto">
          <a:xfrm>
            <a:off x="3207742" y="1412755"/>
            <a:ext cx="57753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1453449" y="327037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1401" y="2993373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Clock/parity</a:t>
            </a:r>
            <a:endParaRPr lang="en-GB" sz="1200" dirty="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2068275" y="3131894"/>
            <a:ext cx="360040" cy="29354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754967" y="349021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Regional clock buffer (BUFR)</a:t>
            </a:r>
            <a:endParaRPr lang="en-GB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89553" y="327683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37625" y="2993373"/>
            <a:ext cx="720080" cy="60843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037625" y="315001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6750A"/>
                </a:solidFill>
              </a:rPr>
              <a:t>MMCM</a:t>
            </a:r>
            <a:endParaRPr lang="en-GB" sz="1400" dirty="0">
              <a:solidFill>
                <a:srgbClr val="F6750A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53449" y="4537916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93409" y="426091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</a:t>
            </a:r>
            <a:endParaRPr lang="en-GB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7705" y="314769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85697" y="2942707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 MHz</a:t>
            </a:r>
            <a:endParaRPr lang="en-GB" sz="1200" dirty="0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4372531" y="3009220"/>
            <a:ext cx="360040" cy="29354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189753" y="273771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BUFR</a:t>
            </a:r>
            <a:endParaRPr lang="en-GB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042525" y="3845544"/>
            <a:ext cx="3632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92120" y="381783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  <a:r>
              <a:rPr lang="en-US" sz="1200" dirty="0" smtClean="0"/>
              <a:t>0 MHz</a:t>
            </a:r>
            <a:endParaRPr lang="en-GB" sz="1200" dirty="0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4372531" y="3707066"/>
            <a:ext cx="360040" cy="29354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189753" y="343556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BUFIO</a:t>
            </a:r>
            <a:endParaRPr lang="en-GB" sz="1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757705" y="3490216"/>
            <a:ext cx="2848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42525" y="3490216"/>
            <a:ext cx="0" cy="363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40174" y="3785461"/>
            <a:ext cx="720080" cy="60843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006024" y="3942107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IDDR</a:t>
            </a:r>
            <a:endParaRPr lang="en-GB" sz="1400" dirty="0"/>
          </a:p>
        </p:txBody>
      </p:sp>
      <p:cxnSp>
        <p:nvCxnSpPr>
          <p:cNvPr id="44" name="Straight Arrow Connector 43"/>
          <p:cNvCxnSpPr>
            <a:endCxn id="49" idx="3"/>
          </p:cNvCxnSpPr>
          <p:nvPr/>
        </p:nvCxnSpPr>
        <p:spPr>
          <a:xfrm flipV="1">
            <a:off x="4693809" y="3853498"/>
            <a:ext cx="259471" cy="1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80997" y="4537916"/>
            <a:ext cx="2848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765817" y="4174292"/>
            <a:ext cx="0" cy="363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67423" y="4177876"/>
            <a:ext cx="1424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93809" y="3153172"/>
            <a:ext cx="12333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 rot="5400000">
            <a:off x="4958666" y="3821686"/>
            <a:ext cx="52852" cy="63624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667710" y="3860854"/>
            <a:ext cx="259471" cy="1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939050" y="3097756"/>
            <a:ext cx="720080" cy="99192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918612" y="3366624"/>
            <a:ext cx="79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40MHz register</a:t>
            </a:r>
            <a:endParaRPr lang="en-GB" sz="1400" dirty="0"/>
          </a:p>
        </p:txBody>
      </p:sp>
      <p:sp>
        <p:nvSpPr>
          <p:cNvPr id="53" name="Isosceles Triangle 52"/>
          <p:cNvSpPr/>
          <p:nvPr/>
        </p:nvSpPr>
        <p:spPr>
          <a:xfrm rot="5400000">
            <a:off x="5957542" y="3133981"/>
            <a:ext cx="52852" cy="63624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666586" y="3174431"/>
            <a:ext cx="6915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59970" y="2924123"/>
            <a:ext cx="84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96 bits @ 40MHz</a:t>
            </a:r>
            <a:endParaRPr lang="en-GB" sz="1200" dirty="0"/>
          </a:p>
        </p:txBody>
      </p:sp>
      <p:sp>
        <p:nvSpPr>
          <p:cNvPr id="56" name="Right Brace 55"/>
          <p:cNvSpPr/>
          <p:nvPr/>
        </p:nvSpPr>
        <p:spPr>
          <a:xfrm>
            <a:off x="7502121" y="2924123"/>
            <a:ext cx="288032" cy="168580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790820" y="3601812"/>
            <a:ext cx="791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 16</a:t>
            </a:r>
            <a:endParaRPr lang="en-GB" sz="1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62" y="4753961"/>
            <a:ext cx="2519750" cy="1679833"/>
          </a:xfrm>
          <a:prstGeom prst="rect">
            <a:avLst/>
          </a:prstGeom>
        </p:spPr>
      </p:pic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55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PCB Layout: Backplane – FPGA connection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832" y="721471"/>
            <a:ext cx="4147705" cy="33412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Optimize </a:t>
            </a:r>
            <a:r>
              <a:rPr lang="en-US" dirty="0" smtClean="0">
                <a:solidFill>
                  <a:srgbClr val="F6750A"/>
                </a:solidFill>
              </a:rPr>
              <a:t>Real-Time Path </a:t>
            </a:r>
            <a:r>
              <a:rPr lang="en-US" dirty="0" smtClean="0">
                <a:solidFill>
                  <a:srgbClr val="F6750A"/>
                </a:solidFill>
              </a:rPr>
              <a:t>Layout </a:t>
            </a:r>
            <a:endParaRPr lang="en-US" dirty="0" smtClean="0">
              <a:solidFill>
                <a:srgbClr val="F6750A"/>
              </a:solidFill>
            </a:endParaRPr>
          </a:p>
          <a:p>
            <a:pPr lvl="1"/>
            <a:r>
              <a:rPr lang="en-US" dirty="0" smtClean="0"/>
              <a:t>High </a:t>
            </a:r>
            <a:r>
              <a:rPr lang="en-US" dirty="0" smtClean="0"/>
              <a:t>local density near FPGA</a:t>
            </a:r>
          </a:p>
          <a:p>
            <a:pPr lvl="1"/>
            <a:r>
              <a:rPr lang="en-US" dirty="0" smtClean="0"/>
              <a:t>Especially </a:t>
            </a:r>
            <a:r>
              <a:rPr lang="en-US" dirty="0" smtClean="0"/>
              <a:t>400x JEM/CPM </a:t>
            </a:r>
            <a:r>
              <a:rPr lang="en-US" dirty="0" smtClean="0"/>
              <a:t>inputs</a:t>
            </a:r>
            <a:endParaRPr lang="en-GB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pread </a:t>
            </a:r>
            <a:r>
              <a:rPr lang="en-US" dirty="0" smtClean="0"/>
              <a:t>out &amp; </a:t>
            </a:r>
            <a:r>
              <a:rPr lang="en-US" dirty="0" smtClean="0"/>
              <a:t>m</a:t>
            </a:r>
            <a:r>
              <a:rPr lang="en-US" dirty="0" smtClean="0"/>
              <a:t>ixed up on </a:t>
            </a:r>
            <a:r>
              <a:rPr lang="en-US" dirty="0" err="1" smtClean="0"/>
              <a:t>backpln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grouped &amp; sorted at </a:t>
            </a:r>
            <a:r>
              <a:rPr lang="en-US" dirty="0" smtClean="0"/>
              <a:t>FPGA</a:t>
            </a:r>
          </a:p>
          <a:p>
            <a:pPr lvl="1"/>
            <a:r>
              <a:rPr lang="en-US" dirty="0" smtClean="0"/>
              <a:t>Span neighbor </a:t>
            </a:r>
            <a:r>
              <a:rPr lang="en-US" dirty="0" smtClean="0"/>
              <a:t>IO </a:t>
            </a:r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egional </a:t>
            </a:r>
            <a:r>
              <a:rPr lang="en-US" dirty="0" smtClean="0"/>
              <a:t>Clock input for clock/parity</a:t>
            </a:r>
            <a:endParaRPr lang="en-US" dirty="0" smtClean="0"/>
          </a:p>
          <a:p>
            <a:pPr lvl="1"/>
            <a:r>
              <a:rPr lang="en-US" dirty="0" smtClean="0"/>
              <a:t>Tune IO </a:t>
            </a:r>
            <a:r>
              <a:rPr lang="en-US" dirty="0" smtClean="0"/>
              <a:t>Assignments </a:t>
            </a:r>
          </a:p>
          <a:p>
            <a:pPr lvl="1"/>
            <a:r>
              <a:rPr lang="en-US" dirty="0" smtClean="0"/>
              <a:t>Cleanest connections: </a:t>
            </a:r>
            <a:r>
              <a:rPr lang="en-US" dirty="0" smtClean="0"/>
              <a:t>no extra via</a:t>
            </a:r>
          </a:p>
          <a:p>
            <a:pPr lvl="1"/>
            <a:r>
              <a:rPr lang="en-US" dirty="0" smtClean="0"/>
              <a:t>Minimize number of trace </a:t>
            </a:r>
            <a:r>
              <a:rPr lang="en-US" dirty="0" smtClean="0"/>
              <a:t>layers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23/05/2012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5" y="1182327"/>
            <a:ext cx="4982061" cy="4441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67" t="15380" r="51196" b="40166"/>
          <a:stretch/>
        </p:blipFill>
        <p:spPr>
          <a:xfrm>
            <a:off x="2763934" y="3672309"/>
            <a:ext cx="1539089" cy="2752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8670" y="5157210"/>
            <a:ext cx="938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NOT FINAL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4440" y="3889856"/>
            <a:ext cx="2555130" cy="2016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750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with Firmware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Validate assignment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Timing constraints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2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6750A"/>
                </a:solidFill>
              </a:rPr>
              <a:t>Original schedule </a:t>
            </a:r>
            <a:r>
              <a:rPr lang="en-US" sz="3200" dirty="0" smtClean="0"/>
              <a:t>is </a:t>
            </a:r>
            <a:r>
              <a:rPr lang="en-US" sz="3200" dirty="0" smtClean="0"/>
              <a:t>maintained</a:t>
            </a:r>
          </a:p>
          <a:p>
            <a:pPr lvl="1"/>
            <a:r>
              <a:rPr lang="en-US" sz="2800" dirty="0" smtClean="0"/>
              <a:t>With minor adjustments</a:t>
            </a:r>
          </a:p>
          <a:p>
            <a:pPr lvl="1"/>
            <a:r>
              <a:rPr lang="en-US" sz="2800" dirty="0" smtClean="0"/>
              <a:t>Prototype</a:t>
            </a:r>
            <a:r>
              <a:rPr lang="en-US" sz="2800" dirty="0" smtClean="0"/>
              <a:t> effort </a:t>
            </a:r>
            <a:r>
              <a:rPr lang="en-US" sz="2800" dirty="0" smtClean="0"/>
              <a:t>proceeding </a:t>
            </a:r>
            <a:r>
              <a:rPr lang="en-US" sz="2800" dirty="0" smtClean="0"/>
              <a:t>in </a:t>
            </a:r>
            <a:r>
              <a:rPr lang="en-US" sz="2800" dirty="0" smtClean="0"/>
              <a:t>parallel on </a:t>
            </a:r>
            <a:r>
              <a:rPr lang="en-US" sz="2800" dirty="0" smtClean="0">
                <a:solidFill>
                  <a:srgbClr val="F6750A"/>
                </a:solidFill>
              </a:rPr>
              <a:t>3 fronts </a:t>
            </a:r>
            <a:r>
              <a:rPr lang="en-US" sz="2800" dirty="0" smtClean="0"/>
              <a:t>according </a:t>
            </a:r>
            <a:r>
              <a:rPr lang="en-US" sz="2800" dirty="0" smtClean="0"/>
              <a:t>to plan</a:t>
            </a:r>
          </a:p>
          <a:p>
            <a:pPr lvl="1"/>
            <a:r>
              <a:rPr lang="en-US" sz="2800" dirty="0" smtClean="0"/>
              <a:t>Will need to </a:t>
            </a:r>
            <a:r>
              <a:rPr lang="en-US" sz="2800" dirty="0" smtClean="0"/>
              <a:t>increase level </a:t>
            </a:r>
            <a:r>
              <a:rPr lang="en-US" sz="2800" dirty="0" smtClean="0"/>
              <a:t>of detail </a:t>
            </a:r>
            <a:r>
              <a:rPr lang="en-US" sz="2800" dirty="0" smtClean="0"/>
              <a:t>for </a:t>
            </a:r>
            <a:r>
              <a:rPr lang="en-US" sz="2800" dirty="0" smtClean="0"/>
              <a:t>set of steps </a:t>
            </a:r>
            <a:r>
              <a:rPr lang="en-US" sz="2800" dirty="0" smtClean="0"/>
              <a:t>during in-situ </a:t>
            </a:r>
            <a:r>
              <a:rPr lang="en-US" sz="2800" dirty="0" smtClean="0"/>
              <a:t>tests before and after first beam </a:t>
            </a:r>
          </a:p>
          <a:p>
            <a:r>
              <a:rPr lang="en-US" sz="3200" dirty="0" smtClean="0"/>
              <a:t>Optimistic </a:t>
            </a:r>
            <a:r>
              <a:rPr lang="en-US" sz="3200" dirty="0" smtClean="0"/>
              <a:t>outlook </a:t>
            </a:r>
            <a:endParaRPr lang="en-GB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35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CMX: CMM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214" y="951899"/>
            <a:ext cx="4837785" cy="53727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CMX replaces CMM: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JEM/CPM </a:t>
            </a:r>
            <a:r>
              <a:rPr lang="en-US" sz="2800" dirty="0" smtClean="0"/>
              <a:t>to </a:t>
            </a:r>
            <a:r>
              <a:rPr lang="en-US" sz="2800" dirty="0" smtClean="0"/>
              <a:t>CMX (</a:t>
            </a:r>
            <a:r>
              <a:rPr lang="en-US" sz="2800" dirty="0" err="1" smtClean="0"/>
              <a:t>backpl</a:t>
            </a:r>
            <a:r>
              <a:rPr lang="en-US" sz="28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/>
              <a:t>rate </a:t>
            </a:r>
            <a:r>
              <a:rPr lang="en-US" sz="2800" dirty="0" smtClean="0"/>
              <a:t>40 </a:t>
            </a:r>
            <a:r>
              <a:rPr lang="en-US" sz="2800" dirty="0" smtClean="0">
                <a:latin typeface="Arial"/>
                <a:cs typeface="Arial"/>
              </a:rPr>
              <a:t>→</a:t>
            </a:r>
            <a:r>
              <a:rPr lang="en-US" sz="2800" dirty="0" smtClean="0"/>
              <a:t>160Mbps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Crate CMX to System </a:t>
            </a:r>
            <a:r>
              <a:rPr lang="en-US" sz="2800" dirty="0" smtClean="0"/>
              <a:t>CMX (</a:t>
            </a:r>
            <a:r>
              <a:rPr lang="en-US" sz="2800" dirty="0" smtClean="0"/>
              <a:t>cables) </a:t>
            </a:r>
            <a:r>
              <a:rPr lang="en-US" sz="2800" dirty="0" smtClean="0"/>
              <a:t>rate 40 </a:t>
            </a:r>
            <a:r>
              <a:rPr lang="en-US" sz="2800" dirty="0">
                <a:cs typeface="Arial"/>
              </a:rPr>
              <a:t>→</a:t>
            </a:r>
            <a:r>
              <a:rPr lang="en-US" sz="2800" dirty="0" smtClean="0"/>
              <a:t>160Mbps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Cluster information sent to Topological Processor </a:t>
            </a:r>
            <a:r>
              <a:rPr lang="en-US" sz="2800" dirty="0" smtClean="0"/>
              <a:t>(12-fiber ribbons @6.4Gbps)</a:t>
            </a:r>
            <a:endParaRPr lang="en-US" sz="28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Optional </a:t>
            </a:r>
            <a:r>
              <a:rPr lang="en-US" sz="2800" dirty="0" smtClean="0"/>
              <a:t>partial </a:t>
            </a:r>
            <a:r>
              <a:rPr lang="en-US" sz="2800" dirty="0" smtClean="0"/>
              <a:t>TP capability included</a:t>
            </a:r>
            <a:endParaRPr lang="en-US" sz="2800" dirty="0" smtClean="0"/>
          </a:p>
          <a:p>
            <a:pPr lvl="1"/>
            <a:r>
              <a:rPr lang="en-US" sz="2200" dirty="0" smtClean="0">
                <a:solidFill>
                  <a:srgbClr val="F6750A"/>
                </a:solidFill>
              </a:rPr>
              <a:t>Standalone TP is now planned</a:t>
            </a:r>
          </a:p>
          <a:p>
            <a:pPr lvl="1"/>
            <a:r>
              <a:rPr lang="en-US" sz="2200" dirty="0" smtClean="0"/>
              <a:t>Some TP capability </a:t>
            </a:r>
            <a:r>
              <a:rPr lang="en-US" sz="2200" dirty="0" smtClean="0"/>
              <a:t>still desired </a:t>
            </a:r>
            <a:r>
              <a:rPr lang="en-US" sz="2200" dirty="0" smtClean="0"/>
              <a:t> </a:t>
            </a:r>
            <a:r>
              <a:rPr lang="en-US" sz="2200" dirty="0" smtClean="0"/>
              <a:t>for</a:t>
            </a:r>
            <a:r>
              <a:rPr lang="en-US" sz="2200" dirty="0" smtClean="0"/>
              <a:t> </a:t>
            </a:r>
            <a:r>
              <a:rPr lang="en-US" sz="2200" dirty="0" smtClean="0"/>
              <a:t>CMX </a:t>
            </a:r>
            <a:r>
              <a:rPr lang="en-US" sz="2200" dirty="0" smtClean="0"/>
              <a:t>platform (flexibility)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2" y="1210076"/>
            <a:ext cx="4382915" cy="3831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03160" y="1724251"/>
            <a:ext cx="230428" cy="2765136"/>
          </a:xfrm>
          <a:prstGeom prst="rect">
            <a:avLst/>
          </a:prstGeom>
          <a:solidFill>
            <a:srgbClr val="FF0000">
              <a:alpha val="40000"/>
            </a:srgb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54188" y="1717962"/>
            <a:ext cx="230428" cy="2765136"/>
          </a:xfrm>
          <a:prstGeom prst="rect">
            <a:avLst/>
          </a:prstGeom>
          <a:solidFill>
            <a:srgbClr val="FF0000">
              <a:alpha val="40000"/>
            </a:srgb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445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CMX overview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2110855" y="838200"/>
            <a:ext cx="5257800" cy="54864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58456" y="1143000"/>
            <a:ext cx="228600" cy="6096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491856" y="1143000"/>
            <a:ext cx="762000" cy="609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VME-- Interface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11054" y="2286000"/>
            <a:ext cx="990600" cy="990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TP-CMX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Virtex-6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LX550T-FF1759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711054" y="4114800"/>
            <a:ext cx="990600" cy="990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Base-CMX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Virtex-6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LX550T-FF1759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958456" y="2743200"/>
            <a:ext cx="228600" cy="13716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958456" y="4876800"/>
            <a:ext cx="228600" cy="12192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92454" y="3124200"/>
            <a:ext cx="228600" cy="10668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387456" y="4876800"/>
            <a:ext cx="533400" cy="53340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87456" y="4114800"/>
            <a:ext cx="533400" cy="53340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87456" y="1905000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87456" y="2743200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49454" y="2286000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6" name="Elbow Connector 85"/>
          <p:cNvCxnSpPr>
            <a:endCxn id="81" idx="1"/>
          </p:cNvCxnSpPr>
          <p:nvPr/>
        </p:nvCxnSpPr>
        <p:spPr>
          <a:xfrm>
            <a:off x="4701654" y="4800600"/>
            <a:ext cx="685800" cy="342900"/>
          </a:xfrm>
          <a:prstGeom prst="bentConnector3">
            <a:avLst>
              <a:gd name="adj1" fmla="val 63889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7" name="Elbow Connector 86"/>
          <p:cNvCxnSpPr/>
          <p:nvPr/>
        </p:nvCxnSpPr>
        <p:spPr>
          <a:xfrm rot="16200000" flipH="1">
            <a:off x="4549254" y="4114802"/>
            <a:ext cx="152400" cy="152400"/>
          </a:xfrm>
          <a:prstGeom prst="bentConnector3">
            <a:avLst>
              <a:gd name="adj1" fmla="val 100000"/>
            </a:avLst>
          </a:prstGeom>
          <a:noFill/>
          <a:ln w="9525" cap="flat" cmpd="sng" algn="ctr">
            <a:solidFill>
              <a:srgbClr val="FF3300"/>
            </a:solidFill>
            <a:prstDash val="dash"/>
          </a:ln>
          <a:effectLst/>
        </p:spPr>
      </p:cxnSp>
      <p:cxnSp>
        <p:nvCxnSpPr>
          <p:cNvPr id="88" name="Elbow Connector 87"/>
          <p:cNvCxnSpPr>
            <a:endCxn id="80" idx="1"/>
          </p:cNvCxnSpPr>
          <p:nvPr/>
        </p:nvCxnSpPr>
        <p:spPr>
          <a:xfrm flipV="1">
            <a:off x="4701654" y="3657600"/>
            <a:ext cx="2590800" cy="609600"/>
          </a:xfrm>
          <a:prstGeom prst="bentConnector3">
            <a:avLst>
              <a:gd name="adj1" fmla="val 7721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9" name="Elbow Connector 88"/>
          <p:cNvCxnSpPr>
            <a:stCxn id="82" idx="3"/>
          </p:cNvCxnSpPr>
          <p:nvPr/>
        </p:nvCxnSpPr>
        <p:spPr>
          <a:xfrm>
            <a:off x="5920856" y="4381500"/>
            <a:ext cx="2133600" cy="1143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0" name="Elbow Connector 89"/>
          <p:cNvCxnSpPr>
            <a:stCxn id="81" idx="3"/>
          </p:cNvCxnSpPr>
          <p:nvPr/>
        </p:nvCxnSpPr>
        <p:spPr>
          <a:xfrm flipV="1">
            <a:off x="5920856" y="4876800"/>
            <a:ext cx="2133600" cy="2667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1" name="Elbow Connector 90"/>
          <p:cNvCxnSpPr>
            <a:endCxn id="84" idx="3"/>
          </p:cNvCxnSpPr>
          <p:nvPr/>
        </p:nvCxnSpPr>
        <p:spPr>
          <a:xfrm rot="10800000" flipV="1">
            <a:off x="5920856" y="2514600"/>
            <a:ext cx="2133600" cy="495300"/>
          </a:xfrm>
          <a:prstGeom prst="bentConnector3">
            <a:avLst>
              <a:gd name="adj1" fmla="val 51948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2" name="Elbow Connector 91"/>
          <p:cNvCxnSpPr/>
          <p:nvPr/>
        </p:nvCxnSpPr>
        <p:spPr>
          <a:xfrm rot="10800000" flipV="1">
            <a:off x="6682854" y="2362200"/>
            <a:ext cx="1371600" cy="152400"/>
          </a:xfrm>
          <a:prstGeom prst="bentConnector3">
            <a:avLst>
              <a:gd name="adj1" fmla="val 85758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3" name="Elbow Connector 92"/>
          <p:cNvCxnSpPr>
            <a:endCxn id="83" idx="3"/>
          </p:cNvCxnSpPr>
          <p:nvPr/>
        </p:nvCxnSpPr>
        <p:spPr>
          <a:xfrm rot="10800000">
            <a:off x="5920856" y="2171700"/>
            <a:ext cx="2133600" cy="381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Elbow Connector 93"/>
          <p:cNvCxnSpPr>
            <a:endCxn id="84" idx="1"/>
          </p:cNvCxnSpPr>
          <p:nvPr/>
        </p:nvCxnSpPr>
        <p:spPr>
          <a:xfrm>
            <a:off x="4701654" y="2895600"/>
            <a:ext cx="685800" cy="114300"/>
          </a:xfrm>
          <a:prstGeom prst="bentConnector3">
            <a:avLst>
              <a:gd name="adj1" fmla="val 79091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Elbow Connector 94"/>
          <p:cNvCxnSpPr>
            <a:stCxn id="76" idx="3"/>
            <a:endCxn id="85" idx="1"/>
          </p:cNvCxnSpPr>
          <p:nvPr/>
        </p:nvCxnSpPr>
        <p:spPr>
          <a:xfrm flipV="1">
            <a:off x="4701654" y="2552700"/>
            <a:ext cx="1447800" cy="228600"/>
          </a:xfrm>
          <a:prstGeom prst="bentConnector3">
            <a:avLst>
              <a:gd name="adj1" fmla="val 38517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Elbow Connector 95"/>
          <p:cNvCxnSpPr>
            <a:endCxn id="83" idx="1"/>
          </p:cNvCxnSpPr>
          <p:nvPr/>
        </p:nvCxnSpPr>
        <p:spPr>
          <a:xfrm flipV="1">
            <a:off x="4701654" y="2171700"/>
            <a:ext cx="685800" cy="495300"/>
          </a:xfrm>
          <a:prstGeom prst="bentConnector3">
            <a:avLst>
              <a:gd name="adj1" fmla="val 63333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>
            <a:off x="7521055" y="3657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8" name="Elbow Connector 97"/>
          <p:cNvCxnSpPr>
            <a:stCxn id="78" idx="3"/>
            <a:endCxn id="77" idx="1"/>
          </p:cNvCxnSpPr>
          <p:nvPr/>
        </p:nvCxnSpPr>
        <p:spPr>
          <a:xfrm>
            <a:off x="2187054" y="3429000"/>
            <a:ext cx="1524000" cy="11811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Elbow Connector 98"/>
          <p:cNvCxnSpPr>
            <a:stCxn id="79" idx="3"/>
          </p:cNvCxnSpPr>
          <p:nvPr/>
        </p:nvCxnSpPr>
        <p:spPr>
          <a:xfrm flipV="1">
            <a:off x="2187054" y="4876800"/>
            <a:ext cx="1524000" cy="6096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>
            <a:stCxn id="74" idx="3"/>
            <a:endCxn id="75" idx="1"/>
          </p:cNvCxnSpPr>
          <p:nvPr/>
        </p:nvCxnSpPr>
        <p:spPr>
          <a:xfrm>
            <a:off x="2187054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hape 161"/>
          <p:cNvCxnSpPr>
            <a:stCxn id="75" idx="3"/>
          </p:cNvCxnSpPr>
          <p:nvPr/>
        </p:nvCxnSpPr>
        <p:spPr>
          <a:xfrm>
            <a:off x="3253855" y="1447800"/>
            <a:ext cx="152400" cy="289560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3406254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3406254" y="25146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6911456" y="5867400"/>
            <a:ext cx="457200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DAQ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911456" y="5486400"/>
            <a:ext cx="457200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ROI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911456" y="1295400"/>
            <a:ext cx="457200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DAQ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911456" y="914400"/>
            <a:ext cx="457200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ROI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7368655" y="1447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>
            <a:off x="7368655" y="1066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>
            <a:off x="7368655" y="6019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>
          <a:xfrm>
            <a:off x="7368655" y="5638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2" name="Elbow Connector 111"/>
          <p:cNvCxnSpPr>
            <a:stCxn id="77" idx="2"/>
          </p:cNvCxnSpPr>
          <p:nvPr/>
        </p:nvCxnSpPr>
        <p:spPr>
          <a:xfrm rot="16200000" flipH="1">
            <a:off x="5101704" y="4210052"/>
            <a:ext cx="914400" cy="270510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3" name="Elbow Connector 112"/>
          <p:cNvCxnSpPr>
            <a:endCxn id="105" idx="1"/>
          </p:cNvCxnSpPr>
          <p:nvPr/>
        </p:nvCxnSpPr>
        <p:spPr>
          <a:xfrm flipV="1">
            <a:off x="6073256" y="5638800"/>
            <a:ext cx="838200" cy="3048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4" name="Elbow Connector 113"/>
          <p:cNvCxnSpPr/>
          <p:nvPr/>
        </p:nvCxnSpPr>
        <p:spPr>
          <a:xfrm>
            <a:off x="4473054" y="5105400"/>
            <a:ext cx="1600200" cy="838200"/>
          </a:xfrm>
          <a:prstGeom prst="bentConnector3">
            <a:avLst>
              <a:gd name="adj1" fmla="val -39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5" name="Shape 233"/>
          <p:cNvCxnSpPr>
            <a:stCxn id="107" idx="1"/>
            <a:endCxn id="76" idx="0"/>
          </p:cNvCxnSpPr>
          <p:nvPr/>
        </p:nvCxnSpPr>
        <p:spPr>
          <a:xfrm rot="10800000" flipV="1">
            <a:off x="4206355" y="1066800"/>
            <a:ext cx="2705100" cy="121920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6" name="Elbow Connector 115"/>
          <p:cNvCxnSpPr>
            <a:stCxn id="106" idx="1"/>
          </p:cNvCxnSpPr>
          <p:nvPr/>
        </p:nvCxnSpPr>
        <p:spPr>
          <a:xfrm rot="10800000">
            <a:off x="5844654" y="1143000"/>
            <a:ext cx="1066800" cy="304800"/>
          </a:xfrm>
          <a:prstGeom prst="bentConnector3">
            <a:avLst>
              <a:gd name="adj1" fmla="val 37533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7" name="Elbow Connector 116"/>
          <p:cNvCxnSpPr/>
          <p:nvPr/>
        </p:nvCxnSpPr>
        <p:spPr>
          <a:xfrm flipV="1">
            <a:off x="4473054" y="1143000"/>
            <a:ext cx="1371600" cy="1143000"/>
          </a:xfrm>
          <a:prstGeom prst="bentConnector3">
            <a:avLst>
              <a:gd name="adj1" fmla="val -694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1958456" y="1905000"/>
            <a:ext cx="228600" cy="6096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91856" y="1905000"/>
            <a:ext cx="762000" cy="609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TCM Interface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Straight Connector 119"/>
          <p:cNvCxnSpPr>
            <a:stCxn id="118" idx="3"/>
            <a:endCxn id="119" idx="1"/>
          </p:cNvCxnSpPr>
          <p:nvPr/>
        </p:nvCxnSpPr>
        <p:spPr>
          <a:xfrm>
            <a:off x="2187054" y="22098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1" name="Straight Arrow Connector 120"/>
          <p:cNvCxnSpPr/>
          <p:nvPr/>
        </p:nvCxnSpPr>
        <p:spPr>
          <a:xfrm>
            <a:off x="1425056" y="14478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22" name="Straight Arrow Connector 121"/>
          <p:cNvCxnSpPr/>
          <p:nvPr/>
        </p:nvCxnSpPr>
        <p:spPr>
          <a:xfrm>
            <a:off x="1425056" y="52578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>
          <a:xfrm>
            <a:off x="1425056" y="54864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>
          <a:xfrm>
            <a:off x="1425056" y="22098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5" name="Straight Arrow Connector 124"/>
          <p:cNvCxnSpPr/>
          <p:nvPr/>
        </p:nvCxnSpPr>
        <p:spPr>
          <a:xfrm>
            <a:off x="1425056" y="34290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6" name="Straight Arrow Connector 125"/>
          <p:cNvCxnSpPr/>
          <p:nvPr/>
        </p:nvCxnSpPr>
        <p:spPr>
          <a:xfrm>
            <a:off x="1425056" y="57150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1016803" y="110925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VME--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17383" y="190500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24372" y="2590804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Inputs from 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JEM or CPM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this crate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98947" y="4611473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LVDS cables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Crate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System CMX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84212" y="3429003"/>
            <a:ext cx="135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400 single ended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 160Mbps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7643" y="5710539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3x27 LVDS pairs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 up to 160 Mbps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34502" y="449580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2x 12-fiber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ribbons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OUT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324082" y="1828802"/>
            <a:ext cx="849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x 12-fiber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ribbons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21385" y="4343404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6.4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outputs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Standalone TP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and/or TP-CMX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078557" y="566660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2x G-Link Out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02359" y="109460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2x G-Link Out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094391" y="2020673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6.4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inputs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re-bundled  from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 to 12 Base-CMX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968278" y="3022941"/>
            <a:ext cx="1335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CTP output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2x33 LVDS pairs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 40 Mbps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(from TP-CMX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via Base-CMX)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549254" y="32766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1" name="Elbow Connector 140"/>
          <p:cNvCxnSpPr>
            <a:endCxn id="82" idx="1"/>
          </p:cNvCxnSpPr>
          <p:nvPr/>
        </p:nvCxnSpPr>
        <p:spPr>
          <a:xfrm flipV="1">
            <a:off x="4701654" y="4381500"/>
            <a:ext cx="685800" cy="266700"/>
          </a:xfrm>
          <a:prstGeom prst="bentConnector3">
            <a:avLst>
              <a:gd name="adj1" fmla="val 65278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5" name="Date Placeholder 1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146" name="Footer Placeholder 1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66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" y="-27420"/>
            <a:ext cx="9743432" cy="48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CMX: modular design, most cards assembled without TP functionality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95500" y="838200"/>
            <a:ext cx="5257800" cy="54864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2" y="1143000"/>
            <a:ext cx="228600" cy="6096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6502" y="1143000"/>
            <a:ext cx="762000" cy="609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VME-- Interface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5700" y="2286000"/>
            <a:ext cx="990600" cy="9906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5700" y="4114800"/>
            <a:ext cx="990600" cy="990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Base-CMX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Virtex-6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LX550T-FF1759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3102" y="2743200"/>
            <a:ext cx="228600" cy="13716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102" y="4876800"/>
            <a:ext cx="228600" cy="12192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7100" y="3124200"/>
            <a:ext cx="228600" cy="10668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2102" y="4876800"/>
            <a:ext cx="533400" cy="53340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2102" y="4114800"/>
            <a:ext cx="533400" cy="53340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12x Optic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2102" y="1905000"/>
            <a:ext cx="5334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2102" y="2743200"/>
            <a:ext cx="5334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34100" y="2286000"/>
            <a:ext cx="5334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Elbow Connector 16"/>
          <p:cNvCxnSpPr>
            <a:endCxn id="12" idx="1"/>
          </p:cNvCxnSpPr>
          <p:nvPr/>
        </p:nvCxnSpPr>
        <p:spPr>
          <a:xfrm>
            <a:off x="4686299" y="4800600"/>
            <a:ext cx="685800" cy="342900"/>
          </a:xfrm>
          <a:prstGeom prst="bentConnector3">
            <a:avLst>
              <a:gd name="adj1" fmla="val 63889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Elbow Connector 17"/>
          <p:cNvCxnSpPr>
            <a:endCxn id="11" idx="1"/>
          </p:cNvCxnSpPr>
          <p:nvPr/>
        </p:nvCxnSpPr>
        <p:spPr>
          <a:xfrm flipV="1">
            <a:off x="4686300" y="3657600"/>
            <a:ext cx="2590800" cy="609600"/>
          </a:xfrm>
          <a:prstGeom prst="bentConnector3">
            <a:avLst>
              <a:gd name="adj1" fmla="val 7721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Elbow Connector 18"/>
          <p:cNvCxnSpPr>
            <a:stCxn id="13" idx="3"/>
          </p:cNvCxnSpPr>
          <p:nvPr/>
        </p:nvCxnSpPr>
        <p:spPr>
          <a:xfrm>
            <a:off x="5905502" y="4381500"/>
            <a:ext cx="2133600" cy="1143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Elbow Connector 19"/>
          <p:cNvCxnSpPr>
            <a:stCxn id="12" idx="3"/>
          </p:cNvCxnSpPr>
          <p:nvPr/>
        </p:nvCxnSpPr>
        <p:spPr>
          <a:xfrm flipV="1">
            <a:off x="5905502" y="4876800"/>
            <a:ext cx="2133600" cy="2667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Elbow Connector 20"/>
          <p:cNvCxnSpPr>
            <a:endCxn id="15" idx="1"/>
          </p:cNvCxnSpPr>
          <p:nvPr/>
        </p:nvCxnSpPr>
        <p:spPr>
          <a:xfrm>
            <a:off x="4686299" y="2895600"/>
            <a:ext cx="685800" cy="114300"/>
          </a:xfrm>
          <a:prstGeom prst="bentConnector3">
            <a:avLst>
              <a:gd name="adj1" fmla="val 79091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Elbow Connector 21"/>
          <p:cNvCxnSpPr>
            <a:stCxn id="7" idx="3"/>
            <a:endCxn id="16" idx="1"/>
          </p:cNvCxnSpPr>
          <p:nvPr/>
        </p:nvCxnSpPr>
        <p:spPr>
          <a:xfrm flipV="1">
            <a:off x="4686300" y="2552700"/>
            <a:ext cx="1447800" cy="228600"/>
          </a:xfrm>
          <a:prstGeom prst="bentConnector3">
            <a:avLst>
              <a:gd name="adj1" fmla="val 38517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Elbow Connector 22"/>
          <p:cNvCxnSpPr>
            <a:endCxn id="14" idx="1"/>
          </p:cNvCxnSpPr>
          <p:nvPr/>
        </p:nvCxnSpPr>
        <p:spPr>
          <a:xfrm flipV="1">
            <a:off x="4686299" y="2171700"/>
            <a:ext cx="685800" cy="495300"/>
          </a:xfrm>
          <a:prstGeom prst="bentConnector3">
            <a:avLst>
              <a:gd name="adj1" fmla="val 63333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>
            <a:off x="7505702" y="3657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Elbow Connector 24"/>
          <p:cNvCxnSpPr>
            <a:stCxn id="9" idx="3"/>
            <a:endCxn id="8" idx="1"/>
          </p:cNvCxnSpPr>
          <p:nvPr/>
        </p:nvCxnSpPr>
        <p:spPr>
          <a:xfrm>
            <a:off x="2171700" y="3429000"/>
            <a:ext cx="1524000" cy="11811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Elbow Connector 25"/>
          <p:cNvCxnSpPr>
            <a:stCxn id="10" idx="3"/>
          </p:cNvCxnSpPr>
          <p:nvPr/>
        </p:nvCxnSpPr>
        <p:spPr>
          <a:xfrm flipV="1">
            <a:off x="2171700" y="4876800"/>
            <a:ext cx="1524000" cy="6096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Straight Connector 26"/>
          <p:cNvCxnSpPr>
            <a:stCxn id="5" idx="3"/>
            <a:endCxn id="6" idx="1"/>
          </p:cNvCxnSpPr>
          <p:nvPr/>
        </p:nvCxnSpPr>
        <p:spPr>
          <a:xfrm>
            <a:off x="2171700" y="14478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Shape 161"/>
          <p:cNvCxnSpPr>
            <a:stCxn id="6" idx="3"/>
          </p:cNvCxnSpPr>
          <p:nvPr/>
        </p:nvCxnSpPr>
        <p:spPr>
          <a:xfrm>
            <a:off x="3238502" y="1447800"/>
            <a:ext cx="152400" cy="289560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3390900" y="43434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3390900" y="25146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6896102" y="5867400"/>
            <a:ext cx="457200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DAQ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96102" y="5486400"/>
            <a:ext cx="457200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ROI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96102" y="1295400"/>
            <a:ext cx="457200" cy="3048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96102" y="914400"/>
            <a:ext cx="457200" cy="3048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53300" y="6019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7353300" y="5638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Elbow Connector 36"/>
          <p:cNvCxnSpPr>
            <a:stCxn id="8" idx="2"/>
          </p:cNvCxnSpPr>
          <p:nvPr/>
        </p:nvCxnSpPr>
        <p:spPr>
          <a:xfrm rot="16200000" flipH="1">
            <a:off x="5086350" y="4210052"/>
            <a:ext cx="914400" cy="270510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Elbow Connector 37"/>
          <p:cNvCxnSpPr>
            <a:endCxn id="32" idx="1"/>
          </p:cNvCxnSpPr>
          <p:nvPr/>
        </p:nvCxnSpPr>
        <p:spPr>
          <a:xfrm flipV="1">
            <a:off x="6057902" y="5638800"/>
            <a:ext cx="838200" cy="3048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9" name="Elbow Connector 38"/>
          <p:cNvCxnSpPr/>
          <p:nvPr/>
        </p:nvCxnSpPr>
        <p:spPr>
          <a:xfrm>
            <a:off x="4457700" y="5105400"/>
            <a:ext cx="1600200" cy="838200"/>
          </a:xfrm>
          <a:prstGeom prst="bentConnector3">
            <a:avLst>
              <a:gd name="adj1" fmla="val -39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Shape 233"/>
          <p:cNvCxnSpPr>
            <a:stCxn id="34" idx="1"/>
            <a:endCxn id="7" idx="0"/>
          </p:cNvCxnSpPr>
          <p:nvPr/>
        </p:nvCxnSpPr>
        <p:spPr>
          <a:xfrm rot="10800000" flipV="1">
            <a:off x="4191002" y="1066800"/>
            <a:ext cx="2705100" cy="121920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Elbow Connector 40"/>
          <p:cNvCxnSpPr>
            <a:stCxn id="33" idx="1"/>
          </p:cNvCxnSpPr>
          <p:nvPr/>
        </p:nvCxnSpPr>
        <p:spPr>
          <a:xfrm rot="10800000">
            <a:off x="5829301" y="1143000"/>
            <a:ext cx="1066800" cy="304800"/>
          </a:xfrm>
          <a:prstGeom prst="bentConnector3">
            <a:avLst>
              <a:gd name="adj1" fmla="val 37533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Elbow Connector 41"/>
          <p:cNvCxnSpPr/>
          <p:nvPr/>
        </p:nvCxnSpPr>
        <p:spPr>
          <a:xfrm flipV="1">
            <a:off x="4457700" y="1143000"/>
            <a:ext cx="1371600" cy="1143000"/>
          </a:xfrm>
          <a:prstGeom prst="bentConnector3">
            <a:avLst>
              <a:gd name="adj1" fmla="val -694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1943102" y="1905000"/>
            <a:ext cx="228600" cy="6096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76502" y="1905000"/>
            <a:ext cx="762000" cy="609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TCM Interface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stCxn id="43" idx="3"/>
            <a:endCxn id="44" idx="1"/>
          </p:cNvCxnSpPr>
          <p:nvPr/>
        </p:nvCxnSpPr>
        <p:spPr>
          <a:xfrm>
            <a:off x="2171700" y="2209800"/>
            <a:ext cx="304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>
            <a:off x="1409702" y="14478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>
            <a:off x="1409702" y="52578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>
            <a:off x="1409702" y="54864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>
            <a:off x="1409702" y="22098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1409702" y="34290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1409702" y="57150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001449" y="110925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VME--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2028" y="190500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9018" y="2590804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Inputs from 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JEM or CPM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this crate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3593" y="4611473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LVDS cables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Crate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System CMX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8858" y="3429003"/>
            <a:ext cx="135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400 single ended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 160Mbps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289" y="5710539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3x27 LVDS pairs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 up to 160 Mbps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9148" y="449580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2x 12-fiber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ribbons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OUT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81008" y="4343404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6.4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Gbps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outputs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Standalone TP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and/or TP-CMX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63203" y="566660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2x G-Link Out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64561" y="3022941"/>
            <a:ext cx="1335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CTP output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2x33 LVDS pairs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 40 Mbps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(System CMX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only)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533900" y="32766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3" name="Elbow Connector 62"/>
          <p:cNvCxnSpPr>
            <a:endCxn id="13" idx="1"/>
          </p:cNvCxnSpPr>
          <p:nvPr/>
        </p:nvCxnSpPr>
        <p:spPr>
          <a:xfrm flipV="1">
            <a:off x="4686299" y="4381500"/>
            <a:ext cx="685800" cy="266700"/>
          </a:xfrm>
          <a:prstGeom prst="bentConnector3">
            <a:avLst>
              <a:gd name="adj1" fmla="val 65278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566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CMX: Use scenario with standalone TP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5026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0426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626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4026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8427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1426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826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0227" y="17949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026" y="34713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0426" y="34713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626" y="34713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1426" y="3471357"/>
            <a:ext cx="609600" cy="11430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1538" y="79840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Electron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946" y="79840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915" y="79840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3044" y="79840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hape 36"/>
          <p:cNvCxnSpPr/>
          <p:nvPr/>
        </p:nvCxnSpPr>
        <p:spPr>
          <a:xfrm rot="5400000">
            <a:off x="838826" y="3547559"/>
            <a:ext cx="1371600" cy="152400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Shape 38"/>
          <p:cNvCxnSpPr/>
          <p:nvPr/>
        </p:nvCxnSpPr>
        <p:spPr>
          <a:xfrm rot="5400000">
            <a:off x="838826" y="3623759"/>
            <a:ext cx="1447800" cy="228600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2" name="Shape 46"/>
          <p:cNvCxnSpPr/>
          <p:nvPr/>
        </p:nvCxnSpPr>
        <p:spPr>
          <a:xfrm rot="16200000" flipV="1">
            <a:off x="1372228" y="2709359"/>
            <a:ext cx="381001" cy="228600"/>
          </a:xfrm>
          <a:prstGeom prst="bentConnector3">
            <a:avLst>
              <a:gd name="adj1" fmla="val 100182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3" name="Shape 51"/>
          <p:cNvCxnSpPr/>
          <p:nvPr/>
        </p:nvCxnSpPr>
        <p:spPr>
          <a:xfrm rot="5400000">
            <a:off x="3353426" y="3395160"/>
            <a:ext cx="1371600" cy="152400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4" name="Shape 55"/>
          <p:cNvCxnSpPr/>
          <p:nvPr/>
        </p:nvCxnSpPr>
        <p:spPr>
          <a:xfrm rot="10800000" flipV="1">
            <a:off x="3963026" y="3471360"/>
            <a:ext cx="1066800" cy="83820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5" name="Shape 55"/>
          <p:cNvCxnSpPr/>
          <p:nvPr/>
        </p:nvCxnSpPr>
        <p:spPr>
          <a:xfrm rot="10800000" flipV="1">
            <a:off x="3963026" y="3699960"/>
            <a:ext cx="1371600" cy="76200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26" name="Elbow Connector 25"/>
          <p:cNvCxnSpPr/>
          <p:nvPr/>
        </p:nvCxnSpPr>
        <p:spPr>
          <a:xfrm rot="16200000" flipV="1">
            <a:off x="4572626" y="3014159"/>
            <a:ext cx="762000" cy="152400"/>
          </a:xfrm>
          <a:prstGeom prst="bentConnector3">
            <a:avLst>
              <a:gd name="adj1" fmla="val 101273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7" name="Elbow Connector 26"/>
          <p:cNvCxnSpPr/>
          <p:nvPr/>
        </p:nvCxnSpPr>
        <p:spPr>
          <a:xfrm rot="5400000" flipH="1" flipV="1">
            <a:off x="5144126" y="2899857"/>
            <a:ext cx="990600" cy="609600"/>
          </a:xfrm>
          <a:prstGeom prst="bentConnector3">
            <a:avLst>
              <a:gd name="adj1" fmla="val 41608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H="1">
            <a:off x="5791828" y="2709357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991228" y="40809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6200000" flipV="1">
            <a:off x="1448426" y="2785559"/>
            <a:ext cx="152400" cy="152400"/>
          </a:xfrm>
          <a:prstGeom prst="bentConnector3">
            <a:avLst>
              <a:gd name="adj1" fmla="val 99091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31" name="Elbow Connector 30"/>
          <p:cNvCxnSpPr/>
          <p:nvPr/>
        </p:nvCxnSpPr>
        <p:spPr>
          <a:xfrm rot="16200000" flipV="1">
            <a:off x="3963026" y="2709360"/>
            <a:ext cx="152400" cy="152400"/>
          </a:xfrm>
          <a:prstGeom prst="bentConnector3">
            <a:avLst>
              <a:gd name="adj1" fmla="val 104545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32" name="Shape 118"/>
          <p:cNvCxnSpPr/>
          <p:nvPr/>
        </p:nvCxnSpPr>
        <p:spPr>
          <a:xfrm rot="5400000">
            <a:off x="2134226" y="3547559"/>
            <a:ext cx="1371600" cy="152400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33" name="Shape 119"/>
          <p:cNvCxnSpPr/>
          <p:nvPr/>
        </p:nvCxnSpPr>
        <p:spPr>
          <a:xfrm rot="5400000">
            <a:off x="2134226" y="3623759"/>
            <a:ext cx="1447800" cy="228600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34" name="Shape 46"/>
          <p:cNvCxnSpPr/>
          <p:nvPr/>
        </p:nvCxnSpPr>
        <p:spPr>
          <a:xfrm rot="16200000" flipV="1">
            <a:off x="2667629" y="2709359"/>
            <a:ext cx="381001" cy="228600"/>
          </a:xfrm>
          <a:prstGeom prst="bentConnector3">
            <a:avLst>
              <a:gd name="adj1" fmla="val 100182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35" name="Elbow Connector 34"/>
          <p:cNvCxnSpPr/>
          <p:nvPr/>
        </p:nvCxnSpPr>
        <p:spPr>
          <a:xfrm rot="16200000" flipV="1">
            <a:off x="2743826" y="2785559"/>
            <a:ext cx="152400" cy="152400"/>
          </a:xfrm>
          <a:prstGeom prst="bentConnector3">
            <a:avLst>
              <a:gd name="adj1" fmla="val 99091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36" name="Shape 122"/>
          <p:cNvCxnSpPr/>
          <p:nvPr/>
        </p:nvCxnSpPr>
        <p:spPr>
          <a:xfrm rot="5400000">
            <a:off x="6325226" y="3395162"/>
            <a:ext cx="1371600" cy="152400"/>
          </a:xfrm>
          <a:prstGeom prst="bentConnector2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37" name="Shape 55"/>
          <p:cNvCxnSpPr/>
          <p:nvPr/>
        </p:nvCxnSpPr>
        <p:spPr>
          <a:xfrm rot="10800000" flipV="1">
            <a:off x="6934826" y="3471362"/>
            <a:ext cx="1066800" cy="83820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38" name="Shape 55"/>
          <p:cNvCxnSpPr/>
          <p:nvPr/>
        </p:nvCxnSpPr>
        <p:spPr>
          <a:xfrm rot="10800000" flipV="1">
            <a:off x="6934826" y="3699962"/>
            <a:ext cx="1371600" cy="76200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cxnSp>
        <p:nvCxnSpPr>
          <p:cNvPr id="39" name="Elbow Connector 38"/>
          <p:cNvCxnSpPr/>
          <p:nvPr/>
        </p:nvCxnSpPr>
        <p:spPr>
          <a:xfrm rot="16200000" flipV="1">
            <a:off x="7544426" y="3014161"/>
            <a:ext cx="762000" cy="152400"/>
          </a:xfrm>
          <a:prstGeom prst="bentConnector3">
            <a:avLst>
              <a:gd name="adj1" fmla="val 101273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40" name="Elbow Connector 39"/>
          <p:cNvCxnSpPr/>
          <p:nvPr/>
        </p:nvCxnSpPr>
        <p:spPr>
          <a:xfrm rot="5400000" flipH="1" flipV="1">
            <a:off x="8115926" y="2899859"/>
            <a:ext cx="990600" cy="609600"/>
          </a:xfrm>
          <a:prstGeom prst="bentConnector3">
            <a:avLst>
              <a:gd name="adj1" fmla="val 41608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 flipH="1">
            <a:off x="8763628" y="2709359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42" name="Elbow Connector 41"/>
          <p:cNvCxnSpPr/>
          <p:nvPr/>
        </p:nvCxnSpPr>
        <p:spPr>
          <a:xfrm rot="16200000" flipV="1">
            <a:off x="6934826" y="2709362"/>
            <a:ext cx="152400" cy="152400"/>
          </a:xfrm>
          <a:prstGeom prst="bentConnector3">
            <a:avLst>
              <a:gd name="adj1" fmla="val 104545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>
            <a:off x="1219826" y="4538157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872131" y="4766761"/>
            <a:ext cx="7425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o CTP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4819" y="3052137"/>
            <a:ext cx="5822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LVDS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Cables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515226" y="4538157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167530" y="4766761"/>
            <a:ext cx="7425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o CTP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734426" y="4538157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386731" y="4766761"/>
            <a:ext cx="7425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o CTP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706226" y="4538157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358531" y="4766761"/>
            <a:ext cx="7425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o CTP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91228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628" y="40809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86628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05828" y="40809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05828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20227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34628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77628" y="40809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77628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92027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306428" y="2404557"/>
            <a:ext cx="457200" cy="457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38720" y="3071247"/>
            <a:ext cx="5822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LVDS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Cables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10520" y="3071247"/>
            <a:ext cx="5822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LVDS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Cables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81322" y="3071247"/>
            <a:ext cx="5822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LVDS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Cables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5026" y="5604957"/>
            <a:ext cx="1143000" cy="76200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5400000">
            <a:off x="495926" y="4804859"/>
            <a:ext cx="838200" cy="152400"/>
          </a:xfrm>
          <a:prstGeom prst="bentConnector3">
            <a:avLst>
              <a:gd name="adj1" fmla="val 413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8" name="Elbow Connector 67"/>
          <p:cNvCxnSpPr/>
          <p:nvPr/>
        </p:nvCxnSpPr>
        <p:spPr>
          <a:xfrm rot="5400000">
            <a:off x="915026" y="3928557"/>
            <a:ext cx="2514600" cy="228600"/>
          </a:xfrm>
          <a:prstGeom prst="bentConnector3">
            <a:avLst>
              <a:gd name="adj1" fmla="val 413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9" name="Elbow Connector 68"/>
          <p:cNvCxnSpPr/>
          <p:nvPr/>
        </p:nvCxnSpPr>
        <p:spPr>
          <a:xfrm rot="5400000">
            <a:off x="1791326" y="4804859"/>
            <a:ext cx="838200" cy="152400"/>
          </a:xfrm>
          <a:prstGeom prst="bentConnector3">
            <a:avLst>
              <a:gd name="adj1" fmla="val -579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0" name="Elbow Connector 69"/>
          <p:cNvCxnSpPr/>
          <p:nvPr/>
        </p:nvCxnSpPr>
        <p:spPr>
          <a:xfrm rot="5400000">
            <a:off x="2134226" y="3928557"/>
            <a:ext cx="2514600" cy="228600"/>
          </a:xfrm>
          <a:prstGeom prst="bentConnector3">
            <a:avLst>
              <a:gd name="adj1" fmla="val -248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1" name="Elbow Connector 70"/>
          <p:cNvCxnSpPr/>
          <p:nvPr/>
        </p:nvCxnSpPr>
        <p:spPr>
          <a:xfrm rot="5400000">
            <a:off x="3010526" y="4804859"/>
            <a:ext cx="838200" cy="152400"/>
          </a:xfrm>
          <a:prstGeom prst="bentConnector3">
            <a:avLst>
              <a:gd name="adj1" fmla="val 1405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2" name="Elbow Connector 71"/>
          <p:cNvCxnSpPr/>
          <p:nvPr/>
        </p:nvCxnSpPr>
        <p:spPr>
          <a:xfrm rot="5400000">
            <a:off x="5106026" y="3928557"/>
            <a:ext cx="2514600" cy="228600"/>
          </a:xfrm>
          <a:prstGeom prst="bentConnector3">
            <a:avLst>
              <a:gd name="adj1" fmla="val -248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3" name="Elbow Connector 72"/>
          <p:cNvCxnSpPr/>
          <p:nvPr/>
        </p:nvCxnSpPr>
        <p:spPr>
          <a:xfrm rot="5400000">
            <a:off x="5982326" y="4804859"/>
            <a:ext cx="838200" cy="152400"/>
          </a:xfrm>
          <a:prstGeom prst="bentConnector3">
            <a:avLst>
              <a:gd name="adj1" fmla="val -579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4" name="Elbow Connector 73"/>
          <p:cNvCxnSpPr/>
          <p:nvPr/>
        </p:nvCxnSpPr>
        <p:spPr>
          <a:xfrm rot="5400000">
            <a:off x="3086726" y="3966657"/>
            <a:ext cx="2514600" cy="152400"/>
          </a:xfrm>
          <a:prstGeom prst="bentConnector3">
            <a:avLst>
              <a:gd name="adj1" fmla="val 413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5" name="Elbow Connector 74"/>
          <p:cNvCxnSpPr/>
          <p:nvPr/>
        </p:nvCxnSpPr>
        <p:spPr>
          <a:xfrm rot="5400000">
            <a:off x="5067926" y="2823659"/>
            <a:ext cx="304800" cy="228600"/>
          </a:xfrm>
          <a:prstGeom prst="bentConnector3">
            <a:avLst>
              <a:gd name="adj1" fmla="val -1818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6" name="Elbow Connector 75"/>
          <p:cNvCxnSpPr/>
          <p:nvPr/>
        </p:nvCxnSpPr>
        <p:spPr>
          <a:xfrm rot="5400000">
            <a:off x="6058526" y="3966657"/>
            <a:ext cx="2514600" cy="152400"/>
          </a:xfrm>
          <a:prstGeom prst="bentConnector3">
            <a:avLst>
              <a:gd name="adj1" fmla="val 413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7" name="Elbow Connector 76"/>
          <p:cNvCxnSpPr/>
          <p:nvPr/>
        </p:nvCxnSpPr>
        <p:spPr>
          <a:xfrm rot="5400000">
            <a:off x="3620126" y="3814259"/>
            <a:ext cx="2209800" cy="762000"/>
          </a:xfrm>
          <a:prstGeom prst="bentConnector3">
            <a:avLst>
              <a:gd name="adj1" fmla="val -31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8" name="Elbow Connector 77"/>
          <p:cNvCxnSpPr/>
          <p:nvPr/>
        </p:nvCxnSpPr>
        <p:spPr>
          <a:xfrm rot="5400000">
            <a:off x="8039726" y="2823659"/>
            <a:ext cx="304800" cy="228600"/>
          </a:xfrm>
          <a:prstGeom prst="bentConnector3">
            <a:avLst>
              <a:gd name="adj1" fmla="val -1818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9" name="Elbow Connector 78"/>
          <p:cNvCxnSpPr/>
          <p:nvPr/>
        </p:nvCxnSpPr>
        <p:spPr>
          <a:xfrm rot="5400000">
            <a:off x="6591926" y="3814259"/>
            <a:ext cx="2209800" cy="762000"/>
          </a:xfrm>
          <a:prstGeom prst="bentConnector3">
            <a:avLst>
              <a:gd name="adj1" fmla="val -31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0" name="Straight Connector 79"/>
          <p:cNvCxnSpPr/>
          <p:nvPr/>
        </p:nvCxnSpPr>
        <p:spPr>
          <a:xfrm>
            <a:off x="762626" y="5300157"/>
            <a:ext cx="65532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1" name="Straight Arrow Connector 80"/>
          <p:cNvCxnSpPr/>
          <p:nvPr/>
        </p:nvCxnSpPr>
        <p:spPr>
          <a:xfrm flipH="1">
            <a:off x="52584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 flipH="1">
            <a:off x="51822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 flipH="1">
            <a:off x="51060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 flipH="1">
            <a:off x="50298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flipH="1">
            <a:off x="49536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flipH="1">
            <a:off x="48774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 flipH="1">
            <a:off x="57156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>
          <a:xfrm flipH="1">
            <a:off x="56394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 flipH="1">
            <a:off x="5563227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flipH="1">
            <a:off x="54870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>
          <a:xfrm flipH="1">
            <a:off x="54108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 flipH="1">
            <a:off x="5334626" y="5300157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93" name="Left Brace 92"/>
          <p:cNvSpPr/>
          <p:nvPr/>
        </p:nvSpPr>
        <p:spPr>
          <a:xfrm rot="5400000">
            <a:off x="7544426" y="267980"/>
            <a:ext cx="152400" cy="167640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eft Brace 93"/>
          <p:cNvSpPr/>
          <p:nvPr/>
        </p:nvSpPr>
        <p:spPr>
          <a:xfrm rot="5400000">
            <a:off x="4572626" y="267980"/>
            <a:ext cx="152400" cy="167640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eft Brace 94"/>
          <p:cNvSpPr/>
          <p:nvPr/>
        </p:nvSpPr>
        <p:spPr>
          <a:xfrm rot="5400000">
            <a:off x="2439026" y="877582"/>
            <a:ext cx="152400" cy="45720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eft Brace 95"/>
          <p:cNvSpPr/>
          <p:nvPr/>
        </p:nvSpPr>
        <p:spPr>
          <a:xfrm rot="5400000">
            <a:off x="1143626" y="877582"/>
            <a:ext cx="152400" cy="45720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2916" y="2709357"/>
            <a:ext cx="67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CMXs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0084" y="3308777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System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CMXs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1519" y="3077204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</a:rPr>
              <a:t>- - - - - - - -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</a:endParaRPr>
          </a:p>
        </p:txBody>
      </p:sp>
      <p:cxnSp>
        <p:nvCxnSpPr>
          <p:cNvPr id="100" name="Elbow Connector 99"/>
          <p:cNvCxnSpPr/>
          <p:nvPr/>
        </p:nvCxnSpPr>
        <p:spPr>
          <a:xfrm rot="5400000">
            <a:off x="-380374" y="3928557"/>
            <a:ext cx="2514600" cy="228600"/>
          </a:xfrm>
          <a:prstGeom prst="bentConnector3">
            <a:avLst>
              <a:gd name="adj1" fmla="val 83"/>
            </a:avLst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911613" y="583356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CTP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 flipV="1">
            <a:off x="7811126" y="5871659"/>
            <a:ext cx="0" cy="228600"/>
          </a:xfrm>
          <a:prstGeom prst="straightConnector1">
            <a:avLst/>
          </a:prstGeom>
          <a:noFill/>
          <a:ln w="12700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6553827" y="5604957"/>
            <a:ext cx="1143000" cy="7620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Standalone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Topological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868026" y="5833557"/>
            <a:ext cx="68580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>
            <a:off x="5868026" y="6214557"/>
            <a:ext cx="68580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5837569" y="590678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x 12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15616" y="4992384"/>
            <a:ext cx="1814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 x 12-fiber ribbons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981827" y="2996540"/>
            <a:ext cx="394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1981827" y="3014157"/>
            <a:ext cx="152400" cy="1524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0" name="TextBox 109"/>
          <p:cNvSpPr txBox="1"/>
          <p:nvPr/>
        </p:nvSpPr>
        <p:spPr>
          <a:xfrm rot="16200000">
            <a:off x="1167455" y="3754245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x 12-fiber ribbon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Date Placeholder 1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993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87"/>
            <a:ext cx="7097713" cy="403057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CMX development work on 3 fronts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7689" y="1009506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3 parallel efforts </a:t>
            </a:r>
          </a:p>
          <a:p>
            <a:pPr lvl="1"/>
            <a:r>
              <a:rPr lang="en-US" dirty="0" smtClean="0">
                <a:solidFill>
                  <a:srgbClr val="F6750A"/>
                </a:solidFill>
              </a:rPr>
              <a:t>CMX Engineering </a:t>
            </a:r>
            <a:r>
              <a:rPr lang="en-US" dirty="0" smtClean="0"/>
              <a:t>@MSU</a:t>
            </a:r>
          </a:p>
          <a:p>
            <a:pPr lvl="2"/>
            <a:r>
              <a:rPr lang="en-US" dirty="0" smtClean="0"/>
              <a:t>Philippe, Dan, and Chip</a:t>
            </a:r>
          </a:p>
          <a:p>
            <a:pPr lvl="1"/>
            <a:r>
              <a:rPr lang="en-US" dirty="0" smtClean="0">
                <a:solidFill>
                  <a:srgbClr val="F6750A"/>
                </a:solidFill>
              </a:rPr>
              <a:t>CMX input module firmware </a:t>
            </a:r>
            <a:r>
              <a:rPr lang="en-US" dirty="0" smtClean="0"/>
              <a:t>@CERN</a:t>
            </a:r>
          </a:p>
          <a:p>
            <a:pPr lvl="2"/>
            <a:r>
              <a:rPr lang="en-US" dirty="0" err="1" smtClean="0"/>
              <a:t>Wojtek</a:t>
            </a:r>
            <a:r>
              <a:rPr lang="en-US" dirty="0" smtClean="0"/>
              <a:t> and Yuri</a:t>
            </a:r>
          </a:p>
          <a:p>
            <a:pPr lvl="1"/>
            <a:r>
              <a:rPr lang="en-US" dirty="0" smtClean="0">
                <a:solidFill>
                  <a:srgbClr val="F6750A"/>
                </a:solidFill>
              </a:rPr>
              <a:t>VME/ACE/TTC (VAT) interface </a:t>
            </a:r>
            <a:r>
              <a:rPr lang="en-US" dirty="0" smtClean="0"/>
              <a:t>@CERN</a:t>
            </a:r>
          </a:p>
          <a:p>
            <a:pPr lvl="2"/>
            <a:r>
              <a:rPr lang="en-US" dirty="0" smtClean="0"/>
              <a:t>Yuri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CMX </a:t>
            </a:r>
            <a:r>
              <a:rPr lang="en-US" dirty="0" smtClean="0"/>
              <a:t>development schedule </a:t>
            </a:r>
            <a:r>
              <a:rPr lang="en-US" dirty="0" smtClean="0"/>
              <a:t>from Stockholm Preliminary Design  Review is </a:t>
            </a:r>
            <a:r>
              <a:rPr lang="en-US" dirty="0" smtClean="0"/>
              <a:t>still valid</a:t>
            </a:r>
          </a:p>
          <a:p>
            <a:pPr lvl="1"/>
            <a:r>
              <a:rPr lang="en-US" dirty="0" smtClean="0"/>
              <a:t>Minor adjustments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05" y="30187"/>
            <a:ext cx="9677976" cy="4810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CMX </a:t>
            </a:r>
            <a:r>
              <a:rPr lang="en-US" sz="2400" dirty="0" smtClean="0"/>
              <a:t>development schedule </a:t>
            </a:r>
            <a:r>
              <a:rPr lang="en-US" sz="2400" dirty="0" smtClean="0"/>
              <a:t>from PDR</a:t>
            </a: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619" y="779077"/>
            <a:ext cx="9332334" cy="53574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2011: </a:t>
            </a:r>
            <a:r>
              <a:rPr lang="en-GB" dirty="0" smtClean="0"/>
              <a:t>Project and engineering specifications</a:t>
            </a:r>
          </a:p>
          <a:p>
            <a:pPr lvl="1"/>
            <a:r>
              <a:rPr lang="en-US" dirty="0" smtClean="0"/>
              <a:t>CMX project Preliminary Design Review </a:t>
            </a:r>
            <a:r>
              <a:rPr lang="en-US" dirty="0" smtClean="0"/>
              <a:t>(done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Preliminary </a:t>
            </a:r>
            <a:r>
              <a:rPr lang="en-US" dirty="0" smtClean="0"/>
              <a:t>engineering design </a:t>
            </a:r>
            <a:r>
              <a:rPr lang="en-US" dirty="0" smtClean="0"/>
              <a:t>studies </a:t>
            </a:r>
            <a:r>
              <a:rPr lang="en-US" dirty="0" smtClean="0"/>
              <a:t>(done, RAL review)</a:t>
            </a:r>
            <a:endParaRPr lang="en-GB" dirty="0" smtClean="0"/>
          </a:p>
          <a:p>
            <a:pPr lvl="1"/>
            <a:r>
              <a:rPr lang="en-US" dirty="0" smtClean="0"/>
              <a:t>Test rig installed, checked out at MSU (postponed until 2012)</a:t>
            </a:r>
            <a:endParaRPr lang="en-GB" dirty="0" smtClean="0"/>
          </a:p>
          <a:p>
            <a:r>
              <a:rPr lang="en-US" dirty="0" smtClean="0"/>
              <a:t>2012: Prototype design and fabrication</a:t>
            </a:r>
          </a:p>
          <a:p>
            <a:pPr lvl="1"/>
            <a:r>
              <a:rPr lang="en-US" dirty="0" smtClean="0"/>
              <a:t>CMX schematics and PCB </a:t>
            </a:r>
            <a:r>
              <a:rPr lang="en-US" dirty="0" smtClean="0"/>
              <a:t>layout (ongoing)</a:t>
            </a:r>
            <a:endParaRPr lang="en-US" dirty="0" smtClean="0"/>
          </a:p>
          <a:p>
            <a:pPr lvl="1"/>
            <a:r>
              <a:rPr lang="en-GB" dirty="0" smtClean="0"/>
              <a:t>CMM firmware ported </a:t>
            </a:r>
            <a:r>
              <a:rPr lang="en-GB" dirty="0" smtClean="0"/>
              <a:t>to CMX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6750A"/>
                </a:solidFill>
              </a:rPr>
              <a:t>Prototype fabrication (fall 2012)</a:t>
            </a:r>
          </a:p>
          <a:p>
            <a:pPr lvl="1"/>
            <a:r>
              <a:rPr lang="en-US" dirty="0" smtClean="0"/>
              <a:t>Basic </a:t>
            </a:r>
            <a:r>
              <a:rPr lang="en-US" dirty="0" smtClean="0"/>
              <a:t>tests for backward compatibility in test rig at MSU</a:t>
            </a:r>
            <a:endParaRPr lang="en-GB" dirty="0" smtClean="0"/>
          </a:p>
          <a:p>
            <a:pPr lvl="1"/>
            <a:r>
              <a:rPr lang="en-US" dirty="0" smtClean="0"/>
              <a:t>Production </a:t>
            </a:r>
            <a:r>
              <a:rPr lang="en-US" dirty="0" smtClean="0"/>
              <a:t>Readiness Review </a:t>
            </a:r>
          </a:p>
          <a:p>
            <a:r>
              <a:rPr lang="en-US" dirty="0" smtClean="0"/>
              <a:t>2013</a:t>
            </a:r>
            <a:r>
              <a:rPr lang="en-US" dirty="0" smtClean="0"/>
              <a:t>: Prototype testing/installation/commissioning, final </a:t>
            </a:r>
            <a:r>
              <a:rPr lang="en-US" dirty="0" smtClean="0"/>
              <a:t>CMX fabrication</a:t>
            </a:r>
            <a:endParaRPr lang="en-US" dirty="0" smtClean="0"/>
          </a:p>
          <a:p>
            <a:pPr lvl="1"/>
            <a:r>
              <a:rPr lang="en-GB" dirty="0" smtClean="0"/>
              <a:t>Full prototype tests in test rig at CERN</a:t>
            </a:r>
          </a:p>
          <a:p>
            <a:pPr lvl="1"/>
            <a:r>
              <a:rPr lang="en-GB" dirty="0" smtClean="0"/>
              <a:t>CMX firmware development and test</a:t>
            </a:r>
          </a:p>
          <a:p>
            <a:pPr lvl="1"/>
            <a:r>
              <a:rPr lang="en-GB" dirty="0" smtClean="0"/>
              <a:t>Test in the L1Calo system during shutdown</a:t>
            </a:r>
          </a:p>
          <a:p>
            <a:pPr lvl="1"/>
            <a:r>
              <a:rPr lang="en-US" dirty="0" smtClean="0"/>
              <a:t>Fabricate and assemble full set of </a:t>
            </a:r>
            <a:r>
              <a:rPr lang="en-US" dirty="0" smtClean="0"/>
              <a:t>Final CMX (</a:t>
            </a:r>
            <a:r>
              <a:rPr lang="en-US" dirty="0" smtClean="0">
                <a:solidFill>
                  <a:srgbClr val="F6750A"/>
                </a:solidFill>
              </a:rPr>
              <a:t>bulk with just Base, few with TP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2014: Final </a:t>
            </a:r>
            <a:r>
              <a:rPr lang="en-GB" dirty="0" smtClean="0"/>
              <a:t>commissioning in the L1Calo trigger system in USA15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CMX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405" y="12885"/>
            <a:ext cx="9677976" cy="4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CMX development timeline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7" y="861926"/>
            <a:ext cx="9734381" cy="515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420"/>
            <a:ext cx="7097713" cy="4810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606257"/>
            <a:ext cx="9503953" cy="57183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2012: Prototype design and fabrication </a:t>
            </a:r>
          </a:p>
          <a:p>
            <a:pPr lvl="1">
              <a:buClr>
                <a:srgbClr val="0099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CMX schematics and PCB layout</a:t>
            </a:r>
          </a:p>
          <a:p>
            <a:pPr lvl="2"/>
            <a:r>
              <a:rPr lang="en-US" dirty="0" smtClean="0">
                <a:solidFill>
                  <a:srgbClr val="009900"/>
                </a:solidFill>
              </a:rPr>
              <a:t>CMX technology </a:t>
            </a:r>
            <a:r>
              <a:rPr lang="en-US" dirty="0" smtClean="0">
                <a:solidFill>
                  <a:srgbClr val="009900"/>
                </a:solidFill>
              </a:rPr>
              <a:t>choice with Dual FPGA design: Base-CMX </a:t>
            </a:r>
            <a:r>
              <a:rPr lang="en-US" dirty="0" smtClean="0">
                <a:solidFill>
                  <a:srgbClr val="009900"/>
                </a:solidFill>
              </a:rPr>
              <a:t>&amp;</a:t>
            </a:r>
            <a:r>
              <a:rPr lang="en-US" dirty="0" smtClean="0">
                <a:solidFill>
                  <a:srgbClr val="009900"/>
                </a:solidFill>
              </a:rPr>
              <a:t> TP-CMX (RAL Feb 2012)</a:t>
            </a:r>
            <a:endParaRPr lang="en-US" dirty="0" smtClean="0">
              <a:solidFill>
                <a:srgbClr val="009900"/>
              </a:solidFill>
            </a:endParaRPr>
          </a:p>
          <a:p>
            <a:pPr lvl="2"/>
            <a:r>
              <a:rPr lang="en-US" dirty="0" smtClean="0"/>
              <a:t>6U VME test card for VAT </a:t>
            </a:r>
            <a:r>
              <a:rPr lang="en-US" dirty="0" smtClean="0"/>
              <a:t>interface (PCB </a:t>
            </a:r>
            <a:r>
              <a:rPr lang="en-US" dirty="0" smtClean="0"/>
              <a:t>ready for testing in </a:t>
            </a:r>
            <a:r>
              <a:rPr lang="en-US" dirty="0" smtClean="0"/>
              <a:t>June)</a:t>
            </a:r>
            <a:endParaRPr lang="en-US" dirty="0" smtClean="0"/>
          </a:p>
          <a:p>
            <a:pPr lvl="2"/>
            <a:r>
              <a:rPr lang="en-US" dirty="0" smtClean="0"/>
              <a:t>Real-time data path layout (ongoing)</a:t>
            </a:r>
          </a:p>
          <a:p>
            <a:pPr lvl="2"/>
            <a:r>
              <a:rPr lang="en-GB" dirty="0" smtClean="0">
                <a:solidFill>
                  <a:srgbClr val="00B0F0"/>
                </a:solidFill>
              </a:rPr>
              <a:t>CMX </a:t>
            </a:r>
            <a:r>
              <a:rPr lang="en-GB" dirty="0">
                <a:solidFill>
                  <a:srgbClr val="00B0F0"/>
                </a:solidFill>
              </a:rPr>
              <a:t>input module firmware currently under test on the XILINX development </a:t>
            </a:r>
            <a:r>
              <a:rPr lang="en-GB" dirty="0" smtClean="0">
                <a:solidFill>
                  <a:srgbClr val="00B0F0"/>
                </a:solidFill>
              </a:rPr>
              <a:t>module</a:t>
            </a:r>
            <a:endParaRPr lang="en-GB" dirty="0"/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Power budget estimate </a:t>
            </a:r>
          </a:p>
          <a:p>
            <a:pPr lvl="1"/>
            <a:r>
              <a:rPr lang="en-GB" dirty="0" smtClean="0"/>
              <a:t>Prototype fabrication</a:t>
            </a:r>
          </a:p>
          <a:p>
            <a:pPr lvl="2"/>
            <a:r>
              <a:rPr lang="en-US" dirty="0" smtClean="0"/>
              <a:t>mechanical testing</a:t>
            </a:r>
          </a:p>
          <a:p>
            <a:pPr lvl="3"/>
            <a:r>
              <a:rPr lang="en-US" dirty="0" smtClean="0">
                <a:solidFill>
                  <a:srgbClr val="00B0F0"/>
                </a:solidFill>
              </a:rPr>
              <a:t>Blank card, backplane connectors, front panel tests.</a:t>
            </a:r>
          </a:p>
          <a:p>
            <a:pPr lvl="3"/>
            <a:r>
              <a:rPr lang="en-US" dirty="0" smtClean="0">
                <a:solidFill>
                  <a:srgbClr val="00B0F0"/>
                </a:solidFill>
              </a:rPr>
              <a:t>Will happen before </a:t>
            </a:r>
            <a:r>
              <a:rPr lang="en-US" dirty="0" smtClean="0">
                <a:solidFill>
                  <a:srgbClr val="00B0F0"/>
                </a:solidFill>
              </a:rPr>
              <a:t>real prototype </a:t>
            </a:r>
            <a:r>
              <a:rPr lang="en-US" dirty="0" smtClean="0">
                <a:solidFill>
                  <a:srgbClr val="00B0F0"/>
                </a:solidFill>
              </a:rPr>
              <a:t>board, </a:t>
            </a:r>
            <a:r>
              <a:rPr lang="en-US" dirty="0" smtClean="0">
                <a:solidFill>
                  <a:srgbClr val="00B0F0"/>
                </a:solidFill>
              </a:rPr>
              <a:t>but not </a:t>
            </a:r>
            <a:r>
              <a:rPr lang="en-US" dirty="0" smtClean="0">
                <a:solidFill>
                  <a:srgbClr val="00B0F0"/>
                </a:solidFill>
              </a:rPr>
              <a:t>urgent yet.</a:t>
            </a:r>
          </a:p>
          <a:p>
            <a:pPr lvl="1"/>
            <a:r>
              <a:rPr lang="en-GB" dirty="0" smtClean="0"/>
              <a:t>CMM firmware ported on CMX</a:t>
            </a:r>
          </a:p>
          <a:p>
            <a:pPr lvl="2"/>
            <a:r>
              <a:rPr lang="en-GB" dirty="0" smtClean="0"/>
              <a:t>Firmware for VAT </a:t>
            </a:r>
            <a:r>
              <a:rPr lang="en-US" dirty="0" smtClean="0"/>
              <a:t>interface </a:t>
            </a:r>
            <a:r>
              <a:rPr lang="en-GB" dirty="0" smtClean="0"/>
              <a:t>(2 CPLD + TTC FPGA) to  Spartan-3AN FPGA (Adapt VHDL code, create test bench, specify VME register model) (Yuri)</a:t>
            </a:r>
          </a:p>
          <a:p>
            <a:pPr lvl="2"/>
            <a:r>
              <a:rPr lang="en-US" dirty="0" smtClean="0"/>
              <a:t>Most of CMM data path work completed at Stockholm (</a:t>
            </a:r>
            <a:r>
              <a:rPr lang="en-US" dirty="0" err="1" smtClean="0"/>
              <a:t>Pawel</a:t>
            </a:r>
            <a:r>
              <a:rPr lang="en-US" dirty="0" smtClean="0"/>
              <a:t> </a:t>
            </a:r>
            <a:r>
              <a:rPr lang="en-US" dirty="0" err="1" smtClean="0"/>
              <a:t>Plucinski</a:t>
            </a:r>
            <a:r>
              <a:rPr lang="en-US" dirty="0" smtClean="0"/>
              <a:t>, Sam Silverstein)</a:t>
            </a:r>
          </a:p>
          <a:p>
            <a:pPr lvl="3"/>
            <a:r>
              <a:rPr lang="en-US" dirty="0" smtClean="0"/>
              <a:t>Needs to be adapted to final package choice</a:t>
            </a:r>
            <a:endParaRPr lang="en-GB" dirty="0" smtClean="0"/>
          </a:p>
          <a:p>
            <a:pPr lvl="1"/>
            <a:r>
              <a:rPr lang="en-US" dirty="0" smtClean="0"/>
              <a:t>Basic tests for backward compatibility in test rig at MSU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solidFill>
                  <a:srgbClr val="0070C0"/>
                </a:solidFill>
              </a:rPr>
              <a:t>Production Readiness Review (L1Calo/TDAQ</a:t>
            </a:r>
            <a:r>
              <a:rPr lang="en-US" dirty="0" smtClean="0">
                <a:solidFill>
                  <a:srgbClr val="0070C0"/>
                </a:solidFill>
              </a:rPr>
              <a:t>) Fall/Winter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>
                <a:solidFill>
                  <a:srgbClr val="0070C0"/>
                </a:solidFill>
              </a:rPr>
              <a:t>PRR after the prototype(s) is tested and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final check before going into full </a:t>
            </a:r>
            <a:r>
              <a:rPr lang="en-US" dirty="0" smtClean="0">
                <a:solidFill>
                  <a:srgbClr val="0070C0"/>
                </a:solidFill>
              </a:rPr>
              <a:t>production of final modules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CMX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50967</TotalTime>
  <Words>1110</Words>
  <Application>Microsoft Office PowerPoint</Application>
  <PresentationFormat>A4 Paper (210x297 mm)</PresentationFormat>
  <Paragraphs>339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Slide 0</vt:lpstr>
      <vt:lpstr>CMX: CMM upgrade</vt:lpstr>
      <vt:lpstr>The CMX overview</vt:lpstr>
      <vt:lpstr>CMX: modular design, most cards assembled without TP functionality</vt:lpstr>
      <vt:lpstr>CMX: Use scenario with standalone TP</vt:lpstr>
      <vt:lpstr>CMX development work on 3 fronts</vt:lpstr>
      <vt:lpstr>CMX development schedule from PDR</vt:lpstr>
      <vt:lpstr>Slide 7</vt:lpstr>
      <vt:lpstr>2012</vt:lpstr>
      <vt:lpstr>Slide 9</vt:lpstr>
      <vt:lpstr>2011/2012: design studies: Clock/parity recovery</vt:lpstr>
      <vt:lpstr>2012 PCB Layout: Backplane – FPGA connection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Y.Ermoline</dc:creator>
  <cp:lastModifiedBy>Philippe Laurens</cp:lastModifiedBy>
  <cp:revision>1449</cp:revision>
  <cp:lastPrinted>2000-05-16T07:23:21Z</cp:lastPrinted>
  <dcterms:created xsi:type="dcterms:W3CDTF">1999-06-02T13:50:19Z</dcterms:created>
  <dcterms:modified xsi:type="dcterms:W3CDTF">2012-05-24T01:01:07Z</dcterms:modified>
</cp:coreProperties>
</file>