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4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6541-7A11-4530-97C6-44A76885ABED}" type="datetimeFigureOut">
              <a:rPr lang="en-US" smtClean="0"/>
              <a:t>29-Aug-2012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F751-460F-4A24-9BAC-AAD4E1E052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6541-7A11-4530-97C6-44A76885ABED}" type="datetimeFigureOut">
              <a:rPr lang="en-US" smtClean="0"/>
              <a:t>29-Aug-2012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F751-460F-4A24-9BAC-AAD4E1E052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6541-7A11-4530-97C6-44A76885ABED}" type="datetimeFigureOut">
              <a:rPr lang="en-US" smtClean="0"/>
              <a:t>29-Aug-2012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F751-460F-4A24-9BAC-AAD4E1E052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6541-7A11-4530-97C6-44A76885ABED}" type="datetimeFigureOut">
              <a:rPr lang="en-US" smtClean="0"/>
              <a:t>29-Aug-2012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F751-460F-4A24-9BAC-AAD4E1E052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6541-7A11-4530-97C6-44A76885ABED}" type="datetimeFigureOut">
              <a:rPr lang="en-US" smtClean="0"/>
              <a:t>29-Aug-2012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F751-460F-4A24-9BAC-AAD4E1E052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6541-7A11-4530-97C6-44A76885ABED}" type="datetimeFigureOut">
              <a:rPr lang="en-US" smtClean="0"/>
              <a:t>29-Aug-2012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F751-460F-4A24-9BAC-AAD4E1E052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6541-7A11-4530-97C6-44A76885ABED}" type="datetimeFigureOut">
              <a:rPr lang="en-US" smtClean="0"/>
              <a:t>29-Aug-2012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F751-460F-4A24-9BAC-AAD4E1E052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6541-7A11-4530-97C6-44A76885ABED}" type="datetimeFigureOut">
              <a:rPr lang="en-US" smtClean="0"/>
              <a:t>29-Aug-2012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F751-460F-4A24-9BAC-AAD4E1E052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6541-7A11-4530-97C6-44A76885ABED}" type="datetimeFigureOut">
              <a:rPr lang="en-US" smtClean="0"/>
              <a:t>29-Aug-2012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F751-460F-4A24-9BAC-AAD4E1E052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6541-7A11-4530-97C6-44A76885ABED}" type="datetimeFigureOut">
              <a:rPr lang="en-US" smtClean="0"/>
              <a:t>29-Aug-2012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F751-460F-4A24-9BAC-AAD4E1E052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6541-7A11-4530-97C6-44A76885ABED}" type="datetimeFigureOut">
              <a:rPr lang="en-US" smtClean="0"/>
              <a:t>29-Aug-2012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F751-460F-4A24-9BAC-AAD4E1E052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66541-7A11-4530-97C6-44A76885ABED}" type="datetimeFigureOut">
              <a:rPr lang="en-US" smtClean="0"/>
              <a:t>29-Aug-2012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FF751-460F-4A24-9BAC-AAD4E1E052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Atlas L1Calo CMX Card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229600" cy="47545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2800" b="1" dirty="0" smtClean="0"/>
              <a:t>CMX is </a:t>
            </a:r>
            <a:r>
              <a:rPr lang="en-US" sz="3800" b="1" dirty="0" smtClean="0">
                <a:solidFill>
                  <a:schemeClr val="accent3">
                    <a:lumMod val="75000"/>
                  </a:schemeClr>
                </a:solidFill>
              </a:rPr>
              <a:t>upgrade </a:t>
            </a:r>
            <a:r>
              <a:rPr lang="en-US" sz="2900" b="1" dirty="0" smtClean="0">
                <a:solidFill>
                  <a:schemeClr val="accent3">
                    <a:lumMod val="75000"/>
                  </a:schemeClr>
                </a:solidFill>
              </a:rPr>
              <a:t>of CMM </a:t>
            </a:r>
            <a:r>
              <a:rPr lang="en-US" sz="2600" b="1" dirty="0" smtClean="0"/>
              <a:t>with higher capacity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nputs</a:t>
            </a:r>
            <a:r>
              <a:rPr lang="en-US" sz="2800" dirty="0" smtClean="0"/>
              <a:t> from JEM or CPM modules</a:t>
            </a:r>
          </a:p>
          <a:p>
            <a:pPr marL="857250" lvl="1" indent="-457200"/>
            <a:r>
              <a:rPr lang="en-US" sz="2400" dirty="0" smtClean="0"/>
              <a:t>40 </a:t>
            </a:r>
            <a:r>
              <a:rPr lang="en-US" sz="2400" dirty="0" smtClean="0">
                <a:cs typeface="Arial"/>
              </a:rPr>
              <a:t>→ </a:t>
            </a:r>
            <a:r>
              <a:rPr lang="en-US" sz="2400" dirty="0" smtClean="0"/>
              <a:t>160Mbps (400 signals)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800" dirty="0" smtClean="0"/>
              <a:t>Crate CMX to System CMX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Cable IO</a:t>
            </a:r>
          </a:p>
          <a:p>
            <a:pPr marL="857250" lvl="1" indent="-457200"/>
            <a:r>
              <a:rPr lang="en-US" sz="2400" dirty="0" smtClean="0"/>
              <a:t>40 </a:t>
            </a:r>
            <a:r>
              <a:rPr lang="en-US" sz="2400" dirty="0" smtClean="0">
                <a:cs typeface="Arial"/>
              </a:rPr>
              <a:t>→ </a:t>
            </a:r>
            <a:r>
              <a:rPr lang="en-US" sz="2400" dirty="0" smtClean="0"/>
              <a:t>160Mbps (81 signals)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Output</a:t>
            </a:r>
            <a:r>
              <a:rPr lang="en-US" sz="2800" dirty="0" smtClean="0"/>
              <a:t> to CTP</a:t>
            </a:r>
          </a:p>
          <a:p>
            <a:pPr marL="857250" lvl="1" indent="-457200"/>
            <a:r>
              <a:rPr lang="en-US" sz="2400" dirty="0" smtClean="0"/>
              <a:t>40 </a:t>
            </a:r>
            <a:r>
              <a:rPr lang="en-US" sz="2400" dirty="0" smtClean="0">
                <a:cs typeface="Arial"/>
              </a:rPr>
              <a:t>→ </a:t>
            </a:r>
            <a:r>
              <a:rPr lang="en-US" sz="2400" dirty="0" smtClean="0"/>
              <a:t>8</a:t>
            </a:r>
            <a:r>
              <a:rPr lang="en-US" sz="2400" dirty="0" smtClean="0"/>
              <a:t>0Mbps (66 signals)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800" dirty="0" smtClean="0"/>
              <a:t>Bigger FPGA  (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Xilinx Virtex 6 </a:t>
            </a:r>
            <a:r>
              <a:rPr lang="en-US" sz="2800" dirty="0" smtClean="0"/>
              <a:t>VLX550T)</a:t>
            </a:r>
          </a:p>
          <a:p>
            <a:pPr marL="857250" lvl="1" indent="-457200"/>
            <a:r>
              <a:rPr lang="en-US" sz="2400" dirty="0" smtClean="0"/>
              <a:t>e.g. for additional thresholds</a:t>
            </a:r>
          </a:p>
          <a:p>
            <a:pPr marL="457200" indent="-457200">
              <a:buNone/>
            </a:pPr>
            <a:endParaRPr lang="en-US" sz="2800" dirty="0" smtClean="0"/>
          </a:p>
          <a:p>
            <a:pPr marL="457200" indent="-457200">
              <a:buNone/>
            </a:pPr>
            <a:r>
              <a:rPr lang="en-US" sz="2800" b="1" dirty="0" smtClean="0"/>
              <a:t>Functionality </a:t>
            </a:r>
            <a:r>
              <a:rPr lang="en-US" sz="3800" b="1" dirty="0" smtClean="0">
                <a:solidFill>
                  <a:schemeClr val="accent3">
                    <a:lumMod val="75000"/>
                  </a:schemeClr>
                </a:solidFill>
              </a:rPr>
              <a:t>new to CMX</a:t>
            </a:r>
            <a:endParaRPr lang="en-US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Cluster information </a:t>
            </a:r>
            <a:r>
              <a:rPr lang="en-US" sz="2800" dirty="0" smtClean="0"/>
              <a:t>sent by each CMX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to Topological Processor</a:t>
            </a:r>
          </a:p>
          <a:p>
            <a:pPr lvl="1"/>
            <a:r>
              <a:rPr lang="en-US" sz="2400" dirty="0" smtClean="0"/>
              <a:t>Two</a:t>
            </a:r>
            <a:r>
              <a:rPr lang="en-US" sz="2400" dirty="0" smtClean="0"/>
              <a:t> 12-fiber ribbons of optical output @6.4Gbps per fiber</a:t>
            </a:r>
            <a:endParaRPr lang="en-US" sz="2800" dirty="0" smtClean="0"/>
          </a:p>
          <a:p>
            <a:pPr marL="457200" indent="-457200">
              <a:buFont typeface="+mj-lt"/>
              <a:buAutoNum type="arabicParenR"/>
            </a:pPr>
            <a:r>
              <a:rPr lang="en-US" sz="2800" dirty="0" smtClean="0"/>
              <a:t>Optional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partial TP capability </a:t>
            </a:r>
            <a:r>
              <a:rPr lang="en-US" sz="2800" dirty="0" smtClean="0"/>
              <a:t>included</a:t>
            </a:r>
          </a:p>
          <a:p>
            <a:pPr lvl="1"/>
            <a:r>
              <a:rPr lang="en-US" sz="2400" dirty="0" smtClean="0">
                <a:solidFill>
                  <a:srgbClr val="F6750A"/>
                </a:solidFill>
              </a:rPr>
              <a:t>A Standalone TP is being built </a:t>
            </a:r>
            <a:r>
              <a:rPr lang="en-US" sz="2400" dirty="0" smtClean="0"/>
              <a:t>b</a:t>
            </a:r>
            <a:r>
              <a:rPr lang="en-US" sz="2400" dirty="0" smtClean="0"/>
              <a:t>ut some TP capability is still desirable on the CMX platform</a:t>
            </a:r>
          </a:p>
          <a:p>
            <a:pPr lvl="1"/>
            <a:r>
              <a:rPr lang="en-US" sz="2400" dirty="0" smtClean="0"/>
              <a:t>Three</a:t>
            </a:r>
            <a:r>
              <a:rPr lang="en-US" sz="2400" dirty="0" smtClean="0"/>
              <a:t> 12-fiber ribbons of optical input at @6.4Gbps per fiber</a:t>
            </a:r>
          </a:p>
          <a:p>
            <a:pPr lvl="1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Separate Virtex 6 FPGA </a:t>
            </a:r>
            <a:r>
              <a:rPr lang="en-US" sz="2400" dirty="0" smtClean="0"/>
              <a:t>used for TP Functionality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(optionally installed)</a:t>
            </a:r>
          </a:p>
          <a:p>
            <a:pPr lvl="2"/>
            <a:r>
              <a:rPr lang="en-US" sz="2000" dirty="0" smtClean="0"/>
              <a:t>Most CMX cards will be built without the TP FPGA installed</a:t>
            </a:r>
          </a:p>
          <a:p>
            <a:pPr lvl="1"/>
            <a:endParaRPr lang="en-US" sz="2200" dirty="0" smtClean="0"/>
          </a:p>
          <a:p>
            <a:endParaRPr lang="en-US" dirty="0"/>
          </a:p>
        </p:txBody>
      </p:sp>
      <p:pic>
        <p:nvPicPr>
          <p:cNvPr id="6" name="Picture 2" descr="F:\AGLT2\AGLT2ProdSummary\AglT2\Msu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172200"/>
            <a:ext cx="1609725" cy="571500"/>
          </a:xfrm>
          <a:prstGeom prst="rect">
            <a:avLst/>
          </a:prstGeom>
          <a:noFill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76200"/>
            <a:ext cx="7334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F:\_Pictures\Atlas\Atlas-logo-me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0"/>
            <a:ext cx="1057275" cy="127250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162800" y="64008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MSU    29-Aug-2012</a:t>
            </a:r>
            <a:endParaRPr lang="en-US" sz="1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04177" y="1295400"/>
            <a:ext cx="4416161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Atlas L1Calo CMX Card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839200" cy="46783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Main Data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P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ath</a:t>
            </a:r>
            <a:endParaRPr lang="en-US" sz="16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r>
              <a:rPr lang="en-US" dirty="0" smtClean="0"/>
              <a:t>Backplane Inputs, Cable IO and CTP Output all understood</a:t>
            </a:r>
          </a:p>
          <a:p>
            <a:pPr lvl="2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Maximized signal integrity</a:t>
            </a:r>
          </a:p>
          <a:p>
            <a:pPr lvl="2"/>
            <a:r>
              <a:rPr lang="en-US" dirty="0" smtClean="0"/>
              <a:t>Critical for 160Mbps bandwidth</a:t>
            </a:r>
          </a:p>
          <a:p>
            <a:pPr lvl="2"/>
            <a:r>
              <a:rPr lang="en-US" dirty="0" smtClean="0"/>
              <a:t>All critical signals between ground planes</a:t>
            </a:r>
          </a:p>
          <a:p>
            <a:pPr lvl="2"/>
            <a:r>
              <a:rPr lang="en-US" dirty="0" smtClean="0"/>
              <a:t>PCB trace layout optimized (no extra </a:t>
            </a:r>
            <a:r>
              <a:rPr lang="en-US" dirty="0" err="1" smtClean="0"/>
              <a:t>vias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Pin </a:t>
            </a:r>
            <a:r>
              <a:rPr lang="en-US" dirty="0" err="1" smtClean="0"/>
              <a:t>assigment</a:t>
            </a:r>
            <a:r>
              <a:rPr lang="en-US" dirty="0" smtClean="0"/>
              <a:t> verified for firmware </a:t>
            </a:r>
            <a:r>
              <a:rPr lang="en-US" dirty="0" err="1" smtClean="0"/>
              <a:t>routability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24-layer card</a:t>
            </a:r>
          </a:p>
          <a:p>
            <a:pPr lvl="1"/>
            <a:r>
              <a:rPr lang="en-US" dirty="0" smtClean="0"/>
              <a:t>Working on details of Optical IO 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Ancillary Functions</a:t>
            </a:r>
          </a:p>
          <a:p>
            <a:pPr lvl="1"/>
            <a:r>
              <a:rPr lang="en-US" dirty="0" smtClean="0"/>
              <a:t>Understanding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Power</a:t>
            </a:r>
            <a:r>
              <a:rPr lang="en-US" dirty="0" smtClean="0"/>
              <a:t> issues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izing power supplies </a:t>
            </a:r>
          </a:p>
          <a:p>
            <a:pPr lvl="2"/>
            <a:r>
              <a:rPr lang="en-US" dirty="0" smtClean="0"/>
              <a:t>Need to satisfy firmware requirements</a:t>
            </a:r>
          </a:p>
          <a:p>
            <a:pPr lvl="2"/>
            <a:r>
              <a:rPr lang="en-US" dirty="0" smtClean="0"/>
              <a:t>Investigating FPGA heat dissipation</a:t>
            </a:r>
          </a:p>
          <a:p>
            <a:pPr lvl="1"/>
            <a:r>
              <a:rPr lang="en-US" dirty="0" smtClean="0"/>
              <a:t>Working on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Clock</a:t>
            </a:r>
            <a:r>
              <a:rPr lang="en-US" dirty="0" smtClean="0"/>
              <a:t> Distribution</a:t>
            </a:r>
          </a:p>
          <a:p>
            <a:pPr lvl="2"/>
            <a:r>
              <a:rPr lang="en-US" dirty="0" smtClean="0"/>
              <a:t>All clocks and IOs are synchronized to TTC</a:t>
            </a:r>
          </a:p>
          <a:p>
            <a:pPr lvl="1"/>
            <a:r>
              <a:rPr lang="en-US" dirty="0" smtClean="0"/>
              <a:t>Optimizing overall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parts placement</a:t>
            </a:r>
          </a:p>
          <a:p>
            <a:pPr lvl="1"/>
            <a:endParaRPr lang="en-US" dirty="0" smtClean="0"/>
          </a:p>
        </p:txBody>
      </p:sp>
      <p:pic>
        <p:nvPicPr>
          <p:cNvPr id="1027" name="Picture 3" descr="F:\AtlasUpg\Work\CMMpp\20120829_CMX_annotat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0306" y="2209800"/>
            <a:ext cx="4223694" cy="3695194"/>
          </a:xfrm>
          <a:prstGeom prst="rect">
            <a:avLst/>
          </a:prstGeom>
          <a:noFill/>
        </p:spPr>
      </p:pic>
      <p:pic>
        <p:nvPicPr>
          <p:cNvPr id="6" name="Picture 2" descr="F:\AGLT2\AGLT2ProdSummary\AglT2\Msu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172200"/>
            <a:ext cx="1609725" cy="571500"/>
          </a:xfrm>
          <a:prstGeom prst="rect">
            <a:avLst/>
          </a:prstGeom>
          <a:noFill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76200"/>
            <a:ext cx="7334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F:\_Pictures\Atlas\Atlas-logo-med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0"/>
            <a:ext cx="1057275" cy="127250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162800" y="64008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MSU    29-Aug-2012</a:t>
            </a:r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Atlas L1Calo CMX Card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678363"/>
          </a:xfrm>
        </p:spPr>
        <p:txBody>
          <a:bodyPr>
            <a:normAutofit fontScale="92500" lnSpcReduction="10000"/>
          </a:bodyPr>
          <a:lstStyle/>
          <a:p>
            <a:pPr>
              <a:buNone/>
              <a:defRPr/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VAT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card: parallel effort and study platform</a:t>
            </a:r>
            <a:endParaRPr lang="en-US" sz="2000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VME/ACE/TTC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VAT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ancillary functions of CMX </a:t>
            </a:r>
            <a:endParaRPr lang="en-US" sz="2000" kern="0" dirty="0">
              <a:solidFill>
                <a:schemeClr val="accent6">
                  <a:lumMod val="75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r>
              <a:rPr lang="en-US" sz="1800" dirty="0">
                <a:latin typeface="Arial" pitchFamily="34" charset="0"/>
              </a:rPr>
              <a:t>Redesign </a:t>
            </a:r>
            <a:r>
              <a:rPr lang="en-US" sz="1800" dirty="0" smtClean="0">
                <a:latin typeface="Arial" pitchFamily="34" charset="0"/>
              </a:rPr>
              <a:t>of CMM with </a:t>
            </a:r>
            <a:r>
              <a:rPr lang="en-US" sz="1800" dirty="0" smtClean="0">
                <a:solidFill>
                  <a:srgbClr val="F6750A"/>
                </a:solidFill>
                <a:latin typeface="Arial" pitchFamily="34" charset="0"/>
              </a:rPr>
              <a:t>new </a:t>
            </a:r>
            <a:r>
              <a:rPr lang="en-US" sz="1800" dirty="0">
                <a:solidFill>
                  <a:srgbClr val="F6750A"/>
                </a:solidFill>
                <a:latin typeface="Arial" pitchFamily="34" charset="0"/>
              </a:rPr>
              <a:t>components</a:t>
            </a:r>
            <a:endParaRPr lang="en-US" sz="1800" kern="0" dirty="0">
              <a:solidFill>
                <a:srgbClr val="F6750A"/>
              </a:solidFill>
              <a:latin typeface="Arial" pitchFamily="34" charset="0"/>
            </a:endParaRPr>
          </a:p>
          <a:p>
            <a:pPr marL="800100" lvl="2" indent="-342900">
              <a:defRPr/>
            </a:pPr>
            <a:r>
              <a:rPr lang="en-US" sz="1800" dirty="0">
                <a:latin typeface="Arial" pitchFamily="34" charset="0"/>
              </a:rPr>
              <a:t>M</a:t>
            </a:r>
            <a:r>
              <a:rPr lang="en-US" sz="1800" dirty="0" smtClean="0">
                <a:latin typeface="Arial" pitchFamily="34" charset="0"/>
              </a:rPr>
              <a:t>ost ancillary functions fit in </a:t>
            </a:r>
            <a:r>
              <a:rPr lang="en-US" sz="1800" dirty="0" smtClean="0">
                <a:solidFill>
                  <a:srgbClr val="F6750A"/>
                </a:solidFill>
                <a:latin typeface="Arial" pitchFamily="34" charset="0"/>
              </a:rPr>
              <a:t>single Support FPGA</a:t>
            </a:r>
            <a:endParaRPr lang="en-US" sz="1800" b="1" kern="0" dirty="0">
              <a:solidFill>
                <a:srgbClr val="F6750A"/>
              </a:solidFill>
              <a:latin typeface="Arial" pitchFamily="34" charset="0"/>
            </a:endParaRPr>
          </a:p>
          <a:p>
            <a:pPr>
              <a:defRPr/>
            </a:pPr>
            <a:r>
              <a:rPr lang="en-US" sz="1800" kern="0" dirty="0" smtClean="0"/>
              <a:t>Build a </a:t>
            </a:r>
            <a:r>
              <a:rPr lang="en-US" sz="1800" b="1" kern="0" dirty="0" smtClean="0">
                <a:solidFill>
                  <a:schemeClr val="accent6">
                    <a:lumMod val="75000"/>
                  </a:schemeClr>
                </a:solidFill>
              </a:rPr>
              <a:t>6U </a:t>
            </a:r>
            <a:r>
              <a:rPr lang="en-US" sz="1800" b="1" kern="0" dirty="0">
                <a:solidFill>
                  <a:schemeClr val="accent6">
                    <a:lumMod val="75000"/>
                  </a:schemeClr>
                </a:solidFill>
              </a:rPr>
              <a:t>VME test </a:t>
            </a:r>
            <a:r>
              <a:rPr lang="en-US" sz="1800" b="1" kern="0" dirty="0" smtClean="0">
                <a:solidFill>
                  <a:schemeClr val="accent6">
                    <a:lumMod val="75000"/>
                  </a:schemeClr>
                </a:solidFill>
              </a:rPr>
              <a:t>card</a:t>
            </a:r>
            <a:endParaRPr lang="en-US" sz="1800" b="1" kern="0" dirty="0">
              <a:solidFill>
                <a:schemeClr val="accent6">
                  <a:lumMod val="75000"/>
                </a:schemeClr>
              </a:solidFill>
            </a:endParaRPr>
          </a:p>
          <a:p>
            <a:pPr marL="800100" lvl="1" indent="-342900">
              <a:buClr>
                <a:schemeClr val="tx1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1800" kern="0" dirty="0" smtClean="0"/>
              <a:t>Include a small Virtex 6</a:t>
            </a:r>
            <a:endParaRPr lang="en-US" sz="1800" kern="0" dirty="0"/>
          </a:p>
          <a:p>
            <a:pPr marL="800100" lvl="1" indent="-342900">
              <a:buClr>
                <a:schemeClr val="tx1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1800" kern="0" dirty="0" smtClean="0"/>
              <a:t>Practice firmware configuration via System ACE</a:t>
            </a:r>
            <a:endParaRPr lang="en-US" sz="1800" kern="0" dirty="0"/>
          </a:p>
          <a:p>
            <a:pPr marL="800100" lvl="1" indent="-342900">
              <a:buClr>
                <a:schemeClr val="tx1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1800" kern="0" dirty="0" smtClean="0"/>
              <a:t>Test bed of operating environment for CMX</a:t>
            </a:r>
            <a:endParaRPr lang="en-US" sz="1800" kern="0" dirty="0"/>
          </a:p>
          <a:p>
            <a:pPr marL="800100" lvl="1" indent="-342900">
              <a:buClr>
                <a:schemeClr val="tx1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1800" kern="0" dirty="0"/>
              <a:t>Can start design of CMX control Software</a:t>
            </a:r>
          </a:p>
          <a:p>
            <a:pPr marL="800100" lvl="1" indent="-342900">
              <a:buClr>
                <a:schemeClr val="tx1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1800" kern="0" dirty="0" smtClean="0">
                <a:solidFill>
                  <a:srgbClr val="F6750A"/>
                </a:solidFill>
              </a:rPr>
              <a:t>Lessons and details to </a:t>
            </a:r>
            <a:r>
              <a:rPr lang="en-US" sz="1800" kern="0" dirty="0">
                <a:solidFill>
                  <a:srgbClr val="F6750A"/>
                </a:solidFill>
              </a:rPr>
              <a:t>be merged into CMX </a:t>
            </a:r>
            <a:endParaRPr lang="en-US" sz="1800" kern="0" dirty="0" smtClean="0">
              <a:solidFill>
                <a:srgbClr val="F6750A"/>
              </a:solidFill>
            </a:endParaRPr>
          </a:p>
          <a:p>
            <a:pPr marL="400050">
              <a:buClr>
                <a:schemeClr val="tx1"/>
              </a:buClr>
              <a:buSzPct val="80000"/>
              <a:defRPr/>
            </a:pPr>
            <a:r>
              <a:rPr lang="en-US" sz="2200" kern="0" dirty="0" smtClean="0">
                <a:solidFill>
                  <a:schemeClr val="accent6">
                    <a:lumMod val="75000"/>
                  </a:schemeClr>
                </a:solidFill>
              </a:rPr>
              <a:t>PCB done </a:t>
            </a:r>
            <a:r>
              <a:rPr lang="en-US" sz="2200" kern="0" dirty="0" smtClean="0"/>
              <a:t>June 2012</a:t>
            </a:r>
            <a:endParaRPr lang="en-US" sz="2200" kern="0" dirty="0"/>
          </a:p>
          <a:p>
            <a:pPr>
              <a:buClr>
                <a:schemeClr val="tx1"/>
              </a:buClr>
              <a:buSzPct val="80000"/>
              <a:defRPr/>
            </a:pPr>
            <a:r>
              <a:rPr lang="en-US" sz="1800" kern="0" dirty="0" smtClean="0"/>
              <a:t>Currently working on</a:t>
            </a:r>
          </a:p>
          <a:p>
            <a:pPr marL="800100" lvl="1" indent="-342900">
              <a:buClr>
                <a:schemeClr val="tx1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1800" kern="0" dirty="0" smtClean="0"/>
              <a:t>Firmware for VAT card</a:t>
            </a:r>
          </a:p>
          <a:p>
            <a:pPr marL="800100" lvl="1" indent="-342900">
              <a:buClr>
                <a:schemeClr val="tx1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1800" kern="0" dirty="0" smtClean="0"/>
              <a:t>Test Firmware </a:t>
            </a:r>
            <a:r>
              <a:rPr lang="en-US" sz="1800" kern="0" dirty="0"/>
              <a:t>for Virtex 6 FPGA</a:t>
            </a:r>
          </a:p>
          <a:p>
            <a:pPr marL="800100" lvl="1" indent="-342900">
              <a:buClr>
                <a:schemeClr val="tx1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1800" kern="0" dirty="0"/>
              <a:t>Test Stand and software</a:t>
            </a:r>
            <a:endParaRPr lang="en-US" dirty="0" smtClean="0"/>
          </a:p>
        </p:txBody>
      </p:sp>
      <p:pic>
        <p:nvPicPr>
          <p:cNvPr id="6" name="Picture 2" descr="F:\AGLT2\AGLT2ProdSummary\AglT2\Msu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172200"/>
            <a:ext cx="1609725" cy="571500"/>
          </a:xfrm>
          <a:prstGeom prst="rect">
            <a:avLst/>
          </a:prstGeom>
          <a:noFill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76200"/>
            <a:ext cx="7334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F:\_Pictures\Atlas\Atlas-logo-me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0"/>
            <a:ext cx="1057275" cy="127250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162800" y="64008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MSU    29-Aug-2012</a:t>
            </a:r>
            <a:endParaRPr lang="en-US" sz="1400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02395" y="2057400"/>
            <a:ext cx="293680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327</Words>
  <Application>Microsoft Office PowerPoint</Application>
  <PresentationFormat>On-screen Show (4:3)</PresentationFormat>
  <Paragraphs>57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Atlas L1Calo CMX Card</vt:lpstr>
      <vt:lpstr>Atlas L1Calo CMX Card</vt:lpstr>
      <vt:lpstr>Atlas L1Calo CMX Card</vt:lpstr>
    </vt:vector>
  </TitlesOfParts>
  <Company>Michigan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Philippe Laurens</dc:creator>
  <cp:lastModifiedBy>Philippe Laurens</cp:lastModifiedBy>
  <cp:revision>31</cp:revision>
  <dcterms:created xsi:type="dcterms:W3CDTF">2012-08-29T16:29:27Z</dcterms:created>
  <dcterms:modified xsi:type="dcterms:W3CDTF">2012-08-29T22:30:18Z</dcterms:modified>
</cp:coreProperties>
</file>