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58" r:id="rId2"/>
    <p:sldId id="257" r:id="rId3"/>
    <p:sldId id="320" r:id="rId4"/>
    <p:sldId id="259" r:id="rId5"/>
    <p:sldId id="260" r:id="rId6"/>
    <p:sldId id="261" r:id="rId7"/>
    <p:sldId id="297" r:id="rId8"/>
    <p:sldId id="269" r:id="rId9"/>
    <p:sldId id="262" r:id="rId10"/>
    <p:sldId id="263" r:id="rId11"/>
    <p:sldId id="264" r:id="rId12"/>
    <p:sldId id="265" r:id="rId13"/>
    <p:sldId id="267" r:id="rId14"/>
    <p:sldId id="268" r:id="rId15"/>
    <p:sldId id="311" r:id="rId16"/>
    <p:sldId id="278" r:id="rId17"/>
    <p:sldId id="271" r:id="rId18"/>
    <p:sldId id="296" r:id="rId19"/>
    <p:sldId id="284" r:id="rId20"/>
    <p:sldId id="285" r:id="rId21"/>
    <p:sldId id="281" r:id="rId22"/>
    <p:sldId id="279" r:id="rId23"/>
    <p:sldId id="283" r:id="rId24"/>
    <p:sldId id="280" r:id="rId25"/>
    <p:sldId id="287" r:id="rId26"/>
    <p:sldId id="277" r:id="rId27"/>
    <p:sldId id="315" r:id="rId28"/>
    <p:sldId id="286" r:id="rId29"/>
    <p:sldId id="276" r:id="rId30"/>
    <p:sldId id="295" r:id="rId31"/>
    <p:sldId id="294" r:id="rId32"/>
    <p:sldId id="312" r:id="rId33"/>
    <p:sldId id="310" r:id="rId34"/>
    <p:sldId id="298" r:id="rId35"/>
    <p:sldId id="288" r:id="rId36"/>
    <p:sldId id="272" r:id="rId37"/>
    <p:sldId id="299" r:id="rId38"/>
    <p:sldId id="316" r:id="rId39"/>
    <p:sldId id="289" r:id="rId40"/>
    <p:sldId id="302" r:id="rId41"/>
    <p:sldId id="300" r:id="rId42"/>
    <p:sldId id="273" r:id="rId43"/>
    <p:sldId id="301" r:id="rId44"/>
    <p:sldId id="291" r:id="rId45"/>
    <p:sldId id="317" r:id="rId46"/>
    <p:sldId id="290" r:id="rId47"/>
    <p:sldId id="303" r:id="rId48"/>
    <p:sldId id="274" r:id="rId49"/>
    <p:sldId id="292" r:id="rId50"/>
    <p:sldId id="275" r:id="rId51"/>
    <p:sldId id="313" r:id="rId52"/>
    <p:sldId id="308" r:id="rId53"/>
    <p:sldId id="305" r:id="rId54"/>
    <p:sldId id="306" r:id="rId55"/>
    <p:sldId id="307" r:id="rId56"/>
    <p:sldId id="304" r:id="rId57"/>
    <p:sldId id="314" r:id="rId58"/>
    <p:sldId id="31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D3"/>
    <a:srgbClr val="4F81BD"/>
    <a:srgbClr val="FFFFFF"/>
    <a:srgbClr val="385D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3" autoAdjust="0"/>
    <p:restoredTop sz="99341" autoAdjust="0"/>
  </p:normalViewPr>
  <p:slideViewPr>
    <p:cSldViewPr>
      <p:cViewPr>
        <p:scale>
          <a:sx n="89" d="100"/>
          <a:sy n="89" d="100"/>
        </p:scale>
        <p:origin x="-63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1BB74-7E0B-4EF3-AECA-2F623435D317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EAEC0-6FA7-46E8-AEBD-63FB1B2C6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modification of the June idea, but abandoning the single-FPGA package – CMX 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current thinking that optimizes trace layout, maximize functionality and flexibility, while minimizing design and operational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cheaper</a:t>
            </a:r>
            <a:r>
              <a:rPr lang="en-US" baseline="0" dirty="0" smtClean="0"/>
              <a:t> configuration using both CMX A and CMX C in different roles. No TP assumed.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absolute minimum card, replacing the CMM functionality, with input rates increased to 160Mbps, and sending the backplane information optically to a Topological 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June vision in order to include TP processing capability on the CMX platform.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current thinking that optimizes trace layout, maximize functionality and flexibility, while minimizing design and operational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B5141-105E-0D40-8447-BFAF6F6FE8D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5D94F-B8DA-44CB-A085-2C592E08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Status of CMX design studies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Philippe Laurens, MSU</a:t>
            </a:r>
          </a:p>
          <a:p>
            <a:r>
              <a:rPr lang="en-US" dirty="0" smtClean="0"/>
              <a:t>8-Feb-2012</a:t>
            </a:r>
          </a:p>
          <a:p>
            <a:r>
              <a:rPr lang="en-US" dirty="0" smtClean="0"/>
              <a:t>@RAL</a:t>
            </a:r>
            <a:endParaRPr lang="en-US" dirty="0"/>
          </a:p>
        </p:txBody>
      </p:sp>
      <p:pic>
        <p:nvPicPr>
          <p:cNvPr id="1026" name="Picture 2" descr="F:\AGLT2\AGLT2ProdSummary\AglT2\Ms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028700"/>
            <a:ext cx="1609725" cy="5715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914900"/>
            <a:ext cx="733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28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772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800" y="679846"/>
            <a:ext cx="789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679846"/>
            <a:ext cx="68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679846"/>
            <a:ext cx="39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Jet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6271" y="679846"/>
            <a:ext cx="43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Tau</a:t>
            </a:r>
            <a:endParaRPr lang="en-US" sz="1400" dirty="0"/>
          </a:p>
        </p:txBody>
      </p:sp>
      <p:cxnSp>
        <p:nvCxnSpPr>
          <p:cNvPr id="37" name="Shape 36"/>
          <p:cNvCxnSpPr/>
          <p:nvPr/>
        </p:nvCxnSpPr>
        <p:spPr>
          <a:xfrm rot="5400000">
            <a:off x="6858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 rot="5400000">
            <a:off x="6858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6200000" flipV="1">
            <a:off x="12192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rot="5400000">
            <a:off x="3200400" y="3276601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10800000" flipV="1">
            <a:off x="3810000" y="3352799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5"/>
          <p:cNvCxnSpPr/>
          <p:nvPr/>
        </p:nvCxnSpPr>
        <p:spPr>
          <a:xfrm rot="10800000" flipV="1">
            <a:off x="3810000" y="3581399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V="1">
            <a:off x="4419600" y="2895600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 flipH="1" flipV="1">
            <a:off x="4991100" y="2781300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638800" y="2590800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8382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cxnSp>
        <p:nvCxnSpPr>
          <p:cNvPr id="101" name="Elbow Connector 100"/>
          <p:cNvCxnSpPr/>
          <p:nvPr/>
        </p:nvCxnSpPr>
        <p:spPr>
          <a:xfrm rot="16200000" flipV="1">
            <a:off x="12954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V="1">
            <a:off x="3810000" y="2590801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/>
          <p:nvPr/>
        </p:nvCxnSpPr>
        <p:spPr>
          <a:xfrm rot="5400000">
            <a:off x="19812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hape 119"/>
          <p:cNvCxnSpPr/>
          <p:nvPr/>
        </p:nvCxnSpPr>
        <p:spPr>
          <a:xfrm rot="5400000">
            <a:off x="19812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46"/>
          <p:cNvCxnSpPr/>
          <p:nvPr/>
        </p:nvCxnSpPr>
        <p:spPr>
          <a:xfrm rot="16200000" flipV="1">
            <a:off x="25146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V="1">
            <a:off x="25908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/>
          <p:nvPr/>
        </p:nvCxnSpPr>
        <p:spPr>
          <a:xfrm rot="5400000">
            <a:off x="6172200" y="3276603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55"/>
          <p:cNvCxnSpPr/>
          <p:nvPr/>
        </p:nvCxnSpPr>
        <p:spPr>
          <a:xfrm rot="10800000" flipV="1">
            <a:off x="6781800" y="3352801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55"/>
          <p:cNvCxnSpPr/>
          <p:nvPr/>
        </p:nvCxnSpPr>
        <p:spPr>
          <a:xfrm rot="10800000" flipV="1">
            <a:off x="6781800" y="3581401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6200000" flipV="1">
            <a:off x="7391400" y="2895602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5400000" flipH="1" flipV="1">
            <a:off x="7962900" y="2781302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8610600" y="2590802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16200000" flipV="1">
            <a:off x="6781800" y="2590803"/>
            <a:ext cx="152400" cy="152400"/>
          </a:xfrm>
          <a:prstGeom prst="bentConnector3">
            <a:avLst>
              <a:gd name="adj1" fmla="val 10454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0668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620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99497" y="293358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2362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57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5814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2766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6553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248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382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1" name="Rectangle 140"/>
          <p:cNvSpPr/>
          <p:nvPr/>
        </p:nvSpPr>
        <p:spPr>
          <a:xfrm>
            <a:off x="21336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2" name="Rectangle 141"/>
          <p:cNvSpPr/>
          <p:nvPr/>
        </p:nvSpPr>
        <p:spPr>
          <a:xfrm>
            <a:off x="2133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3" name="Rectangle 142"/>
          <p:cNvSpPr/>
          <p:nvPr/>
        </p:nvSpPr>
        <p:spPr>
          <a:xfrm>
            <a:off x="33528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4" name="Rectangle 143"/>
          <p:cNvSpPr/>
          <p:nvPr/>
        </p:nvSpPr>
        <p:spPr>
          <a:xfrm>
            <a:off x="33528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5" name="Rectangle 144"/>
          <p:cNvSpPr/>
          <p:nvPr/>
        </p:nvSpPr>
        <p:spPr>
          <a:xfrm>
            <a:off x="42672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6" name="Rectangle 145"/>
          <p:cNvSpPr/>
          <p:nvPr/>
        </p:nvSpPr>
        <p:spPr>
          <a:xfrm>
            <a:off x="5181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7" name="Rectangle 146"/>
          <p:cNvSpPr/>
          <p:nvPr/>
        </p:nvSpPr>
        <p:spPr>
          <a:xfrm>
            <a:off x="63246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8" name="Rectangle 147"/>
          <p:cNvSpPr/>
          <p:nvPr/>
        </p:nvSpPr>
        <p:spPr>
          <a:xfrm>
            <a:off x="6324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9" name="Rectangle 148"/>
          <p:cNvSpPr/>
          <p:nvPr/>
        </p:nvSpPr>
        <p:spPr>
          <a:xfrm>
            <a:off x="72390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0" name="Rectangle 149"/>
          <p:cNvSpPr/>
          <p:nvPr/>
        </p:nvSpPr>
        <p:spPr>
          <a:xfrm>
            <a:off x="81534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43434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3152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860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83" name="Elbow Connector 82"/>
          <p:cNvCxnSpPr/>
          <p:nvPr/>
        </p:nvCxnSpPr>
        <p:spPr>
          <a:xfrm rot="5400000">
            <a:off x="342900" y="4686300"/>
            <a:ext cx="8382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5400000">
            <a:off x="762000" y="3810000"/>
            <a:ext cx="2514600" cy="2286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5400000">
            <a:off x="1638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5400000">
            <a:off x="19812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5400000">
            <a:off x="2857500" y="4686300"/>
            <a:ext cx="838200" cy="152400"/>
          </a:xfrm>
          <a:prstGeom prst="bentConnector3">
            <a:avLst>
              <a:gd name="adj1" fmla="val 140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/>
          <p:nvPr/>
        </p:nvCxnSpPr>
        <p:spPr>
          <a:xfrm rot="5400000">
            <a:off x="49530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rot="5400000">
            <a:off x="5829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 rot="5400000">
            <a:off x="29337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49149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5400000">
            <a:off x="59055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/>
          <p:nvPr/>
        </p:nvCxnSpPr>
        <p:spPr>
          <a:xfrm rot="5400000">
            <a:off x="34671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78867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5400000">
            <a:off x="64389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09600" y="5181600"/>
            <a:ext cx="655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51054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>
            <a:off x="50292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H="1">
            <a:off x="49530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H="1">
            <a:off x="48768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H="1">
            <a:off x="48006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>
            <a:off x="47244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5626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54864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54102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>
            <a:off x="53340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52578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51816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Left Brace 233"/>
          <p:cNvSpPr/>
          <p:nvPr/>
        </p:nvSpPr>
        <p:spPr>
          <a:xfrm rot="5400000">
            <a:off x="73914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Left Brace 237"/>
          <p:cNvSpPr/>
          <p:nvPr/>
        </p:nvSpPr>
        <p:spPr>
          <a:xfrm rot="5400000">
            <a:off x="44196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Left Brace 238"/>
          <p:cNvSpPr/>
          <p:nvPr/>
        </p:nvSpPr>
        <p:spPr>
          <a:xfrm rot="5400000">
            <a:off x="22860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Left Brace 239"/>
          <p:cNvSpPr/>
          <p:nvPr/>
        </p:nvSpPr>
        <p:spPr>
          <a:xfrm rot="5400000">
            <a:off x="9906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87559" y="2590800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Crate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6200" y="3190220"/>
            <a:ext cx="70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System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6200" y="295864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- - - - - - - -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44" name="Elbow Connector 243"/>
          <p:cNvCxnSpPr/>
          <p:nvPr/>
        </p:nvCxnSpPr>
        <p:spPr>
          <a:xfrm rot="5400000">
            <a:off x="-533400" y="3810000"/>
            <a:ext cx="2514600" cy="228600"/>
          </a:xfrm>
          <a:prstGeom prst="bentConnector3">
            <a:avLst>
              <a:gd name="adj1" fmla="val 8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5972682" y="5715000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199" name="Straight Arrow Connector 198"/>
          <p:cNvCxnSpPr/>
          <p:nvPr/>
        </p:nvCxnSpPr>
        <p:spPr>
          <a:xfrm rot="5400000" flipV="1">
            <a:off x="5829300" y="57531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4572000" y="548640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Standalone</a:t>
            </a:r>
          </a:p>
          <a:p>
            <a:pPr algn="ctr"/>
            <a:r>
              <a:rPr lang="en-US" sz="1200" dirty="0" smtClean="0"/>
              <a:t>Topological</a:t>
            </a:r>
          </a:p>
          <a:p>
            <a:pPr algn="ctr"/>
            <a:r>
              <a:rPr lang="en-US" sz="1200" dirty="0" smtClean="0"/>
              <a:t>Processor</a:t>
            </a:r>
            <a:endParaRPr lang="en-US" sz="1200" dirty="0"/>
          </a:p>
        </p:txBody>
      </p:sp>
      <p:sp>
        <p:nvSpPr>
          <p:cNvPr id="212" name="TextBox 211"/>
          <p:cNvSpPr txBox="1"/>
          <p:nvPr/>
        </p:nvSpPr>
        <p:spPr>
          <a:xfrm>
            <a:off x="1677795" y="152400"/>
            <a:ext cx="5593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2. Standalone TP receiving Raw CMX Inputs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828800" y="2877979"/>
            <a:ext cx="39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</a:p>
        </p:txBody>
      </p:sp>
      <p:cxnSp>
        <p:nvCxnSpPr>
          <p:cNvPr id="215" name="Straight Connector 214"/>
          <p:cNvCxnSpPr/>
          <p:nvPr/>
        </p:nvCxnSpPr>
        <p:spPr>
          <a:xfrm flipH="1">
            <a:off x="1828799" y="28956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4572000" y="4873823"/>
            <a:ext cx="1159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x 12 fibers</a:t>
            </a:r>
            <a:endParaRPr lang="en-US" sz="1400" dirty="0"/>
          </a:p>
        </p:txBody>
      </p:sp>
      <p:sp>
        <p:nvSpPr>
          <p:cNvPr id="217" name="TextBox 216"/>
          <p:cNvSpPr txBox="1"/>
          <p:nvPr/>
        </p:nvSpPr>
        <p:spPr>
          <a:xfrm rot="16200000">
            <a:off x="1044885" y="3635685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x 12-fiber bundle</a:t>
            </a:r>
            <a:endParaRPr lang="en-US" sz="1400" dirty="0"/>
          </a:p>
        </p:txBody>
      </p:sp>
      <p:sp>
        <p:nvSpPr>
          <p:cNvPr id="106" name="Date Placeholder 10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28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772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800" y="679846"/>
            <a:ext cx="789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679846"/>
            <a:ext cx="68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679846"/>
            <a:ext cx="39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Jet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6271" y="679846"/>
            <a:ext cx="43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Tau</a:t>
            </a:r>
            <a:endParaRPr lang="en-US" sz="1400" dirty="0"/>
          </a:p>
        </p:txBody>
      </p:sp>
      <p:cxnSp>
        <p:nvCxnSpPr>
          <p:cNvPr id="37" name="Shape 36"/>
          <p:cNvCxnSpPr/>
          <p:nvPr/>
        </p:nvCxnSpPr>
        <p:spPr>
          <a:xfrm rot="5400000">
            <a:off x="6858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 rot="5400000">
            <a:off x="6858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6200000" flipV="1">
            <a:off x="12192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rot="5400000">
            <a:off x="3200400" y="3276601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10800000" flipV="1">
            <a:off x="3810000" y="3352799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5"/>
          <p:cNvCxnSpPr/>
          <p:nvPr/>
        </p:nvCxnSpPr>
        <p:spPr>
          <a:xfrm rot="10800000" flipV="1">
            <a:off x="3810000" y="3581399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V="1">
            <a:off x="4419600" y="2895600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 flipH="1" flipV="1">
            <a:off x="4991100" y="2781300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638800" y="2590800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8382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cxnSp>
        <p:nvCxnSpPr>
          <p:cNvPr id="101" name="Elbow Connector 100"/>
          <p:cNvCxnSpPr/>
          <p:nvPr/>
        </p:nvCxnSpPr>
        <p:spPr>
          <a:xfrm rot="16200000" flipV="1">
            <a:off x="12954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V="1">
            <a:off x="3810000" y="2590801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/>
          <p:nvPr/>
        </p:nvCxnSpPr>
        <p:spPr>
          <a:xfrm rot="5400000">
            <a:off x="19812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hape 119"/>
          <p:cNvCxnSpPr/>
          <p:nvPr/>
        </p:nvCxnSpPr>
        <p:spPr>
          <a:xfrm rot="5400000">
            <a:off x="19812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46"/>
          <p:cNvCxnSpPr/>
          <p:nvPr/>
        </p:nvCxnSpPr>
        <p:spPr>
          <a:xfrm rot="16200000" flipV="1">
            <a:off x="25146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V="1">
            <a:off x="25908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/>
          <p:nvPr/>
        </p:nvCxnSpPr>
        <p:spPr>
          <a:xfrm rot="5400000">
            <a:off x="6172200" y="3276603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55"/>
          <p:cNvCxnSpPr/>
          <p:nvPr/>
        </p:nvCxnSpPr>
        <p:spPr>
          <a:xfrm rot="10800000" flipV="1">
            <a:off x="6781800" y="3352801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55"/>
          <p:cNvCxnSpPr/>
          <p:nvPr/>
        </p:nvCxnSpPr>
        <p:spPr>
          <a:xfrm rot="10800000" flipV="1">
            <a:off x="6781800" y="3581401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6200000" flipV="1">
            <a:off x="7391400" y="2895602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5400000" flipH="1" flipV="1">
            <a:off x="7962900" y="2781302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8610600" y="2590802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16200000" flipV="1">
            <a:off x="6781800" y="2590803"/>
            <a:ext cx="152400" cy="152400"/>
          </a:xfrm>
          <a:prstGeom prst="bentConnector3">
            <a:avLst>
              <a:gd name="adj1" fmla="val 10454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0668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620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99497" y="293358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2362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57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5814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2766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6553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248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382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1" name="Rectangle 140"/>
          <p:cNvSpPr/>
          <p:nvPr/>
        </p:nvSpPr>
        <p:spPr>
          <a:xfrm>
            <a:off x="21336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2" name="Rectangle 141"/>
          <p:cNvSpPr/>
          <p:nvPr/>
        </p:nvSpPr>
        <p:spPr>
          <a:xfrm>
            <a:off x="2133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3" name="Rectangle 142"/>
          <p:cNvSpPr/>
          <p:nvPr/>
        </p:nvSpPr>
        <p:spPr>
          <a:xfrm>
            <a:off x="33528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4" name="Rectangle 143"/>
          <p:cNvSpPr/>
          <p:nvPr/>
        </p:nvSpPr>
        <p:spPr>
          <a:xfrm>
            <a:off x="33528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5" name="Rectangle 144"/>
          <p:cNvSpPr/>
          <p:nvPr/>
        </p:nvSpPr>
        <p:spPr>
          <a:xfrm>
            <a:off x="42672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6" name="Rectangle 145"/>
          <p:cNvSpPr/>
          <p:nvPr/>
        </p:nvSpPr>
        <p:spPr>
          <a:xfrm>
            <a:off x="5181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7" name="Rectangle 146"/>
          <p:cNvSpPr/>
          <p:nvPr/>
        </p:nvSpPr>
        <p:spPr>
          <a:xfrm>
            <a:off x="63246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8" name="Rectangle 147"/>
          <p:cNvSpPr/>
          <p:nvPr/>
        </p:nvSpPr>
        <p:spPr>
          <a:xfrm>
            <a:off x="6324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9" name="Rectangle 148"/>
          <p:cNvSpPr/>
          <p:nvPr/>
        </p:nvSpPr>
        <p:spPr>
          <a:xfrm>
            <a:off x="72390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0" name="Rectangle 149"/>
          <p:cNvSpPr/>
          <p:nvPr/>
        </p:nvSpPr>
        <p:spPr>
          <a:xfrm>
            <a:off x="81534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43434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3152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860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72000" y="54864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Optical Fiber “Re-Bundler”</a:t>
            </a:r>
            <a:endParaRPr lang="en-US" sz="1200" dirty="0"/>
          </a:p>
        </p:txBody>
      </p:sp>
      <p:cxnSp>
        <p:nvCxnSpPr>
          <p:cNvPr id="83" name="Elbow Connector 82"/>
          <p:cNvCxnSpPr/>
          <p:nvPr/>
        </p:nvCxnSpPr>
        <p:spPr>
          <a:xfrm rot="5400000">
            <a:off x="342900" y="4686300"/>
            <a:ext cx="8382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5400000">
            <a:off x="762000" y="3810000"/>
            <a:ext cx="2514600" cy="2286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5400000">
            <a:off x="1638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rot="5400000">
            <a:off x="19812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5400000">
            <a:off x="2857500" y="4686300"/>
            <a:ext cx="838200" cy="152400"/>
          </a:xfrm>
          <a:prstGeom prst="bentConnector3">
            <a:avLst>
              <a:gd name="adj1" fmla="val 140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/>
          <p:nvPr/>
        </p:nvCxnSpPr>
        <p:spPr>
          <a:xfrm rot="5400000">
            <a:off x="49530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rot="5400000">
            <a:off x="5829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 rot="5400000">
            <a:off x="29337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5400000">
            <a:off x="49149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5400000">
            <a:off x="59055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/>
          <p:nvPr/>
        </p:nvCxnSpPr>
        <p:spPr>
          <a:xfrm rot="5400000">
            <a:off x="34671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78867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5400000">
            <a:off x="64389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09600" y="5181600"/>
            <a:ext cx="655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H="1">
            <a:off x="51054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H="1">
            <a:off x="50292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H="1">
            <a:off x="49530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H="1">
            <a:off x="48768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H="1">
            <a:off x="48006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H="1">
            <a:off x="47244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5626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54864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54102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>
            <a:off x="53340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52578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5181600" y="51816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Left Brace 233"/>
          <p:cNvSpPr/>
          <p:nvPr/>
        </p:nvSpPr>
        <p:spPr>
          <a:xfrm rot="5400000">
            <a:off x="73914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Left Brace 237"/>
          <p:cNvSpPr/>
          <p:nvPr/>
        </p:nvSpPr>
        <p:spPr>
          <a:xfrm rot="5400000">
            <a:off x="44196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Left Brace 238"/>
          <p:cNvSpPr/>
          <p:nvPr/>
        </p:nvSpPr>
        <p:spPr>
          <a:xfrm rot="5400000">
            <a:off x="22860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Left Brace 239"/>
          <p:cNvSpPr/>
          <p:nvPr/>
        </p:nvSpPr>
        <p:spPr>
          <a:xfrm rot="5400000">
            <a:off x="9906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87559" y="2444354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Crate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6200" y="3043774"/>
            <a:ext cx="70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System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6200" y="2812197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- - - - - - - -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44" name="Elbow Connector 243"/>
          <p:cNvCxnSpPr/>
          <p:nvPr/>
        </p:nvCxnSpPr>
        <p:spPr>
          <a:xfrm rot="5400000">
            <a:off x="-533400" y="3810000"/>
            <a:ext cx="2514600" cy="228600"/>
          </a:xfrm>
          <a:prstGeom prst="bentConnector3">
            <a:avLst>
              <a:gd name="adj1" fmla="val 8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7801482" y="5715000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199" name="Straight Arrow Connector 198"/>
          <p:cNvCxnSpPr/>
          <p:nvPr/>
        </p:nvCxnSpPr>
        <p:spPr>
          <a:xfrm rot="5400000" flipV="1">
            <a:off x="7658100" y="57531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6400800" y="548640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Standalone</a:t>
            </a:r>
          </a:p>
          <a:p>
            <a:pPr algn="ctr"/>
            <a:r>
              <a:rPr lang="en-US" sz="1200" dirty="0" smtClean="0"/>
              <a:t>Topological</a:t>
            </a:r>
          </a:p>
          <a:p>
            <a:pPr algn="ctr"/>
            <a:r>
              <a:rPr lang="en-US" sz="1200" dirty="0" smtClean="0"/>
              <a:t>Processor</a:t>
            </a:r>
            <a:endParaRPr lang="en-US" sz="1200" dirty="0"/>
          </a:p>
        </p:txBody>
      </p:sp>
      <p:cxnSp>
        <p:nvCxnSpPr>
          <p:cNvPr id="204" name="Straight Arrow Connector 203"/>
          <p:cNvCxnSpPr/>
          <p:nvPr/>
        </p:nvCxnSpPr>
        <p:spPr>
          <a:xfrm>
            <a:off x="5715000" y="5715000"/>
            <a:ext cx="6858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5715000" y="6096000"/>
            <a:ext cx="6858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5715000" y="5788223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 x 12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893251" y="152400"/>
            <a:ext cx="716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3. Standalone TP receiving Zero-Suppressed CMX Inputs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72000" y="4873823"/>
            <a:ext cx="1159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x 12 fibers</a:t>
            </a:r>
            <a:endParaRPr lang="en-US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828800" y="2877979"/>
            <a:ext cx="39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</a:p>
        </p:txBody>
      </p:sp>
      <p:cxnSp>
        <p:nvCxnSpPr>
          <p:cNvPr id="112" name="Straight Connector 111"/>
          <p:cNvCxnSpPr/>
          <p:nvPr/>
        </p:nvCxnSpPr>
        <p:spPr>
          <a:xfrm flipH="1">
            <a:off x="1828799" y="28956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 rot="16200000">
            <a:off x="1044885" y="3635685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x 12-fiber bundle</a:t>
            </a:r>
            <a:endParaRPr lang="en-US" sz="1400" dirty="0"/>
          </a:p>
        </p:txBody>
      </p: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5" name="Footer Placeholder 1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28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772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800" y="679846"/>
            <a:ext cx="789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679846"/>
            <a:ext cx="68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679846"/>
            <a:ext cx="39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Jet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6271" y="679846"/>
            <a:ext cx="43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Tau</a:t>
            </a:r>
            <a:endParaRPr lang="en-US" sz="1400" dirty="0"/>
          </a:p>
        </p:txBody>
      </p:sp>
      <p:cxnSp>
        <p:nvCxnSpPr>
          <p:cNvPr id="37" name="Shape 36"/>
          <p:cNvCxnSpPr/>
          <p:nvPr/>
        </p:nvCxnSpPr>
        <p:spPr>
          <a:xfrm rot="5400000">
            <a:off x="6858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 rot="5400000">
            <a:off x="6858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6200000" flipV="1">
            <a:off x="12192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rot="5400000">
            <a:off x="3200400" y="3276601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10800000" flipV="1">
            <a:off x="3810000" y="3352799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5"/>
          <p:cNvCxnSpPr/>
          <p:nvPr/>
        </p:nvCxnSpPr>
        <p:spPr>
          <a:xfrm rot="10800000" flipV="1">
            <a:off x="3810000" y="3581399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V="1">
            <a:off x="4419600" y="2895600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 flipH="1" flipV="1">
            <a:off x="4991100" y="2781300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638800" y="2590800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8382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cxnSp>
        <p:nvCxnSpPr>
          <p:cNvPr id="101" name="Elbow Connector 100"/>
          <p:cNvCxnSpPr/>
          <p:nvPr/>
        </p:nvCxnSpPr>
        <p:spPr>
          <a:xfrm rot="16200000" flipV="1">
            <a:off x="12954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V="1">
            <a:off x="3810000" y="2590801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/>
          <p:nvPr/>
        </p:nvCxnSpPr>
        <p:spPr>
          <a:xfrm rot="5400000">
            <a:off x="19812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hape 119"/>
          <p:cNvCxnSpPr/>
          <p:nvPr/>
        </p:nvCxnSpPr>
        <p:spPr>
          <a:xfrm rot="5400000">
            <a:off x="19812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46"/>
          <p:cNvCxnSpPr/>
          <p:nvPr/>
        </p:nvCxnSpPr>
        <p:spPr>
          <a:xfrm rot="16200000" flipV="1">
            <a:off x="25146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V="1">
            <a:off x="25908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/>
          <p:nvPr/>
        </p:nvCxnSpPr>
        <p:spPr>
          <a:xfrm rot="5400000">
            <a:off x="6172200" y="3276603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55"/>
          <p:cNvCxnSpPr/>
          <p:nvPr/>
        </p:nvCxnSpPr>
        <p:spPr>
          <a:xfrm rot="10800000" flipV="1">
            <a:off x="6781800" y="3352801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55"/>
          <p:cNvCxnSpPr/>
          <p:nvPr/>
        </p:nvCxnSpPr>
        <p:spPr>
          <a:xfrm rot="10800000" flipV="1">
            <a:off x="6781800" y="3581401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6200000" flipV="1">
            <a:off x="7391400" y="2895602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5400000" flipH="1" flipV="1">
            <a:off x="7962900" y="2781302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8610600" y="2590802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16200000" flipV="1">
            <a:off x="6781800" y="2590803"/>
            <a:ext cx="152400" cy="152400"/>
          </a:xfrm>
          <a:prstGeom prst="bentConnector3">
            <a:avLst>
              <a:gd name="adj1" fmla="val 10454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0668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620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99497" y="293358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2362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57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5814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2766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6553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248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382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1" name="Rectangle 140"/>
          <p:cNvSpPr/>
          <p:nvPr/>
        </p:nvSpPr>
        <p:spPr>
          <a:xfrm>
            <a:off x="21336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2" name="Rectangle 141"/>
          <p:cNvSpPr/>
          <p:nvPr/>
        </p:nvSpPr>
        <p:spPr>
          <a:xfrm>
            <a:off x="2133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3" name="Rectangle 142"/>
          <p:cNvSpPr/>
          <p:nvPr/>
        </p:nvSpPr>
        <p:spPr>
          <a:xfrm>
            <a:off x="33528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4" name="Rectangle 143"/>
          <p:cNvSpPr/>
          <p:nvPr/>
        </p:nvSpPr>
        <p:spPr>
          <a:xfrm>
            <a:off x="33528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5" name="Rectangle 144"/>
          <p:cNvSpPr/>
          <p:nvPr/>
        </p:nvSpPr>
        <p:spPr>
          <a:xfrm>
            <a:off x="42672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6" name="Rectangle 145"/>
          <p:cNvSpPr/>
          <p:nvPr/>
        </p:nvSpPr>
        <p:spPr>
          <a:xfrm>
            <a:off x="5181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7" name="Rectangle 146"/>
          <p:cNvSpPr/>
          <p:nvPr/>
        </p:nvSpPr>
        <p:spPr>
          <a:xfrm>
            <a:off x="63246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8" name="Rectangle 147"/>
          <p:cNvSpPr/>
          <p:nvPr/>
        </p:nvSpPr>
        <p:spPr>
          <a:xfrm>
            <a:off x="6324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9" name="Rectangle 148"/>
          <p:cNvSpPr/>
          <p:nvPr/>
        </p:nvSpPr>
        <p:spPr>
          <a:xfrm>
            <a:off x="72390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0" name="Rectangle 149"/>
          <p:cNvSpPr/>
          <p:nvPr/>
        </p:nvSpPr>
        <p:spPr>
          <a:xfrm>
            <a:off x="81534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43434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3152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860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24400" y="41148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Optical Fiber “Re-Bundler”</a:t>
            </a:r>
            <a:endParaRPr lang="en-US" sz="1200" dirty="0"/>
          </a:p>
        </p:txBody>
      </p:sp>
      <p:cxnSp>
        <p:nvCxnSpPr>
          <p:cNvPr id="97" name="Elbow Connector 96"/>
          <p:cNvCxnSpPr/>
          <p:nvPr/>
        </p:nvCxnSpPr>
        <p:spPr>
          <a:xfrm rot="5400000">
            <a:off x="49149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78867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257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181600" y="17526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cxnSp>
        <p:nvCxnSpPr>
          <p:cNvPr id="160" name="Elbow Connector 159"/>
          <p:cNvCxnSpPr>
            <a:stCxn id="78" idx="0"/>
          </p:cNvCxnSpPr>
          <p:nvPr/>
        </p:nvCxnSpPr>
        <p:spPr>
          <a:xfrm rot="5400000" flipH="1" flipV="1">
            <a:off x="4438650" y="2686050"/>
            <a:ext cx="2286000" cy="571500"/>
          </a:xfrm>
          <a:prstGeom prst="bentConnector3">
            <a:avLst>
              <a:gd name="adj1" fmla="val 183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>
            <a:off x="5638800" y="18288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5638800" y="19050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>
            <a:off x="5638800" y="19812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5638800" y="20574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638800" y="21336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51816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V="1">
            <a:off x="51054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V="1">
            <a:off x="50292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4953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4876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V="1">
            <a:off x="5715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5638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V="1">
            <a:off x="55626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V="1">
            <a:off x="54864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54102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5334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5105400" y="1292423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207" name="Straight Arrow Connector 206"/>
          <p:cNvCxnSpPr/>
          <p:nvPr/>
        </p:nvCxnSpPr>
        <p:spPr>
          <a:xfrm flipV="1">
            <a:off x="5410200" y="15240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Elbow Connector 210"/>
          <p:cNvCxnSpPr/>
          <p:nvPr/>
        </p:nvCxnSpPr>
        <p:spPr>
          <a:xfrm rot="5400000" flipH="1" flipV="1">
            <a:off x="4572000" y="2667000"/>
            <a:ext cx="2286000" cy="609600"/>
          </a:xfrm>
          <a:prstGeom prst="bentConnector3">
            <a:avLst>
              <a:gd name="adj1" fmla="val 11818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6324600" y="17526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220" name="TextBox 219"/>
          <p:cNvSpPr txBox="1"/>
          <p:nvPr/>
        </p:nvSpPr>
        <p:spPr>
          <a:xfrm>
            <a:off x="6248400" y="1292423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221" name="Straight Arrow Connector 220"/>
          <p:cNvCxnSpPr/>
          <p:nvPr/>
        </p:nvCxnSpPr>
        <p:spPr>
          <a:xfrm flipV="1">
            <a:off x="6553200" y="15240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6019800" y="18288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019800" y="19050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6019800" y="19812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6019800" y="20574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6019800" y="21336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Left Brace 233"/>
          <p:cNvSpPr/>
          <p:nvPr/>
        </p:nvSpPr>
        <p:spPr>
          <a:xfrm rot="5400000">
            <a:off x="73914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Left Brace 237"/>
          <p:cNvSpPr/>
          <p:nvPr/>
        </p:nvSpPr>
        <p:spPr>
          <a:xfrm rot="5400000">
            <a:off x="44196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Left Brace 238"/>
          <p:cNvSpPr/>
          <p:nvPr/>
        </p:nvSpPr>
        <p:spPr>
          <a:xfrm rot="5400000">
            <a:off x="22860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Left Brace 239"/>
          <p:cNvSpPr/>
          <p:nvPr/>
        </p:nvSpPr>
        <p:spPr>
          <a:xfrm rot="5400000">
            <a:off x="9906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87559" y="2590800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Crate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6200" y="3190220"/>
            <a:ext cx="70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System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6200" y="295864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- - - - - - - -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41997" y="152400"/>
            <a:ext cx="7465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4. One (or more) CMX TP receiving Zero-Suppressed Inputs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 rot="16200000">
            <a:off x="1044885" y="3635685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x 12-fiber bundle</a:t>
            </a:r>
            <a:endParaRPr lang="en-US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1828800" y="2877979"/>
            <a:ext cx="39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</a:p>
        </p:txBody>
      </p:sp>
      <p:cxnSp>
        <p:nvCxnSpPr>
          <p:cNvPr id="248" name="Straight Connector 247"/>
          <p:cNvCxnSpPr/>
          <p:nvPr/>
        </p:nvCxnSpPr>
        <p:spPr>
          <a:xfrm flipH="1">
            <a:off x="1828799" y="28956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4724400" y="5178623"/>
            <a:ext cx="1159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x 12 fibers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4876800" y="3426023"/>
            <a:ext cx="1068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x 12 fibers</a:t>
            </a:r>
            <a:endParaRPr lang="en-US" sz="1400" dirty="0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609600" y="5181600"/>
            <a:ext cx="655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Elbow Connector 256"/>
          <p:cNvCxnSpPr/>
          <p:nvPr/>
        </p:nvCxnSpPr>
        <p:spPr>
          <a:xfrm rot="5400000">
            <a:off x="342900" y="4686300"/>
            <a:ext cx="8382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lbow Connector 257"/>
          <p:cNvCxnSpPr/>
          <p:nvPr/>
        </p:nvCxnSpPr>
        <p:spPr>
          <a:xfrm rot="5400000">
            <a:off x="762000" y="3810000"/>
            <a:ext cx="2514600" cy="2286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258"/>
          <p:cNvCxnSpPr/>
          <p:nvPr/>
        </p:nvCxnSpPr>
        <p:spPr>
          <a:xfrm rot="5400000">
            <a:off x="1638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lbow Connector 259"/>
          <p:cNvCxnSpPr/>
          <p:nvPr/>
        </p:nvCxnSpPr>
        <p:spPr>
          <a:xfrm rot="5400000">
            <a:off x="19812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/>
          <p:nvPr/>
        </p:nvCxnSpPr>
        <p:spPr>
          <a:xfrm rot="5400000">
            <a:off x="2857500" y="4686300"/>
            <a:ext cx="838200" cy="152400"/>
          </a:xfrm>
          <a:prstGeom prst="bentConnector3">
            <a:avLst>
              <a:gd name="adj1" fmla="val 140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261"/>
          <p:cNvCxnSpPr/>
          <p:nvPr/>
        </p:nvCxnSpPr>
        <p:spPr>
          <a:xfrm rot="5400000">
            <a:off x="49530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Elbow Connector 262"/>
          <p:cNvCxnSpPr/>
          <p:nvPr/>
        </p:nvCxnSpPr>
        <p:spPr>
          <a:xfrm rot="5400000">
            <a:off x="5829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263"/>
          <p:cNvCxnSpPr/>
          <p:nvPr/>
        </p:nvCxnSpPr>
        <p:spPr>
          <a:xfrm rot="5400000">
            <a:off x="29337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lbow Connector 264"/>
          <p:cNvCxnSpPr/>
          <p:nvPr/>
        </p:nvCxnSpPr>
        <p:spPr>
          <a:xfrm rot="5400000">
            <a:off x="59055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Elbow Connector 265"/>
          <p:cNvCxnSpPr/>
          <p:nvPr/>
        </p:nvCxnSpPr>
        <p:spPr>
          <a:xfrm rot="5400000">
            <a:off x="34671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266"/>
          <p:cNvCxnSpPr/>
          <p:nvPr/>
        </p:nvCxnSpPr>
        <p:spPr>
          <a:xfrm rot="5400000">
            <a:off x="64389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Elbow Connector 267"/>
          <p:cNvCxnSpPr/>
          <p:nvPr/>
        </p:nvCxnSpPr>
        <p:spPr>
          <a:xfrm rot="5400000">
            <a:off x="-533400" y="3810000"/>
            <a:ext cx="2514600" cy="228600"/>
          </a:xfrm>
          <a:prstGeom prst="bentConnector3">
            <a:avLst>
              <a:gd name="adj1" fmla="val 8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4267200" y="17526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3352800" y="17526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5" name="Rectangle 154"/>
          <p:cNvSpPr/>
          <p:nvPr/>
        </p:nvSpPr>
        <p:spPr>
          <a:xfrm>
            <a:off x="2133600" y="17526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6" name="Rectangle 155"/>
          <p:cNvSpPr/>
          <p:nvPr/>
        </p:nvSpPr>
        <p:spPr>
          <a:xfrm>
            <a:off x="838200" y="17526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9" name="Rectangle 158"/>
          <p:cNvSpPr/>
          <p:nvPr/>
        </p:nvSpPr>
        <p:spPr>
          <a:xfrm>
            <a:off x="838200" y="3429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61" name="Rectangle 160"/>
          <p:cNvSpPr/>
          <p:nvPr/>
        </p:nvSpPr>
        <p:spPr>
          <a:xfrm>
            <a:off x="2133600" y="3429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62" name="Rectangle 161"/>
          <p:cNvSpPr/>
          <p:nvPr/>
        </p:nvSpPr>
        <p:spPr>
          <a:xfrm>
            <a:off x="3352800" y="3429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63" name="Rectangle 162"/>
          <p:cNvSpPr/>
          <p:nvPr/>
        </p:nvSpPr>
        <p:spPr>
          <a:xfrm>
            <a:off x="7239000" y="17526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64" name="Rectangle 163"/>
          <p:cNvSpPr/>
          <p:nvPr/>
        </p:nvSpPr>
        <p:spPr>
          <a:xfrm>
            <a:off x="6324600" y="3429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65" name="Rectangle 164"/>
          <p:cNvSpPr/>
          <p:nvPr/>
        </p:nvSpPr>
        <p:spPr>
          <a:xfrm>
            <a:off x="8153400" y="17526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67" name="Date Placeholder 1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68" name="Slide Number Placeholder 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9" name="Footer Placeholder 1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28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772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800" y="679846"/>
            <a:ext cx="789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679846"/>
            <a:ext cx="68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679846"/>
            <a:ext cx="39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Jet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6271" y="679846"/>
            <a:ext cx="43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Tau</a:t>
            </a:r>
            <a:endParaRPr lang="en-US" sz="1400" dirty="0"/>
          </a:p>
        </p:txBody>
      </p:sp>
      <p:cxnSp>
        <p:nvCxnSpPr>
          <p:cNvPr id="37" name="Shape 36"/>
          <p:cNvCxnSpPr/>
          <p:nvPr/>
        </p:nvCxnSpPr>
        <p:spPr>
          <a:xfrm rot="5400000">
            <a:off x="6858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 rot="5400000">
            <a:off x="6858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6200000" flipV="1">
            <a:off x="12192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rot="5400000">
            <a:off x="3200400" y="3276601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10800000" flipV="1">
            <a:off x="3810000" y="3352799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5"/>
          <p:cNvCxnSpPr/>
          <p:nvPr/>
        </p:nvCxnSpPr>
        <p:spPr>
          <a:xfrm rot="10800000" flipV="1">
            <a:off x="3810000" y="3581399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V="1">
            <a:off x="4419600" y="2895600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 flipH="1" flipV="1">
            <a:off x="4991100" y="2781300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638800" y="2590800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8382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cxnSp>
        <p:nvCxnSpPr>
          <p:cNvPr id="101" name="Elbow Connector 100"/>
          <p:cNvCxnSpPr/>
          <p:nvPr/>
        </p:nvCxnSpPr>
        <p:spPr>
          <a:xfrm rot="16200000" flipV="1">
            <a:off x="12954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V="1">
            <a:off x="3810000" y="2590801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/>
          <p:nvPr/>
        </p:nvCxnSpPr>
        <p:spPr>
          <a:xfrm rot="5400000">
            <a:off x="19812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hape 119"/>
          <p:cNvCxnSpPr/>
          <p:nvPr/>
        </p:nvCxnSpPr>
        <p:spPr>
          <a:xfrm rot="5400000">
            <a:off x="19812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46"/>
          <p:cNvCxnSpPr/>
          <p:nvPr/>
        </p:nvCxnSpPr>
        <p:spPr>
          <a:xfrm rot="16200000" flipV="1">
            <a:off x="25146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V="1">
            <a:off x="25908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/>
          <p:nvPr/>
        </p:nvCxnSpPr>
        <p:spPr>
          <a:xfrm rot="5400000">
            <a:off x="6172200" y="3276603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55"/>
          <p:cNvCxnSpPr/>
          <p:nvPr/>
        </p:nvCxnSpPr>
        <p:spPr>
          <a:xfrm rot="10800000" flipV="1">
            <a:off x="6781800" y="3352801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55"/>
          <p:cNvCxnSpPr/>
          <p:nvPr/>
        </p:nvCxnSpPr>
        <p:spPr>
          <a:xfrm rot="10800000" flipV="1">
            <a:off x="6781800" y="3581401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6200000" flipV="1">
            <a:off x="7391400" y="2895602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5400000" flipH="1" flipV="1">
            <a:off x="7962900" y="2781302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8610600" y="2590802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16200000" flipV="1">
            <a:off x="6781800" y="2590803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0668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620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99497" y="293358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2362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57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5814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2766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6553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248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382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1" name="Rectangle 140"/>
          <p:cNvSpPr/>
          <p:nvPr/>
        </p:nvSpPr>
        <p:spPr>
          <a:xfrm>
            <a:off x="21336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2" name="Rectangle 141"/>
          <p:cNvSpPr/>
          <p:nvPr/>
        </p:nvSpPr>
        <p:spPr>
          <a:xfrm>
            <a:off x="2133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3" name="Rectangle 142"/>
          <p:cNvSpPr/>
          <p:nvPr/>
        </p:nvSpPr>
        <p:spPr>
          <a:xfrm>
            <a:off x="33528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4" name="Rectangle 143"/>
          <p:cNvSpPr/>
          <p:nvPr/>
        </p:nvSpPr>
        <p:spPr>
          <a:xfrm>
            <a:off x="33528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5" name="Rectangle 144"/>
          <p:cNvSpPr/>
          <p:nvPr/>
        </p:nvSpPr>
        <p:spPr>
          <a:xfrm>
            <a:off x="42672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6" name="Rectangle 145"/>
          <p:cNvSpPr/>
          <p:nvPr/>
        </p:nvSpPr>
        <p:spPr>
          <a:xfrm>
            <a:off x="5181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7" name="Rectangle 146"/>
          <p:cNvSpPr/>
          <p:nvPr/>
        </p:nvSpPr>
        <p:spPr>
          <a:xfrm>
            <a:off x="63246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8" name="Rectangle 147"/>
          <p:cNvSpPr/>
          <p:nvPr/>
        </p:nvSpPr>
        <p:spPr>
          <a:xfrm>
            <a:off x="6324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9" name="Rectangle 148"/>
          <p:cNvSpPr/>
          <p:nvPr/>
        </p:nvSpPr>
        <p:spPr>
          <a:xfrm>
            <a:off x="72390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0" name="Rectangle 149"/>
          <p:cNvSpPr/>
          <p:nvPr/>
        </p:nvSpPr>
        <p:spPr>
          <a:xfrm>
            <a:off x="81534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43434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3152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860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24400" y="41148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Optical Fiber “Re-Bundler”</a:t>
            </a:r>
            <a:endParaRPr lang="en-US" sz="1200" dirty="0"/>
          </a:p>
        </p:txBody>
      </p:sp>
      <p:cxnSp>
        <p:nvCxnSpPr>
          <p:cNvPr id="97" name="Elbow Connector 96"/>
          <p:cNvCxnSpPr/>
          <p:nvPr/>
        </p:nvCxnSpPr>
        <p:spPr>
          <a:xfrm rot="5400000">
            <a:off x="49149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78867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257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181600" y="17526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cxnSp>
        <p:nvCxnSpPr>
          <p:cNvPr id="160" name="Elbow Connector 159"/>
          <p:cNvCxnSpPr>
            <a:stCxn id="78" idx="0"/>
          </p:cNvCxnSpPr>
          <p:nvPr/>
        </p:nvCxnSpPr>
        <p:spPr>
          <a:xfrm rot="5400000" flipH="1" flipV="1">
            <a:off x="4438650" y="2686050"/>
            <a:ext cx="2286000" cy="571500"/>
          </a:xfrm>
          <a:prstGeom prst="bentConnector3">
            <a:avLst>
              <a:gd name="adj1" fmla="val 183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>
            <a:off x="5638800" y="18288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5638800" y="19050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>
            <a:off x="5638800" y="19812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5638800" y="20574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638800" y="21336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51816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V="1">
            <a:off x="51054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V="1">
            <a:off x="50292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4953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4876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V="1">
            <a:off x="5715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5638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V="1">
            <a:off x="55626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V="1">
            <a:off x="54864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54102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5334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5105400" y="1292423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207" name="Straight Arrow Connector 206"/>
          <p:cNvCxnSpPr/>
          <p:nvPr/>
        </p:nvCxnSpPr>
        <p:spPr>
          <a:xfrm flipV="1">
            <a:off x="5410200" y="15240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Elbow Connector 210"/>
          <p:cNvCxnSpPr/>
          <p:nvPr/>
        </p:nvCxnSpPr>
        <p:spPr>
          <a:xfrm flipV="1">
            <a:off x="5486400" y="3810000"/>
            <a:ext cx="457200" cy="304800"/>
          </a:xfrm>
          <a:prstGeom prst="bentConnector3">
            <a:avLst>
              <a:gd name="adj1" fmla="val 909"/>
            </a:avLst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Left Brace 233"/>
          <p:cNvSpPr/>
          <p:nvPr/>
        </p:nvSpPr>
        <p:spPr>
          <a:xfrm rot="5400000">
            <a:off x="73914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Left Brace 237"/>
          <p:cNvSpPr/>
          <p:nvPr/>
        </p:nvSpPr>
        <p:spPr>
          <a:xfrm rot="5400000">
            <a:off x="44196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Left Brace 238"/>
          <p:cNvSpPr/>
          <p:nvPr/>
        </p:nvSpPr>
        <p:spPr>
          <a:xfrm rot="5400000">
            <a:off x="22860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Left Brace 239"/>
          <p:cNvSpPr/>
          <p:nvPr/>
        </p:nvSpPr>
        <p:spPr>
          <a:xfrm rot="5400000">
            <a:off x="9906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87559" y="2590800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Crate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6200" y="3190220"/>
            <a:ext cx="70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System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6200" y="295864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- - - - - - - -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64217" y="152400"/>
            <a:ext cx="782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5. CMX TP &amp; Standalone TP receiving Zero-Suppressed Inputs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 rot="16200000">
            <a:off x="1044885" y="3635685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x 12-fiber bundle</a:t>
            </a:r>
            <a:endParaRPr lang="en-US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1828800" y="2877979"/>
            <a:ext cx="39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</a:p>
        </p:txBody>
      </p:sp>
      <p:cxnSp>
        <p:nvCxnSpPr>
          <p:cNvPr id="248" name="Straight Connector 247"/>
          <p:cNvCxnSpPr/>
          <p:nvPr/>
        </p:nvCxnSpPr>
        <p:spPr>
          <a:xfrm flipH="1">
            <a:off x="1828799" y="28956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4724400" y="5178623"/>
            <a:ext cx="1159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x 12 fibers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4876800" y="3426023"/>
            <a:ext cx="1068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x 12 fibers</a:t>
            </a:r>
            <a:endParaRPr lang="en-US" sz="1400" dirty="0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609600" y="5181600"/>
            <a:ext cx="655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Elbow Connector 256"/>
          <p:cNvCxnSpPr/>
          <p:nvPr/>
        </p:nvCxnSpPr>
        <p:spPr>
          <a:xfrm rot="5400000">
            <a:off x="342900" y="4686300"/>
            <a:ext cx="8382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lbow Connector 257"/>
          <p:cNvCxnSpPr/>
          <p:nvPr/>
        </p:nvCxnSpPr>
        <p:spPr>
          <a:xfrm rot="5400000">
            <a:off x="762000" y="3810000"/>
            <a:ext cx="2514600" cy="2286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258"/>
          <p:cNvCxnSpPr/>
          <p:nvPr/>
        </p:nvCxnSpPr>
        <p:spPr>
          <a:xfrm rot="5400000">
            <a:off x="1638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lbow Connector 259"/>
          <p:cNvCxnSpPr/>
          <p:nvPr/>
        </p:nvCxnSpPr>
        <p:spPr>
          <a:xfrm rot="5400000">
            <a:off x="19812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/>
          <p:nvPr/>
        </p:nvCxnSpPr>
        <p:spPr>
          <a:xfrm rot="5400000">
            <a:off x="2857500" y="4686300"/>
            <a:ext cx="838200" cy="152400"/>
          </a:xfrm>
          <a:prstGeom prst="bentConnector3">
            <a:avLst>
              <a:gd name="adj1" fmla="val 140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261"/>
          <p:cNvCxnSpPr/>
          <p:nvPr/>
        </p:nvCxnSpPr>
        <p:spPr>
          <a:xfrm rot="5400000">
            <a:off x="49530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Elbow Connector 262"/>
          <p:cNvCxnSpPr/>
          <p:nvPr/>
        </p:nvCxnSpPr>
        <p:spPr>
          <a:xfrm rot="5400000">
            <a:off x="5829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263"/>
          <p:cNvCxnSpPr/>
          <p:nvPr/>
        </p:nvCxnSpPr>
        <p:spPr>
          <a:xfrm rot="5400000">
            <a:off x="29337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lbow Connector 264"/>
          <p:cNvCxnSpPr/>
          <p:nvPr/>
        </p:nvCxnSpPr>
        <p:spPr>
          <a:xfrm rot="5400000">
            <a:off x="59055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Elbow Connector 265"/>
          <p:cNvCxnSpPr/>
          <p:nvPr/>
        </p:nvCxnSpPr>
        <p:spPr>
          <a:xfrm rot="5400000">
            <a:off x="34671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266"/>
          <p:cNvCxnSpPr/>
          <p:nvPr/>
        </p:nvCxnSpPr>
        <p:spPr>
          <a:xfrm rot="5400000">
            <a:off x="64389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Elbow Connector 267"/>
          <p:cNvCxnSpPr/>
          <p:nvPr/>
        </p:nvCxnSpPr>
        <p:spPr>
          <a:xfrm rot="5400000">
            <a:off x="-533400" y="3810000"/>
            <a:ext cx="2514600" cy="228600"/>
          </a:xfrm>
          <a:prstGeom prst="bentConnector3">
            <a:avLst>
              <a:gd name="adj1" fmla="val 8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7572882" y="5715000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159" name="Straight Arrow Connector 158"/>
          <p:cNvCxnSpPr/>
          <p:nvPr/>
        </p:nvCxnSpPr>
        <p:spPr>
          <a:xfrm rot="5400000" flipV="1">
            <a:off x="7429500" y="57531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6172200" y="548640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Standalone</a:t>
            </a:r>
          </a:p>
          <a:p>
            <a:pPr algn="ctr"/>
            <a:r>
              <a:rPr lang="en-US" sz="1200" dirty="0" smtClean="0"/>
              <a:t>Topological</a:t>
            </a:r>
          </a:p>
          <a:p>
            <a:pPr algn="ctr"/>
            <a:r>
              <a:rPr lang="en-US" sz="1200" dirty="0" smtClean="0"/>
              <a:t>Processor</a:t>
            </a:r>
            <a:endParaRPr lang="en-US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4876800" y="5867400"/>
            <a:ext cx="1068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x 12 fibers</a:t>
            </a:r>
            <a:endParaRPr lang="en-US" sz="1400" dirty="0"/>
          </a:p>
        </p:txBody>
      </p:sp>
      <p:cxnSp>
        <p:nvCxnSpPr>
          <p:cNvPr id="173" name="Straight Arrow Connector 172"/>
          <p:cNvCxnSpPr/>
          <p:nvPr/>
        </p:nvCxnSpPr>
        <p:spPr>
          <a:xfrm flipH="1">
            <a:off x="5638800" y="22098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5943600" y="57150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5943600" y="57912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5943600" y="58674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5943600" y="59436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5943600" y="60198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5943600" y="60960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943600" y="3810000"/>
            <a:ext cx="0" cy="228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Date Placeholder 1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54" name="Slide Number Placeholder 1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5" name="Footer Placeholder 1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28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772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800" y="679846"/>
            <a:ext cx="789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679846"/>
            <a:ext cx="68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679846"/>
            <a:ext cx="39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Jet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6271" y="679846"/>
            <a:ext cx="43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Tau</a:t>
            </a:r>
            <a:endParaRPr lang="en-US" sz="1400" dirty="0"/>
          </a:p>
        </p:txBody>
      </p:sp>
      <p:cxnSp>
        <p:nvCxnSpPr>
          <p:cNvPr id="37" name="Shape 36"/>
          <p:cNvCxnSpPr/>
          <p:nvPr/>
        </p:nvCxnSpPr>
        <p:spPr>
          <a:xfrm rot="5400000">
            <a:off x="6858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 rot="5400000">
            <a:off x="6858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6200000" flipV="1">
            <a:off x="12192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rot="5400000">
            <a:off x="3200400" y="3276601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10800000" flipV="1">
            <a:off x="3810000" y="3352799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5"/>
          <p:cNvCxnSpPr/>
          <p:nvPr/>
        </p:nvCxnSpPr>
        <p:spPr>
          <a:xfrm rot="10800000" flipV="1">
            <a:off x="3810000" y="3581399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V="1">
            <a:off x="4419600" y="2895600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 flipH="1" flipV="1">
            <a:off x="4991100" y="2781300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638800" y="2590800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8382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cxnSp>
        <p:nvCxnSpPr>
          <p:cNvPr id="101" name="Elbow Connector 100"/>
          <p:cNvCxnSpPr/>
          <p:nvPr/>
        </p:nvCxnSpPr>
        <p:spPr>
          <a:xfrm rot="16200000" flipV="1">
            <a:off x="12954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V="1">
            <a:off x="3810000" y="2590801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/>
          <p:nvPr/>
        </p:nvCxnSpPr>
        <p:spPr>
          <a:xfrm rot="5400000">
            <a:off x="19812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hape 119"/>
          <p:cNvCxnSpPr/>
          <p:nvPr/>
        </p:nvCxnSpPr>
        <p:spPr>
          <a:xfrm rot="5400000">
            <a:off x="19812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46"/>
          <p:cNvCxnSpPr/>
          <p:nvPr/>
        </p:nvCxnSpPr>
        <p:spPr>
          <a:xfrm rot="16200000" flipV="1">
            <a:off x="25146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V="1">
            <a:off x="25908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/>
          <p:nvPr/>
        </p:nvCxnSpPr>
        <p:spPr>
          <a:xfrm rot="5400000">
            <a:off x="6172200" y="3276603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55"/>
          <p:cNvCxnSpPr/>
          <p:nvPr/>
        </p:nvCxnSpPr>
        <p:spPr>
          <a:xfrm rot="10800000" flipV="1">
            <a:off x="6781800" y="3352801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55"/>
          <p:cNvCxnSpPr/>
          <p:nvPr/>
        </p:nvCxnSpPr>
        <p:spPr>
          <a:xfrm rot="10800000" flipV="1">
            <a:off x="6781800" y="3581401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6200000" flipV="1">
            <a:off x="7391400" y="2895602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5400000" flipH="1" flipV="1">
            <a:off x="7962900" y="2781302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8610600" y="2590802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16200000" flipV="1">
            <a:off x="6781800" y="2590803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0668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620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99497" y="293358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2362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57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5814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2766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6553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248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382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1" name="Rectangle 140"/>
          <p:cNvSpPr/>
          <p:nvPr/>
        </p:nvSpPr>
        <p:spPr>
          <a:xfrm>
            <a:off x="21336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2" name="Rectangle 141"/>
          <p:cNvSpPr/>
          <p:nvPr/>
        </p:nvSpPr>
        <p:spPr>
          <a:xfrm>
            <a:off x="2133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3" name="Rectangle 142"/>
          <p:cNvSpPr/>
          <p:nvPr/>
        </p:nvSpPr>
        <p:spPr>
          <a:xfrm>
            <a:off x="33528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4" name="Rectangle 143"/>
          <p:cNvSpPr/>
          <p:nvPr/>
        </p:nvSpPr>
        <p:spPr>
          <a:xfrm>
            <a:off x="33528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5" name="Rectangle 144"/>
          <p:cNvSpPr/>
          <p:nvPr/>
        </p:nvSpPr>
        <p:spPr>
          <a:xfrm>
            <a:off x="42672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6" name="Rectangle 145"/>
          <p:cNvSpPr/>
          <p:nvPr/>
        </p:nvSpPr>
        <p:spPr>
          <a:xfrm>
            <a:off x="5181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7" name="Rectangle 146"/>
          <p:cNvSpPr/>
          <p:nvPr/>
        </p:nvSpPr>
        <p:spPr>
          <a:xfrm>
            <a:off x="6324600" y="39624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8" name="Rectangle 147"/>
          <p:cNvSpPr/>
          <p:nvPr/>
        </p:nvSpPr>
        <p:spPr>
          <a:xfrm>
            <a:off x="63246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9" name="Rectangle 148"/>
          <p:cNvSpPr/>
          <p:nvPr/>
        </p:nvSpPr>
        <p:spPr>
          <a:xfrm>
            <a:off x="72390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0" name="Rectangle 149"/>
          <p:cNvSpPr/>
          <p:nvPr/>
        </p:nvSpPr>
        <p:spPr>
          <a:xfrm>
            <a:off x="8153400" y="22860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43434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3152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860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24400" y="41148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Optical Fiber “Re-Bundler”</a:t>
            </a:r>
            <a:endParaRPr lang="en-US" sz="1200" dirty="0"/>
          </a:p>
        </p:txBody>
      </p:sp>
      <p:cxnSp>
        <p:nvCxnSpPr>
          <p:cNvPr id="97" name="Elbow Connector 96"/>
          <p:cNvCxnSpPr/>
          <p:nvPr/>
        </p:nvCxnSpPr>
        <p:spPr>
          <a:xfrm rot="5400000">
            <a:off x="49149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78867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257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181600" y="1752600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cxnSp>
        <p:nvCxnSpPr>
          <p:cNvPr id="160" name="Elbow Connector 159"/>
          <p:cNvCxnSpPr>
            <a:stCxn id="78" idx="0"/>
          </p:cNvCxnSpPr>
          <p:nvPr/>
        </p:nvCxnSpPr>
        <p:spPr>
          <a:xfrm rot="5400000" flipH="1" flipV="1">
            <a:off x="4438650" y="2686050"/>
            <a:ext cx="2286000" cy="571500"/>
          </a:xfrm>
          <a:prstGeom prst="bentConnector3">
            <a:avLst>
              <a:gd name="adj1" fmla="val 183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>
            <a:off x="5638800" y="18288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5638800" y="19050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>
            <a:off x="5638800" y="19812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5638800" y="20574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638800" y="21336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51816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V="1">
            <a:off x="51054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V="1">
            <a:off x="50292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4953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4876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V="1">
            <a:off x="5715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5638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V="1">
            <a:off x="55626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V="1">
            <a:off x="54864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54102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5334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5105400" y="1292423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207" name="Straight Arrow Connector 206"/>
          <p:cNvCxnSpPr/>
          <p:nvPr/>
        </p:nvCxnSpPr>
        <p:spPr>
          <a:xfrm flipV="1">
            <a:off x="5410200" y="15240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Left Brace 233"/>
          <p:cNvSpPr/>
          <p:nvPr/>
        </p:nvSpPr>
        <p:spPr>
          <a:xfrm rot="5400000">
            <a:off x="73914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Left Brace 237"/>
          <p:cNvSpPr/>
          <p:nvPr/>
        </p:nvSpPr>
        <p:spPr>
          <a:xfrm rot="5400000">
            <a:off x="44196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Left Brace 238"/>
          <p:cNvSpPr/>
          <p:nvPr/>
        </p:nvSpPr>
        <p:spPr>
          <a:xfrm rot="5400000">
            <a:off x="22860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Left Brace 239"/>
          <p:cNvSpPr/>
          <p:nvPr/>
        </p:nvSpPr>
        <p:spPr>
          <a:xfrm rot="5400000">
            <a:off x="9906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87559" y="2590800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Crate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6200" y="3190220"/>
            <a:ext cx="70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System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6200" y="295864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- - - - - - - -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-132336" y="152400"/>
            <a:ext cx="9213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6. CMX TP receiving Zero-Suppressed Inputs &amp; Standalone TP raw inputs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 rot="16200000">
            <a:off x="1044885" y="3635685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x 12-fiber bundle</a:t>
            </a:r>
            <a:endParaRPr lang="en-US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1828800" y="2877979"/>
            <a:ext cx="39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</a:p>
        </p:txBody>
      </p:sp>
      <p:cxnSp>
        <p:nvCxnSpPr>
          <p:cNvPr id="248" name="Straight Connector 247"/>
          <p:cNvCxnSpPr/>
          <p:nvPr/>
        </p:nvCxnSpPr>
        <p:spPr>
          <a:xfrm flipH="1">
            <a:off x="1828799" y="28956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4724400" y="5178623"/>
            <a:ext cx="1159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x 12 fibers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4876800" y="3426023"/>
            <a:ext cx="1068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x 12 fibers</a:t>
            </a:r>
            <a:endParaRPr lang="en-US" sz="1400" dirty="0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609600" y="5181600"/>
            <a:ext cx="655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7772400" y="4721423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159" name="Straight Arrow Connector 158"/>
          <p:cNvCxnSpPr/>
          <p:nvPr/>
        </p:nvCxnSpPr>
        <p:spPr>
          <a:xfrm flipV="1">
            <a:off x="8077200" y="50292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7543800" y="525780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Standalone</a:t>
            </a:r>
          </a:p>
          <a:p>
            <a:pPr algn="ctr"/>
            <a:r>
              <a:rPr lang="en-US" sz="1200" dirty="0" smtClean="0"/>
              <a:t>Topological</a:t>
            </a:r>
          </a:p>
          <a:p>
            <a:pPr algn="ctr"/>
            <a:r>
              <a:rPr lang="en-US" sz="1200" dirty="0" smtClean="0"/>
              <a:t>Processor</a:t>
            </a:r>
            <a:endParaRPr lang="en-US" sz="1200" dirty="0"/>
          </a:p>
        </p:txBody>
      </p:sp>
      <p:cxnSp>
        <p:nvCxnSpPr>
          <p:cNvPr id="173" name="Straight Arrow Connector 172"/>
          <p:cNvCxnSpPr/>
          <p:nvPr/>
        </p:nvCxnSpPr>
        <p:spPr>
          <a:xfrm flipH="1">
            <a:off x="5638800" y="22098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7315200" y="53340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7315200" y="54102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7315200" y="54864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7315200" y="57912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7315200" y="58674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7315200" y="59436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724400" y="5635823"/>
            <a:ext cx="1159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x 12 fibers</a:t>
            </a:r>
            <a:endParaRPr lang="en-US" sz="1400" dirty="0"/>
          </a:p>
        </p:txBody>
      </p:sp>
      <p:cxnSp>
        <p:nvCxnSpPr>
          <p:cNvPr id="163" name="Elbow Connector 162"/>
          <p:cNvCxnSpPr/>
          <p:nvPr/>
        </p:nvCxnSpPr>
        <p:spPr>
          <a:xfrm rot="5400000">
            <a:off x="114300" y="4914900"/>
            <a:ext cx="1295400" cy="152400"/>
          </a:xfrm>
          <a:prstGeom prst="bentConnector3">
            <a:avLst>
              <a:gd name="adj1" fmla="val 58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5400000">
            <a:off x="533400" y="4038600"/>
            <a:ext cx="2971800" cy="228600"/>
          </a:xfrm>
          <a:prstGeom prst="bentConnector3">
            <a:avLst>
              <a:gd name="adj1" fmla="val -35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/>
          <p:nvPr/>
        </p:nvCxnSpPr>
        <p:spPr>
          <a:xfrm rot="5400000">
            <a:off x="1409700" y="4914900"/>
            <a:ext cx="1295400" cy="152400"/>
          </a:xfrm>
          <a:prstGeom prst="bentConnector3">
            <a:avLst>
              <a:gd name="adj1" fmla="val 588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/>
          <p:nvPr/>
        </p:nvCxnSpPr>
        <p:spPr>
          <a:xfrm rot="5400000">
            <a:off x="1752600" y="4038600"/>
            <a:ext cx="2971800" cy="228600"/>
          </a:xfrm>
          <a:prstGeom prst="bentConnector3">
            <a:avLst>
              <a:gd name="adj1" fmla="val -35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/>
          <p:nvPr/>
        </p:nvCxnSpPr>
        <p:spPr>
          <a:xfrm rot="5400000">
            <a:off x="2628900" y="4914900"/>
            <a:ext cx="1295400" cy="152400"/>
          </a:xfrm>
          <a:prstGeom prst="bentConnector3">
            <a:avLst>
              <a:gd name="adj1" fmla="val 588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/>
          <p:nvPr/>
        </p:nvCxnSpPr>
        <p:spPr>
          <a:xfrm rot="5400000">
            <a:off x="4724400" y="4038600"/>
            <a:ext cx="2971800" cy="228600"/>
          </a:xfrm>
          <a:prstGeom prst="bentConnector3">
            <a:avLst>
              <a:gd name="adj1" fmla="val -35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/>
          <p:nvPr/>
        </p:nvCxnSpPr>
        <p:spPr>
          <a:xfrm rot="5400000">
            <a:off x="5600700" y="4914900"/>
            <a:ext cx="1295400" cy="152400"/>
          </a:xfrm>
          <a:prstGeom prst="bentConnector3">
            <a:avLst>
              <a:gd name="adj1" fmla="val 588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/>
          <p:nvPr/>
        </p:nvCxnSpPr>
        <p:spPr>
          <a:xfrm rot="5400000">
            <a:off x="2705100" y="4076700"/>
            <a:ext cx="2971800" cy="152400"/>
          </a:xfrm>
          <a:prstGeom prst="bentConnector3">
            <a:avLst>
              <a:gd name="adj1" fmla="val -62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/>
          <p:nvPr/>
        </p:nvCxnSpPr>
        <p:spPr>
          <a:xfrm rot="5400000">
            <a:off x="5676900" y="4076700"/>
            <a:ext cx="2971800" cy="152400"/>
          </a:xfrm>
          <a:prstGeom prst="bentConnector3">
            <a:avLst>
              <a:gd name="adj1" fmla="val -62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rot="5400000">
            <a:off x="3238500" y="3924300"/>
            <a:ext cx="2667000" cy="762000"/>
          </a:xfrm>
          <a:prstGeom prst="bentConnector3">
            <a:avLst>
              <a:gd name="adj1" fmla="val -182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rot="5400000">
            <a:off x="6210300" y="3924300"/>
            <a:ext cx="2667000" cy="762000"/>
          </a:xfrm>
          <a:prstGeom prst="bentConnector3">
            <a:avLst>
              <a:gd name="adj1" fmla="val 13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09600" y="5638800"/>
            <a:ext cx="6705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199"/>
          <p:cNvCxnSpPr/>
          <p:nvPr/>
        </p:nvCxnSpPr>
        <p:spPr>
          <a:xfrm rot="5400000">
            <a:off x="-762000" y="4038600"/>
            <a:ext cx="2971800" cy="228600"/>
          </a:xfrm>
          <a:prstGeom prst="bentConnector3">
            <a:avLst>
              <a:gd name="adj1" fmla="val -62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7315200" y="5334000"/>
            <a:ext cx="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7315200" y="55626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7315200" y="56388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7315200" y="57150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Date Placeholder 1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55" name="Slide Number Placeholder 1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2" name="Footer Placeholder 1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Base-CMX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Question #1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FPGA choice for implementing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Base-CMX </a:t>
            </a:r>
            <a:r>
              <a:rPr lang="en-US" dirty="0" smtClean="0">
                <a:solidFill>
                  <a:srgbClr val="002060"/>
                </a:solidFill>
              </a:rPr>
              <a:t>functionality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Base-CMX Implementation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400x 160Mbps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backplane inputs </a:t>
            </a:r>
          </a:p>
          <a:p>
            <a:pPr lvl="2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routed directly to FPGA, no termination on CMX</a:t>
            </a:r>
          </a:p>
          <a:p>
            <a:pPr lvl="2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merged parity and clock</a:t>
            </a:r>
          </a:p>
          <a:p>
            <a:pPr lvl="3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cannot afford 1x IO block per source JEM/CPM processor </a:t>
            </a:r>
          </a:p>
          <a:p>
            <a:pPr lvl="3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but need regrouping in neighbor IO blocks</a:t>
            </a:r>
          </a:p>
          <a:p>
            <a:pPr lvl="2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Processor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sources spread out on backplane connectors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Up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3x 12 “6Gb”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optical transceivers (2 out, 1 in)</a:t>
            </a:r>
          </a:p>
          <a:p>
            <a:pPr lvl="2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multi gigabit transmission lines</a:t>
            </a:r>
          </a:p>
          <a:p>
            <a:pPr lvl="3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need careful layout and field simulation tools</a:t>
            </a:r>
          </a:p>
          <a:p>
            <a:pPr lvl="2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use mid-board transmitters for shorter traces </a:t>
            </a:r>
          </a:p>
          <a:p>
            <a:pPr lvl="3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need optical power study of whole optical distribution</a:t>
            </a:r>
          </a:p>
          <a:p>
            <a:pPr lvl="2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compete for access to, and real estate near, FPGA</a:t>
            </a:r>
          </a:p>
          <a:p>
            <a:pPr lvl="2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will need protocol to transfer 12x 6.4 </a:t>
            </a:r>
            <a:r>
              <a:rPr lang="en-US" sz="2300" dirty="0" err="1" smtClean="0">
                <a:solidFill>
                  <a:schemeClr val="tx2">
                    <a:lumMod val="75000"/>
                  </a:schemeClr>
                </a:solidFill>
              </a:rPr>
              <a:t>Gbps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 of payload + overhead</a:t>
            </a:r>
          </a:p>
          <a:p>
            <a:pPr lvl="3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XILINX notes have example</a:t>
            </a:r>
          </a:p>
          <a:p>
            <a:pPr lvl="2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</a:rPr>
              <a:t>needs external oscillator, not necessarily synchronous with accelerator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Large FPGA package require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many trace layers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838200"/>
            <a:ext cx="5257800" cy="548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1143000"/>
            <a:ext cx="228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143000"/>
            <a:ext cx="7620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VME-- Interface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352800" y="4114800"/>
            <a:ext cx="990600" cy="990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Base-CMX</a:t>
            </a:r>
            <a:r>
              <a:rPr lang="en-US" dirty="0" smtClean="0"/>
              <a:t> </a:t>
            </a:r>
            <a:r>
              <a:rPr lang="en-US" sz="1400" dirty="0" smtClean="0"/>
              <a:t>FPGA</a:t>
            </a:r>
          </a:p>
          <a:p>
            <a:pPr algn="ctr"/>
            <a:r>
              <a:rPr lang="en-US" sz="1000" dirty="0" smtClean="0"/>
              <a:t>Virtex-6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2743200"/>
            <a:ext cx="2286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4876800"/>
            <a:ext cx="2286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200" y="3581400"/>
            <a:ext cx="2286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5257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OUT</a:t>
            </a:r>
            <a:endParaRPr lang="en-US" sz="1000" b="1" dirty="0"/>
          </a:p>
        </p:txBody>
      </p:sp>
      <p:sp>
        <p:nvSpPr>
          <p:cNvPr id="14" name="Rectangle 13"/>
          <p:cNvSpPr/>
          <p:nvPr/>
        </p:nvSpPr>
        <p:spPr>
          <a:xfrm>
            <a:off x="5029200" y="4495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OUT</a:t>
            </a:r>
            <a:endParaRPr lang="en-US" sz="1000" b="1" dirty="0"/>
          </a:p>
        </p:txBody>
      </p:sp>
      <p:sp>
        <p:nvSpPr>
          <p:cNvPr id="16" name="Rectangle 15"/>
          <p:cNvSpPr/>
          <p:nvPr/>
        </p:nvSpPr>
        <p:spPr>
          <a:xfrm>
            <a:off x="5029200" y="2209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cxnSp>
        <p:nvCxnSpPr>
          <p:cNvPr id="24" name="Elbow Connector 23"/>
          <p:cNvCxnSpPr>
            <a:endCxn id="13" idx="1"/>
          </p:cNvCxnSpPr>
          <p:nvPr/>
        </p:nvCxnSpPr>
        <p:spPr>
          <a:xfrm>
            <a:off x="4343400" y="4876800"/>
            <a:ext cx="685800" cy="647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3"/>
          </p:cNvCxnSpPr>
          <p:nvPr/>
        </p:nvCxnSpPr>
        <p:spPr>
          <a:xfrm>
            <a:off x="5562600" y="4762500"/>
            <a:ext cx="2133600" cy="114300"/>
          </a:xfrm>
          <a:prstGeom prst="bentConnector3">
            <a:avLst>
              <a:gd name="adj1" fmla="val 129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3" idx="3"/>
          </p:cNvCxnSpPr>
          <p:nvPr/>
        </p:nvCxnSpPr>
        <p:spPr>
          <a:xfrm flipV="1">
            <a:off x="5562600" y="5257800"/>
            <a:ext cx="2133600" cy="266700"/>
          </a:xfrm>
          <a:prstGeom prst="bentConnector3">
            <a:avLst>
              <a:gd name="adj1" fmla="val 129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16" idx="3"/>
          </p:cNvCxnSpPr>
          <p:nvPr/>
        </p:nvCxnSpPr>
        <p:spPr>
          <a:xfrm rot="10800000">
            <a:off x="5562600" y="2476500"/>
            <a:ext cx="2133600" cy="38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endCxn id="16" idx="1"/>
          </p:cNvCxnSpPr>
          <p:nvPr/>
        </p:nvCxnSpPr>
        <p:spPr>
          <a:xfrm rot="5400000" flipH="1" flipV="1">
            <a:off x="3752850" y="2838450"/>
            <a:ext cx="1638300" cy="9144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7162800" y="4114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stCxn id="10" idx="3"/>
            <a:endCxn id="9" idx="1"/>
          </p:cNvCxnSpPr>
          <p:nvPr/>
        </p:nvCxnSpPr>
        <p:spPr>
          <a:xfrm>
            <a:off x="1828800" y="3429000"/>
            <a:ext cx="1524000" cy="1181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11" idx="3"/>
          </p:cNvCxnSpPr>
          <p:nvPr/>
        </p:nvCxnSpPr>
        <p:spPr>
          <a:xfrm flipV="1">
            <a:off x="1828800" y="4876800"/>
            <a:ext cx="1524000" cy="609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5" idx="3"/>
            <a:endCxn id="6" idx="1"/>
          </p:cNvCxnSpPr>
          <p:nvPr/>
        </p:nvCxnSpPr>
        <p:spPr>
          <a:xfrm>
            <a:off x="1828800" y="1447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hape 161"/>
          <p:cNvCxnSpPr>
            <a:stCxn id="6" idx="3"/>
          </p:cNvCxnSpPr>
          <p:nvPr/>
        </p:nvCxnSpPr>
        <p:spPr>
          <a:xfrm>
            <a:off x="2895600" y="1447800"/>
            <a:ext cx="152400" cy="2895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048000" y="4343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6553200" y="5867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DAQ</a:t>
            </a:r>
            <a:endParaRPr lang="en-US" sz="1000" b="1" dirty="0"/>
          </a:p>
        </p:txBody>
      </p:sp>
      <p:sp>
        <p:nvSpPr>
          <p:cNvPr id="167" name="Rectangle 166"/>
          <p:cNvSpPr/>
          <p:nvPr/>
        </p:nvSpPr>
        <p:spPr>
          <a:xfrm>
            <a:off x="6553200" y="5486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ROI</a:t>
            </a:r>
            <a:endParaRPr lang="en-US" sz="1000" b="1" dirty="0"/>
          </a:p>
        </p:txBody>
      </p:sp>
      <p:cxnSp>
        <p:nvCxnSpPr>
          <p:cNvPr id="220" name="Straight Arrow Connector 219"/>
          <p:cNvCxnSpPr/>
          <p:nvPr/>
        </p:nvCxnSpPr>
        <p:spPr>
          <a:xfrm>
            <a:off x="7010400" y="601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7010400" y="5638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stCxn id="9" idx="2"/>
          </p:cNvCxnSpPr>
          <p:nvPr/>
        </p:nvCxnSpPr>
        <p:spPr>
          <a:xfrm rot="16200000" flipH="1">
            <a:off x="4743450" y="4210050"/>
            <a:ext cx="914400" cy="27051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>
            <a:endCxn id="167" idx="1"/>
          </p:cNvCxnSpPr>
          <p:nvPr/>
        </p:nvCxnSpPr>
        <p:spPr>
          <a:xfrm flipV="1">
            <a:off x="5715000" y="5638800"/>
            <a:ext cx="838200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/>
          <p:nvPr/>
        </p:nvCxnSpPr>
        <p:spPr>
          <a:xfrm>
            <a:off x="4114800" y="5105400"/>
            <a:ext cx="1600200" cy="838200"/>
          </a:xfrm>
          <a:prstGeom prst="bentConnector3">
            <a:avLst>
              <a:gd name="adj1" fmla="val -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1600200" y="1905000"/>
            <a:ext cx="228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2133600" y="1905000"/>
            <a:ext cx="7620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TCM Interface</a:t>
            </a:r>
            <a:endParaRPr lang="en-US" sz="1200" dirty="0"/>
          </a:p>
        </p:txBody>
      </p:sp>
      <p:cxnSp>
        <p:nvCxnSpPr>
          <p:cNvPr id="242" name="Straight Connector 241"/>
          <p:cNvCxnSpPr>
            <a:stCxn id="240" idx="3"/>
            <a:endCxn id="241" idx="1"/>
          </p:cNvCxnSpPr>
          <p:nvPr/>
        </p:nvCxnSpPr>
        <p:spPr>
          <a:xfrm>
            <a:off x="1828800" y="2209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1066800" y="14478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1066800" y="52578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1066800" y="54864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1066800" y="2209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>
            <a:off x="10668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>
            <a:off x="1066800" y="5715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685800" y="110924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VME--</a:t>
            </a:r>
            <a:endParaRPr lang="en-US" sz="1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685800" y="1905000"/>
            <a:ext cx="51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TCM</a:t>
            </a:r>
            <a:endParaRPr lang="en-US" sz="1400" dirty="0"/>
          </a:p>
        </p:txBody>
      </p:sp>
      <p:sp>
        <p:nvSpPr>
          <p:cNvPr id="257" name="TextBox 256"/>
          <p:cNvSpPr txBox="1"/>
          <p:nvPr/>
        </p:nvSpPr>
        <p:spPr>
          <a:xfrm>
            <a:off x="152400" y="2690336"/>
            <a:ext cx="1251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Inputs from all</a:t>
            </a:r>
          </a:p>
          <a:p>
            <a:r>
              <a:rPr lang="en-US" sz="1400" dirty="0" smtClean="0"/>
              <a:t>Processors</a:t>
            </a:r>
          </a:p>
          <a:p>
            <a:r>
              <a:rPr lang="en-US" sz="1400" dirty="0" smtClean="0"/>
              <a:t>from this crate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228600" y="4519136"/>
            <a:ext cx="13343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LVDS cables</a:t>
            </a:r>
          </a:p>
          <a:p>
            <a:r>
              <a:rPr lang="en-US" sz="1400" dirty="0" smtClean="0"/>
              <a:t>From Crate </a:t>
            </a:r>
          </a:p>
          <a:p>
            <a:r>
              <a:rPr lang="en-US" sz="1400" dirty="0" smtClean="0"/>
              <a:t>To System CMX </a:t>
            </a:r>
            <a:endParaRPr lang="en-US" sz="1400" dirty="0"/>
          </a:p>
        </p:txBody>
      </p:sp>
      <p:sp>
        <p:nvSpPr>
          <p:cNvPr id="261" name="TextBox 260"/>
          <p:cNvSpPr txBox="1"/>
          <p:nvPr/>
        </p:nvSpPr>
        <p:spPr>
          <a:xfrm>
            <a:off x="178054" y="342900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single ended</a:t>
            </a:r>
          </a:p>
          <a:p>
            <a:r>
              <a:rPr lang="en-US" sz="1400" dirty="0" smtClean="0"/>
              <a:t>@ 160Mbps</a:t>
            </a:r>
            <a:endParaRPr lang="en-US" sz="1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228600" y="5791200"/>
            <a:ext cx="1327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3x27 LVDS pairs</a:t>
            </a:r>
          </a:p>
          <a:p>
            <a:r>
              <a:rPr lang="en-US" sz="1400" dirty="0" smtClean="0"/>
              <a:t>@ 80 Mbps</a:t>
            </a:r>
            <a:endParaRPr lang="en-US" sz="1400" dirty="0"/>
          </a:p>
        </p:txBody>
      </p:sp>
      <p:sp>
        <p:nvSpPr>
          <p:cNvPr id="264" name="TextBox 263"/>
          <p:cNvSpPr txBox="1"/>
          <p:nvPr/>
        </p:nvSpPr>
        <p:spPr>
          <a:xfrm>
            <a:off x="7696200" y="3452336"/>
            <a:ext cx="1341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CTP output </a:t>
            </a:r>
          </a:p>
          <a:p>
            <a:r>
              <a:rPr lang="en-US" sz="1400" dirty="0" smtClean="0"/>
              <a:t>2x33 LVDS pairs</a:t>
            </a:r>
          </a:p>
          <a:p>
            <a:r>
              <a:rPr lang="en-US" sz="1400" dirty="0" smtClean="0"/>
              <a:t>@ 40 Mbps</a:t>
            </a:r>
          </a:p>
          <a:p>
            <a:r>
              <a:rPr lang="en-US" sz="1400" dirty="0" smtClean="0"/>
              <a:t>(System CMX)</a:t>
            </a:r>
            <a:endParaRPr lang="en-US" sz="1400" dirty="0"/>
          </a:p>
        </p:txBody>
      </p:sp>
      <p:sp>
        <p:nvSpPr>
          <p:cNvPr id="265" name="TextBox 264"/>
          <p:cNvSpPr txBox="1"/>
          <p:nvPr/>
        </p:nvSpPr>
        <p:spPr>
          <a:xfrm>
            <a:off x="7010400" y="4876800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2x 12-fiber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Bundles OUT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6987467" y="20529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1x 12-fiber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Bundles IN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772400" y="4572000"/>
            <a:ext cx="82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6.6 </a:t>
            </a:r>
            <a:r>
              <a:rPr lang="en-US" sz="1400" dirty="0" err="1" smtClean="0"/>
              <a:t>Gbps</a:t>
            </a:r>
            <a:endParaRPr lang="en-US" sz="1400" dirty="0" smtClean="0"/>
          </a:p>
          <a:p>
            <a:r>
              <a:rPr lang="en-US" sz="1400" dirty="0" smtClean="0"/>
              <a:t>to TP-SA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7773741" y="5029200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6.6 </a:t>
            </a:r>
            <a:r>
              <a:rPr lang="en-US" sz="1400" dirty="0" err="1" smtClean="0"/>
              <a:t>Gbps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(or 10 </a:t>
            </a:r>
            <a:r>
              <a:rPr lang="en-US" sz="1400" dirty="0" err="1" smtClean="0"/>
              <a:t>Gb</a:t>
            </a:r>
            <a:r>
              <a:rPr lang="en-US" sz="1400" dirty="0" smtClean="0"/>
              <a:t> **)</a:t>
            </a:r>
            <a:endParaRPr lang="en-US" sz="1400" dirty="0"/>
          </a:p>
        </p:txBody>
      </p:sp>
      <p:sp>
        <p:nvSpPr>
          <p:cNvPr id="275" name="TextBox 274"/>
          <p:cNvSpPr txBox="1"/>
          <p:nvPr/>
        </p:nvSpPr>
        <p:spPr>
          <a:xfrm>
            <a:off x="7696200" y="5638800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 G-Link Out</a:t>
            </a:r>
            <a:endParaRPr lang="en-US" sz="1400" dirty="0"/>
          </a:p>
        </p:txBody>
      </p:sp>
      <p:sp>
        <p:nvSpPr>
          <p:cNvPr id="280" name="TextBox 279"/>
          <p:cNvSpPr txBox="1"/>
          <p:nvPr/>
        </p:nvSpPr>
        <p:spPr>
          <a:xfrm>
            <a:off x="5791200" y="6553200"/>
            <a:ext cx="3211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** 10Gb output to TP-Standalone option to be determined</a:t>
            </a:r>
            <a:endParaRPr lang="en-US" sz="1000" dirty="0"/>
          </a:p>
        </p:txBody>
      </p:sp>
      <p:sp>
        <p:nvSpPr>
          <p:cNvPr id="281" name="TextBox 280"/>
          <p:cNvSpPr txBox="1"/>
          <p:nvPr/>
        </p:nvSpPr>
        <p:spPr>
          <a:xfrm>
            <a:off x="7696200" y="2372380"/>
            <a:ext cx="90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6.6 </a:t>
            </a:r>
            <a:r>
              <a:rPr lang="en-US" sz="1400" dirty="0" err="1" smtClean="0"/>
              <a:t>Gbps</a:t>
            </a:r>
            <a:endParaRPr lang="en-US" sz="1400" dirty="0" smtClean="0"/>
          </a:p>
          <a:p>
            <a:r>
              <a:rPr lang="en-US" sz="1400" dirty="0" smtClean="0"/>
              <a:t>Test input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 flipH="1">
            <a:off x="4343400" y="47244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1600200" y="152400"/>
            <a:ext cx="595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A. CMX Card with only Base-CMX functionality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06" name="Elbow Connector 305"/>
          <p:cNvCxnSpPr/>
          <p:nvPr/>
        </p:nvCxnSpPr>
        <p:spPr>
          <a:xfrm flipV="1">
            <a:off x="4343400" y="4114800"/>
            <a:ext cx="2590800" cy="228600"/>
          </a:xfrm>
          <a:prstGeom prst="bentConnector3">
            <a:avLst>
              <a:gd name="adj1" fmla="val 124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Package Choice and Pin Assignment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Made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toy layouts </a:t>
            </a:r>
            <a:r>
              <a:rPr lang="en-US" dirty="0" smtClean="0">
                <a:solidFill>
                  <a:srgbClr val="002060"/>
                </a:solidFill>
              </a:rPr>
              <a:t>using several packages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Focusing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main signal flow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PreProc</a:t>
            </a:r>
            <a:r>
              <a:rPr lang="en-US" dirty="0" smtClean="0">
                <a:solidFill>
                  <a:srgbClr val="002060"/>
                </a:solidFill>
              </a:rPr>
              <a:t> In, Cable IO, CTP Out)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Helps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visualizing</a:t>
            </a:r>
            <a:r>
              <a:rPr lang="en-US" dirty="0" smtClean="0">
                <a:solidFill>
                  <a:srgbClr val="002060"/>
                </a:solidFill>
              </a:rPr>
              <a:t> challenges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MX_0_20111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4870" y="1828800"/>
            <a:ext cx="4681930" cy="4114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95800" y="5410200"/>
            <a:ext cx="3581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Toy </a:t>
            </a: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lang="en-US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ssignment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study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FF1924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924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307562"/>
            <a:ext cx="5257800" cy="5385875"/>
          </a:xfrm>
        </p:spPr>
      </p:pic>
      <p:sp>
        <p:nvSpPr>
          <p:cNvPr id="8" name="TextBox 7"/>
          <p:cNvSpPr txBox="1"/>
          <p:nvPr/>
        </p:nvSpPr>
        <p:spPr>
          <a:xfrm rot="16200000">
            <a:off x="978136" y="3593866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711935" y="3593865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7228" y="4724400"/>
            <a:ext cx="2333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Select IO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Resources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1600200"/>
            <a:ext cx="2333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Select IO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Resources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CMX development work on 3 fronts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VME/ACE/TTC interface “daughter card” @CERN</a:t>
            </a:r>
          </a:p>
          <a:p>
            <a:pPr marL="971550" lvl="1" indent="-514350"/>
            <a:r>
              <a:rPr lang="en-US" sz="2400" dirty="0" smtClean="0"/>
              <a:t>Yuri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CMX input module firmware @CERN</a:t>
            </a:r>
          </a:p>
          <a:p>
            <a:pPr marL="971550" lvl="1" indent="-514350"/>
            <a:r>
              <a:rPr lang="en-US" sz="2400" dirty="0" err="1" smtClean="0"/>
              <a:t>Wojciech</a:t>
            </a:r>
            <a:r>
              <a:rPr lang="en-US" sz="2400" dirty="0" smtClean="0"/>
              <a:t> and Yuri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Engineering @MSU</a:t>
            </a:r>
          </a:p>
          <a:p>
            <a:pPr marL="971550" lvl="1" indent="-514350"/>
            <a:r>
              <a:rPr lang="en-US" sz="2400" dirty="0" smtClean="0"/>
              <a:t>Philippe and Dan</a:t>
            </a:r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Only </a:t>
            </a:r>
            <a:r>
              <a:rPr lang="en-US" sz="2800" b="1" dirty="0" smtClean="0">
                <a:solidFill>
                  <a:schemeClr val="accent2"/>
                </a:solidFill>
              </a:rPr>
              <a:t>focusing on #3 </a:t>
            </a:r>
            <a:r>
              <a:rPr lang="en-US" sz="2800" b="1" dirty="0" smtClean="0">
                <a:solidFill>
                  <a:schemeClr val="accent2"/>
                </a:solidFill>
              </a:rPr>
              <a:t>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FF1924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924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81200" y="1307562"/>
            <a:ext cx="5257800" cy="5385875"/>
          </a:xfrm>
        </p:spPr>
      </p:pic>
      <p:sp>
        <p:nvSpPr>
          <p:cNvPr id="8" name="TextBox 7"/>
          <p:cNvSpPr txBox="1"/>
          <p:nvPr/>
        </p:nvSpPr>
        <p:spPr>
          <a:xfrm>
            <a:off x="2848584" y="1806714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486400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648294" y="3248467"/>
            <a:ext cx="2333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Select IO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Resources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676494" y="3276694"/>
            <a:ext cx="2333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Select IO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Resources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848944" y="3480042"/>
            <a:ext cx="3630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Front Panel Side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6508585" y="3480043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Backplane Side</a:t>
            </a:r>
            <a:endParaRPr lang="en-US" sz="4000" b="1" dirty="0"/>
          </a:p>
        </p:txBody>
      </p:sp>
      <p:sp>
        <p:nvSpPr>
          <p:cNvPr id="14" name="Circular Arrow 13"/>
          <p:cNvSpPr/>
          <p:nvPr/>
        </p:nvSpPr>
        <p:spPr>
          <a:xfrm rot="17803745" flipH="1">
            <a:off x="3659251" y="3218923"/>
            <a:ext cx="1573208" cy="1655415"/>
          </a:xfrm>
          <a:prstGeom prst="circular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4759" y="3667780"/>
            <a:ext cx="136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Rotated</a:t>
            </a:r>
            <a:endParaRPr lang="en-US" sz="28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FF1924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924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81200" y="1307562"/>
            <a:ext cx="5257800" cy="5385875"/>
          </a:xfrm>
        </p:spPr>
      </p:pic>
      <p:sp>
        <p:nvSpPr>
          <p:cNvPr id="6" name="Rounded Rectangle 5"/>
          <p:cNvSpPr/>
          <p:nvPr/>
        </p:nvSpPr>
        <p:spPr>
          <a:xfrm>
            <a:off x="5029200" y="2654837"/>
            <a:ext cx="1676400" cy="2667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320 </a:t>
            </a:r>
            <a:r>
              <a:rPr lang="en-US" sz="3200" b="1" dirty="0" err="1" smtClean="0">
                <a:solidFill>
                  <a:srgbClr val="FFFF00"/>
                </a:solidFill>
              </a:rPr>
              <a:t>PreProc</a:t>
            </a:r>
            <a:r>
              <a:rPr lang="en-US" sz="3200" b="1" dirty="0" smtClean="0">
                <a:solidFill>
                  <a:srgbClr val="FFFF00"/>
                </a:solidFill>
              </a:rPr>
              <a:t> Inputs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010400" y="4940837"/>
            <a:ext cx="1447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10400" y="2590800"/>
            <a:ext cx="1524000" cy="381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FF1924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924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81200" y="1307562"/>
            <a:ext cx="5257800" cy="5385875"/>
          </a:xfrm>
        </p:spPr>
      </p:pic>
      <p:sp>
        <p:nvSpPr>
          <p:cNvPr id="6" name="Rounded Rectangle 5"/>
          <p:cNvSpPr/>
          <p:nvPr/>
        </p:nvSpPr>
        <p:spPr>
          <a:xfrm>
            <a:off x="5029200" y="2654837"/>
            <a:ext cx="1676400" cy="2667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320 </a:t>
            </a:r>
            <a:r>
              <a:rPr lang="en-US" sz="3200" b="1" dirty="0" err="1" smtClean="0">
                <a:solidFill>
                  <a:srgbClr val="FFFF00"/>
                </a:solidFill>
              </a:rPr>
              <a:t>PreProc</a:t>
            </a:r>
            <a:r>
              <a:rPr lang="en-US" sz="3200" b="1" dirty="0" smtClean="0">
                <a:solidFill>
                  <a:srgbClr val="FFFF00"/>
                </a:solidFill>
              </a:rPr>
              <a:t> Inputs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2667000"/>
            <a:ext cx="1676400" cy="381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40 </a:t>
            </a:r>
            <a:r>
              <a:rPr lang="en-US" sz="2000" b="1" dirty="0" err="1" smtClean="0">
                <a:solidFill>
                  <a:srgbClr val="FFFF00"/>
                </a:solidFill>
              </a:rPr>
              <a:t>PreProc</a:t>
            </a:r>
            <a:r>
              <a:rPr lang="en-US" sz="2000" b="1" dirty="0" smtClean="0">
                <a:solidFill>
                  <a:srgbClr val="FFFF00"/>
                </a:solidFill>
              </a:rPr>
              <a:t> IN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010400" y="4940837"/>
            <a:ext cx="1447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133600" y="5017037"/>
            <a:ext cx="1676400" cy="381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40 </a:t>
            </a:r>
            <a:r>
              <a:rPr lang="en-US" sz="2000" b="1" dirty="0" err="1" smtClean="0">
                <a:solidFill>
                  <a:srgbClr val="FFFF00"/>
                </a:solidFill>
              </a:rPr>
              <a:t>PreProc</a:t>
            </a:r>
            <a:r>
              <a:rPr lang="en-US" sz="2000" b="1" dirty="0" smtClean="0">
                <a:solidFill>
                  <a:srgbClr val="FFFF00"/>
                </a:solidFill>
              </a:rPr>
              <a:t> IN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10400" y="2590800"/>
            <a:ext cx="1524000" cy="381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endCxn id="7" idx="1"/>
          </p:cNvCxnSpPr>
          <p:nvPr/>
        </p:nvCxnSpPr>
        <p:spPr>
          <a:xfrm rot="16200000" flipH="1">
            <a:off x="1091933" y="1815832"/>
            <a:ext cx="1549935" cy="533400"/>
          </a:xfrm>
          <a:prstGeom prst="bentConnector2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0200" y="1295400"/>
            <a:ext cx="685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00200" y="6629400"/>
            <a:ext cx="685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endCxn id="11" idx="1"/>
          </p:cNvCxnSpPr>
          <p:nvPr/>
        </p:nvCxnSpPr>
        <p:spPr>
          <a:xfrm rot="5400000" flipH="1" flipV="1">
            <a:off x="1155968" y="5651770"/>
            <a:ext cx="1421864" cy="533399"/>
          </a:xfrm>
          <a:prstGeom prst="bentConnector2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FF1924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924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81200" y="1307562"/>
            <a:ext cx="5257800" cy="5385875"/>
          </a:xfrm>
        </p:spPr>
      </p:pic>
      <p:sp>
        <p:nvSpPr>
          <p:cNvPr id="6" name="Rounded Rectangle 5"/>
          <p:cNvSpPr/>
          <p:nvPr/>
        </p:nvSpPr>
        <p:spPr>
          <a:xfrm>
            <a:off x="5029200" y="2654837"/>
            <a:ext cx="1676400" cy="2667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320 </a:t>
            </a:r>
            <a:r>
              <a:rPr lang="en-US" sz="3200" b="1" dirty="0" err="1" smtClean="0">
                <a:solidFill>
                  <a:srgbClr val="FFFF00"/>
                </a:solidFill>
              </a:rPr>
              <a:t>PreProc</a:t>
            </a:r>
            <a:r>
              <a:rPr lang="en-US" sz="3200" b="1" dirty="0" smtClean="0">
                <a:solidFill>
                  <a:srgbClr val="FFFF00"/>
                </a:solidFill>
              </a:rPr>
              <a:t> Inputs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2667000"/>
            <a:ext cx="1676400" cy="381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40 </a:t>
            </a:r>
            <a:r>
              <a:rPr lang="en-US" sz="2000" b="1" dirty="0" err="1" smtClean="0">
                <a:solidFill>
                  <a:srgbClr val="FFFF00"/>
                </a:solidFill>
              </a:rPr>
              <a:t>PreProc</a:t>
            </a:r>
            <a:r>
              <a:rPr lang="en-US" sz="2000" b="1" dirty="0" smtClean="0">
                <a:solidFill>
                  <a:srgbClr val="FFFF00"/>
                </a:solidFill>
              </a:rPr>
              <a:t> IN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010400" y="4940837"/>
            <a:ext cx="1447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133600" y="5017037"/>
            <a:ext cx="1676400" cy="381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40 </a:t>
            </a:r>
            <a:r>
              <a:rPr lang="en-US" sz="2000" b="1" dirty="0" err="1" smtClean="0">
                <a:solidFill>
                  <a:srgbClr val="FFFF00"/>
                </a:solidFill>
              </a:rPr>
              <a:t>PreProc</a:t>
            </a:r>
            <a:r>
              <a:rPr lang="en-US" sz="2000" b="1" dirty="0" smtClean="0">
                <a:solidFill>
                  <a:srgbClr val="FFFF00"/>
                </a:solidFill>
              </a:rPr>
              <a:t> IN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10400" y="2590800"/>
            <a:ext cx="1524000" cy="381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endCxn id="7" idx="1"/>
          </p:cNvCxnSpPr>
          <p:nvPr/>
        </p:nvCxnSpPr>
        <p:spPr>
          <a:xfrm rot="16200000" flipH="1">
            <a:off x="1091933" y="1815832"/>
            <a:ext cx="1549935" cy="533400"/>
          </a:xfrm>
          <a:prstGeom prst="bentConnector2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0200" y="1295400"/>
            <a:ext cx="685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00200" y="6629400"/>
            <a:ext cx="685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endCxn id="11" idx="1"/>
          </p:cNvCxnSpPr>
          <p:nvPr/>
        </p:nvCxnSpPr>
        <p:spPr>
          <a:xfrm rot="5400000" flipH="1" flipV="1">
            <a:off x="1155968" y="5651770"/>
            <a:ext cx="1421864" cy="533399"/>
          </a:xfrm>
          <a:prstGeom prst="bentConnector2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133600" y="4343400"/>
            <a:ext cx="1676400" cy="6096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92D05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81  Cable IO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33600" y="3124200"/>
            <a:ext cx="1676400" cy="381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66  CTP Out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33400" y="3276600"/>
            <a:ext cx="1524000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endCxn id="24" idx="1"/>
          </p:cNvCxnSpPr>
          <p:nvPr/>
        </p:nvCxnSpPr>
        <p:spPr>
          <a:xfrm rot="5400000" flipH="1" flipV="1">
            <a:off x="228600" y="4953000"/>
            <a:ext cx="2209800" cy="1600200"/>
          </a:xfrm>
          <a:prstGeom prst="bentConnector2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1828800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5388114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FF1924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Too tight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924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81200" y="1307562"/>
            <a:ext cx="5257800" cy="5385875"/>
          </a:xfrm>
        </p:spPr>
      </p:pic>
      <p:sp>
        <p:nvSpPr>
          <p:cNvPr id="6" name="Rounded Rectangle 5"/>
          <p:cNvSpPr/>
          <p:nvPr/>
        </p:nvSpPr>
        <p:spPr>
          <a:xfrm>
            <a:off x="5029200" y="2654837"/>
            <a:ext cx="1676400" cy="2667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320 </a:t>
            </a:r>
            <a:r>
              <a:rPr lang="en-US" sz="3200" b="1" dirty="0" err="1" smtClean="0">
                <a:solidFill>
                  <a:srgbClr val="FFFF00"/>
                </a:solidFill>
              </a:rPr>
              <a:t>PreProc</a:t>
            </a:r>
            <a:r>
              <a:rPr lang="en-US" sz="3200" b="1" dirty="0" smtClean="0">
                <a:solidFill>
                  <a:srgbClr val="FFFF00"/>
                </a:solidFill>
              </a:rPr>
              <a:t> Inputs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2667000"/>
            <a:ext cx="1676400" cy="381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40 </a:t>
            </a:r>
            <a:r>
              <a:rPr lang="en-US" sz="2000" b="1" dirty="0" err="1" smtClean="0">
                <a:solidFill>
                  <a:srgbClr val="FFFF00"/>
                </a:solidFill>
              </a:rPr>
              <a:t>PreProc</a:t>
            </a:r>
            <a:r>
              <a:rPr lang="en-US" sz="2000" b="1" dirty="0" smtClean="0">
                <a:solidFill>
                  <a:srgbClr val="FFFF00"/>
                </a:solidFill>
              </a:rPr>
              <a:t> IN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010400" y="4940837"/>
            <a:ext cx="1447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133600" y="5017037"/>
            <a:ext cx="1676400" cy="381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40 </a:t>
            </a:r>
            <a:r>
              <a:rPr lang="en-US" sz="2000" b="1" dirty="0" err="1" smtClean="0">
                <a:solidFill>
                  <a:srgbClr val="FFFF00"/>
                </a:solidFill>
              </a:rPr>
              <a:t>PreProc</a:t>
            </a:r>
            <a:r>
              <a:rPr lang="en-US" sz="2000" b="1" dirty="0" smtClean="0">
                <a:solidFill>
                  <a:srgbClr val="FFFF00"/>
                </a:solidFill>
              </a:rPr>
              <a:t> IN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10400" y="2590800"/>
            <a:ext cx="1524000" cy="381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endCxn id="7" idx="1"/>
          </p:cNvCxnSpPr>
          <p:nvPr/>
        </p:nvCxnSpPr>
        <p:spPr>
          <a:xfrm rot="16200000" flipH="1">
            <a:off x="1091933" y="1815832"/>
            <a:ext cx="1549935" cy="533400"/>
          </a:xfrm>
          <a:prstGeom prst="bentConnector2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00200" y="1295400"/>
            <a:ext cx="685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00200" y="6629400"/>
            <a:ext cx="6858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endCxn id="11" idx="1"/>
          </p:cNvCxnSpPr>
          <p:nvPr/>
        </p:nvCxnSpPr>
        <p:spPr>
          <a:xfrm rot="5400000" flipH="1" flipV="1">
            <a:off x="1155968" y="5651770"/>
            <a:ext cx="1421864" cy="533399"/>
          </a:xfrm>
          <a:prstGeom prst="bentConnector2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133600" y="4343400"/>
            <a:ext cx="1676400" cy="6096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92D05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81  Cable IO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33600" y="3124200"/>
            <a:ext cx="1676400" cy="3810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66  CTP Out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33400" y="3276600"/>
            <a:ext cx="1524000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endCxn id="24" idx="1"/>
          </p:cNvCxnSpPr>
          <p:nvPr/>
        </p:nvCxnSpPr>
        <p:spPr>
          <a:xfrm rot="5400000" flipH="1" flipV="1">
            <a:off x="228600" y="4953000"/>
            <a:ext cx="2209800" cy="1600200"/>
          </a:xfrm>
          <a:prstGeom prst="bentConnector2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209800" y="1219200"/>
            <a:ext cx="4419600" cy="762000"/>
          </a:xfrm>
          <a:prstGeom prst="ellipse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Contention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1828800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5388114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09800" y="6019800"/>
            <a:ext cx="4419600" cy="762000"/>
          </a:xfrm>
          <a:prstGeom prst="ellipse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Contention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752600" y="3505200"/>
            <a:ext cx="2362200" cy="762000"/>
          </a:xfrm>
          <a:prstGeom prst="ellipse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IO Resources Left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FF1923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923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40764" y="1278764"/>
            <a:ext cx="5138671" cy="5410200"/>
          </a:xfrm>
        </p:spPr>
      </p:pic>
      <p:sp>
        <p:nvSpPr>
          <p:cNvPr id="23" name="TextBox 22"/>
          <p:cNvSpPr txBox="1"/>
          <p:nvPr/>
        </p:nvSpPr>
        <p:spPr>
          <a:xfrm>
            <a:off x="2819400" y="1828800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5587425"/>
            <a:ext cx="2817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MGT Resources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828734" y="3248467"/>
            <a:ext cx="2333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Select IO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Resources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628334" y="3248467"/>
            <a:ext cx="2333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Select IO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Resources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FF1923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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Better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923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40764" y="1278764"/>
            <a:ext cx="5138671" cy="5410200"/>
          </a:xfrm>
        </p:spPr>
      </p:pic>
      <p:sp>
        <p:nvSpPr>
          <p:cNvPr id="5" name="Rounded Rectangle 4"/>
          <p:cNvSpPr/>
          <p:nvPr/>
        </p:nvSpPr>
        <p:spPr>
          <a:xfrm>
            <a:off x="5029200" y="2654836"/>
            <a:ext cx="1676400" cy="3593563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400 </a:t>
            </a:r>
            <a:r>
              <a:rPr lang="en-US" sz="3200" b="1" dirty="0" err="1" smtClean="0">
                <a:solidFill>
                  <a:srgbClr val="FFFF00"/>
                </a:solidFill>
              </a:rPr>
              <a:t>PreProc</a:t>
            </a:r>
            <a:r>
              <a:rPr lang="en-US" sz="3200" b="1" dirty="0" smtClean="0">
                <a:solidFill>
                  <a:srgbClr val="FFFF00"/>
                </a:solidFill>
              </a:rPr>
              <a:t> Inputs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010400" y="4940837"/>
            <a:ext cx="1447800" cy="304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10400" y="2590800"/>
            <a:ext cx="1524000" cy="381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33600" y="4724400"/>
            <a:ext cx="1676400" cy="6096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92D05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81  Cable IO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2667000"/>
            <a:ext cx="1676400" cy="4572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66  CTP Out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9600" y="2895600"/>
            <a:ext cx="1524000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endCxn id="12" idx="1"/>
          </p:cNvCxnSpPr>
          <p:nvPr/>
        </p:nvCxnSpPr>
        <p:spPr>
          <a:xfrm rot="5400000" flipH="1" flipV="1">
            <a:off x="762000" y="5029200"/>
            <a:ext cx="1371600" cy="1371600"/>
          </a:xfrm>
          <a:prstGeom prst="bentConnector2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1828800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5587425"/>
            <a:ext cx="2817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MGT Resources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52600" y="3124200"/>
            <a:ext cx="2362200" cy="1600200"/>
          </a:xfrm>
          <a:prstGeom prst="ellipse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IO Resources Left for VME, optic control, etc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Another package…?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Base-CMX doesn’t need/use all the available MGT resources of FF1923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Especially if </a:t>
            </a:r>
            <a:r>
              <a:rPr lang="en-US" dirty="0" smtClean="0">
                <a:solidFill>
                  <a:srgbClr val="002060"/>
                </a:solidFill>
              </a:rPr>
              <a:t>CMX does not need to operate as TP, there is another interesting package: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FF1759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Fewer MGT resources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More Select IO resources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Similar Logic Resources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Slightly smaller </a:t>
            </a:r>
            <a:r>
              <a:rPr lang="en-US" dirty="0" smtClean="0">
                <a:solidFill>
                  <a:srgbClr val="002060"/>
                </a:solidFill>
              </a:rPr>
              <a:t>footprint (</a:t>
            </a: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2060"/>
                </a:solidFill>
              </a:rPr>
              <a:t> less trace layers)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Cheaper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FF1759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759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200292" cy="5410200"/>
          </a:xfrm>
        </p:spPr>
      </p:pic>
      <p:sp>
        <p:nvSpPr>
          <p:cNvPr id="10" name="TextBox 9"/>
          <p:cNvSpPr txBox="1"/>
          <p:nvPr/>
        </p:nvSpPr>
        <p:spPr>
          <a:xfrm rot="16200000">
            <a:off x="901936" y="3593866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876894" y="3248467"/>
            <a:ext cx="2333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Select IO 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Resources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FF1759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759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200292" cy="5410200"/>
          </a:xfrm>
        </p:spPr>
      </p:pic>
      <p:sp>
        <p:nvSpPr>
          <p:cNvPr id="5" name="Rounded Rectangle 4"/>
          <p:cNvSpPr/>
          <p:nvPr/>
        </p:nvSpPr>
        <p:spPr>
          <a:xfrm>
            <a:off x="5638800" y="1676401"/>
            <a:ext cx="1066800" cy="4495799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400 Pre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Proc In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5105401"/>
            <a:ext cx="914400" cy="1066799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3695700" y="1943100"/>
            <a:ext cx="1219200" cy="6858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66  CTP Out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4533900" y="1866901"/>
            <a:ext cx="1219200" cy="8382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92D05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81  Cable IO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901936" y="3593866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20678" y="5105400"/>
            <a:ext cx="14363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boxes shape and </a:t>
            </a:r>
          </a:p>
          <a:p>
            <a:r>
              <a:rPr lang="en-US" sz="1400" dirty="0" smtClean="0"/>
              <a:t>location </a:t>
            </a:r>
            <a:r>
              <a:rPr lang="en-US" sz="1400" dirty="0" smtClean="0"/>
              <a:t>is</a:t>
            </a:r>
            <a:r>
              <a:rPr lang="en-US" sz="1400" dirty="0" smtClean="0"/>
              <a:t> </a:t>
            </a:r>
            <a:r>
              <a:rPr lang="en-US" sz="1400" dirty="0" smtClean="0"/>
              <a:t>an </a:t>
            </a:r>
          </a:p>
          <a:p>
            <a:r>
              <a:rPr lang="en-US" sz="1400" dirty="0" smtClean="0"/>
              <a:t>approximation </a:t>
            </a:r>
          </a:p>
          <a:p>
            <a:r>
              <a:rPr lang="en-US" sz="1400" dirty="0" smtClean="0"/>
              <a:t>f</a:t>
            </a:r>
            <a:r>
              <a:rPr lang="en-US" sz="1400" dirty="0" smtClean="0"/>
              <a:t>or i</a:t>
            </a:r>
            <a:r>
              <a:rPr lang="en-US" sz="1400" dirty="0" smtClean="0"/>
              <a:t>llustration </a:t>
            </a:r>
          </a:p>
          <a:p>
            <a:r>
              <a:rPr lang="en-US" sz="1400" dirty="0" smtClean="0"/>
              <a:t>of scale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CMX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Project’s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Goals for this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We </a:t>
            </a:r>
            <a:r>
              <a:rPr lang="en-US" dirty="0" smtClean="0"/>
              <a:t>would like </a:t>
            </a:r>
            <a:r>
              <a:rPr lang="en-US" dirty="0" smtClean="0"/>
              <a:t>a short </a:t>
            </a:r>
            <a:r>
              <a:rPr lang="en-US" dirty="0" smtClean="0"/>
              <a:t>term </a:t>
            </a:r>
            <a:r>
              <a:rPr lang="en-US" dirty="0" smtClean="0"/>
              <a:t>outcome </a:t>
            </a:r>
            <a:r>
              <a:rPr lang="en-US" dirty="0" smtClean="0"/>
              <a:t>of this meeting </a:t>
            </a:r>
            <a:r>
              <a:rPr lang="en-US" dirty="0" smtClean="0"/>
              <a:t>to be: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“Yes/No” on continue designing for CMX-TP</a:t>
            </a:r>
          </a:p>
          <a:p>
            <a:pPr marL="971550" lvl="1" indent="-514350"/>
            <a:r>
              <a:rPr lang="en-US" dirty="0" smtClean="0"/>
              <a:t>a</a:t>
            </a:r>
            <a:r>
              <a:rPr lang="en-US" dirty="0" smtClean="0"/>
              <a:t>nd agreement on </a:t>
            </a:r>
            <a:r>
              <a:rPr lang="en-US" dirty="0" smtClean="0"/>
              <a:t>approach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Agreement on FPGA choice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Agreement on 10Gb output option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FF1759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 Preferred Choice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F1759_pino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200292" cy="5410200"/>
          </a:xfrm>
        </p:spPr>
      </p:pic>
      <p:sp>
        <p:nvSpPr>
          <p:cNvPr id="5" name="Rounded Rectangle 4"/>
          <p:cNvSpPr/>
          <p:nvPr/>
        </p:nvSpPr>
        <p:spPr>
          <a:xfrm>
            <a:off x="5638800" y="1676401"/>
            <a:ext cx="1066800" cy="4495799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400 Pre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Proc In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5105401"/>
            <a:ext cx="914400" cy="1066799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3695700" y="1943100"/>
            <a:ext cx="1219200" cy="6858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00B0F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66  CTP Out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4533900" y="1866901"/>
            <a:ext cx="1219200" cy="838200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92D05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81  Cable IO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901936" y="3593866"/>
            <a:ext cx="3476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MGT Resources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38800" y="1371600"/>
            <a:ext cx="114300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1447800"/>
            <a:ext cx="2005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Fewer rows of pads</a:t>
            </a:r>
          </a:p>
          <a:p>
            <a:pPr>
              <a:buFont typeface="Symbol"/>
              <a:buChar char="Þ"/>
            </a:pPr>
            <a:r>
              <a:rPr lang="en-US" dirty="0" smtClean="0"/>
              <a:t> </a:t>
            </a:r>
            <a:r>
              <a:rPr lang="en-US" dirty="0" smtClean="0"/>
              <a:t>4 or 5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Fewer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Trace Layers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Resource Comparison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GuideKe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317861" cy="4632352"/>
          </a:xfrm>
        </p:spPr>
      </p:pic>
      <p:pic>
        <p:nvPicPr>
          <p:cNvPr id="5" name="Picture 4" descr="LX5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600201"/>
            <a:ext cx="916944" cy="4648199"/>
          </a:xfrm>
          <a:prstGeom prst="rect">
            <a:avLst/>
          </a:prstGeom>
        </p:spPr>
      </p:pic>
      <p:pic>
        <p:nvPicPr>
          <p:cNvPr id="6" name="Picture 5" descr="HX380&amp;56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600200"/>
            <a:ext cx="2133600" cy="4632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12192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FF1924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C000"/>
                </a:solidFill>
              </a:rPr>
              <a:t>FF1923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2192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FF1759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6134100" y="723900"/>
            <a:ext cx="762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7391400" y="2209800"/>
            <a:ext cx="152400" cy="1524000"/>
          </a:xfrm>
          <a:prstGeom prst="righ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93861" y="2667000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Very 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Similar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4964668"/>
            <a:ext cx="106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Zero GTH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7200" y="5105400"/>
            <a:ext cx="457200" cy="2286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43800" y="4736068"/>
            <a:ext cx="12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Fewer GTX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15000" y="5334000"/>
            <a:ext cx="457200" cy="2286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FDE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67200" y="4876800"/>
            <a:ext cx="457200" cy="2286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43400" y="1600200"/>
            <a:ext cx="609600" cy="2286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05600" y="1600200"/>
            <a:ext cx="609600" cy="22860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Philippe Laurens, MSU 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Base-CMX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Question #1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FPGA choice for implementing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Base-CMX </a:t>
            </a:r>
            <a:r>
              <a:rPr lang="en-US" dirty="0" smtClean="0">
                <a:solidFill>
                  <a:srgbClr val="002060"/>
                </a:solidFill>
              </a:rPr>
              <a:t>functionality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Recommendation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Use </a:t>
            </a:r>
            <a:r>
              <a:rPr lang="en-US" b="1" dirty="0" smtClean="0">
                <a:solidFill>
                  <a:srgbClr val="002060"/>
                </a:solidFill>
              </a:rPr>
              <a:t>LX550T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FF1759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especially </a:t>
            </a:r>
            <a:r>
              <a:rPr lang="en-US" dirty="0" smtClean="0">
                <a:solidFill>
                  <a:srgbClr val="002060"/>
                </a:solidFill>
              </a:rPr>
              <a:t>If </a:t>
            </a:r>
            <a:r>
              <a:rPr lang="en-US" dirty="0" smtClean="0">
                <a:solidFill>
                  <a:srgbClr val="002060"/>
                </a:solidFill>
              </a:rPr>
              <a:t>CMX doesn’t need to perform as a TP)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TP-CMX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Question #2</a:t>
            </a:r>
            <a:r>
              <a:rPr lang="en-US" dirty="0" smtClean="0"/>
              <a:t>: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lvl="1" indent="-342900">
              <a:buNone/>
            </a:pPr>
            <a:r>
              <a:rPr lang="en-US" dirty="0" smtClean="0">
                <a:solidFill>
                  <a:srgbClr val="002060"/>
                </a:solidFill>
              </a:rPr>
              <a:t>Strategies, costs and risks for adding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Topological Processing capability </a:t>
            </a:r>
            <a:r>
              <a:rPr lang="en-US" dirty="0" smtClean="0">
                <a:solidFill>
                  <a:srgbClr val="002060"/>
                </a:solidFill>
              </a:rPr>
              <a:t>to the CMX platform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TP-CMX Functionality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Add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 many optical inputs as possible </a:t>
            </a:r>
            <a:r>
              <a:rPr lang="en-US" dirty="0" smtClean="0">
                <a:solidFill>
                  <a:srgbClr val="002060"/>
                </a:solidFill>
              </a:rPr>
              <a:t>to receive info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from 12x CMX </a:t>
            </a:r>
            <a:r>
              <a:rPr lang="en-US" dirty="0" smtClean="0">
                <a:solidFill>
                  <a:srgbClr val="002060"/>
                </a:solidFill>
              </a:rPr>
              <a:t>cards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requires intermediate fiber re-bundler box to go from 12x12 to </a:t>
            </a:r>
            <a:r>
              <a:rPr lang="en-US" dirty="0" smtClean="0">
                <a:solidFill>
                  <a:srgbClr val="002060"/>
                </a:solidFill>
              </a:rPr>
              <a:t>5x </a:t>
            </a:r>
            <a:r>
              <a:rPr lang="en-US" dirty="0" smtClean="0">
                <a:solidFill>
                  <a:srgbClr val="002060"/>
                </a:solidFill>
              </a:rPr>
              <a:t>or 6x12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same box could provide 2x sets of upper/lower outputs without optical </a:t>
            </a:r>
            <a:r>
              <a:rPr lang="en-US" dirty="0" smtClean="0">
                <a:solidFill>
                  <a:srgbClr val="002060"/>
                </a:solidFill>
              </a:rPr>
              <a:t>split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Add another 2x GTX outputs for 2 more G-links for TP ROI and DAQ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Need access to output driver to </a:t>
            </a:r>
            <a:r>
              <a:rPr lang="en-US" dirty="0" smtClean="0">
                <a:solidFill>
                  <a:srgbClr val="002060"/>
                </a:solidFill>
              </a:rPr>
              <a:t>CTP (not a problem)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Intrinsic complications </a:t>
            </a:r>
            <a:r>
              <a:rPr lang="en-US" dirty="0" smtClean="0">
                <a:solidFill>
                  <a:srgbClr val="002060"/>
                </a:solidFill>
              </a:rPr>
              <a:t>when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using </a:t>
            </a:r>
            <a:r>
              <a:rPr lang="en-US" dirty="0" err="1" smtClean="0">
                <a:solidFill>
                  <a:srgbClr val="002060"/>
                </a:solidFill>
              </a:rPr>
              <a:t>Virtex</a:t>
            </a:r>
            <a:r>
              <a:rPr lang="en-US" dirty="0" smtClean="0">
                <a:solidFill>
                  <a:srgbClr val="002060"/>
                </a:solidFill>
              </a:rPr>
              <a:t> 6 GTH </a:t>
            </a:r>
            <a:r>
              <a:rPr lang="en-US" dirty="0" smtClean="0">
                <a:solidFill>
                  <a:srgbClr val="002060"/>
                </a:solidFill>
              </a:rPr>
              <a:t>resources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GTH inputs (2x12 of 5x or 6x)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 capable of 6.6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Gbps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operation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because internal PLL is narrow range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5.5Gb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is compatible </a:t>
            </a:r>
            <a:r>
              <a:rPr lang="en-US" dirty="0" smtClean="0">
                <a:solidFill>
                  <a:srgbClr val="002060"/>
                </a:solidFill>
              </a:rPr>
              <a:t>with both GTX and GTH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need two more power supplies for GTH transceivers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higher power (~2x) for GTH (3.6 W per 12) </a:t>
            </a:r>
            <a:r>
              <a:rPr lang="en-US" dirty="0" err="1" smtClean="0">
                <a:solidFill>
                  <a:srgbClr val="002060"/>
                </a:solidFill>
              </a:rPr>
              <a:t>vs</a:t>
            </a:r>
            <a:r>
              <a:rPr lang="en-US" dirty="0" smtClean="0">
                <a:solidFill>
                  <a:srgbClr val="002060"/>
                </a:solidFill>
              </a:rPr>
              <a:t> GTX (1.9W per 12  at 5.5Gb)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CMX-TP 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Single FPGA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Solution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Constraints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cannot be FF1759,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has to be FF1923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5x12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GTX/GTH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inputs </a:t>
            </a:r>
            <a:r>
              <a:rPr lang="en-US" sz="2400" dirty="0" smtClean="0">
                <a:solidFill>
                  <a:srgbClr val="002060"/>
                </a:solidFill>
              </a:rPr>
              <a:t>(i.e. 4 more than Base-CMX only)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838200"/>
            <a:ext cx="5257800" cy="548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1143000"/>
            <a:ext cx="228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143000"/>
            <a:ext cx="7620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VME-- Interface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352800" y="4114800"/>
            <a:ext cx="990600" cy="990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Base-CMX</a:t>
            </a:r>
            <a:r>
              <a:rPr lang="en-US" dirty="0" smtClean="0"/>
              <a:t> </a:t>
            </a:r>
            <a:r>
              <a:rPr lang="en-US" sz="1400" dirty="0" smtClean="0"/>
              <a:t>FPGA</a:t>
            </a:r>
          </a:p>
          <a:p>
            <a:pPr algn="ctr"/>
            <a:r>
              <a:rPr lang="en-US" sz="1000" dirty="0" smtClean="0"/>
              <a:t>Virtex-6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2743200"/>
            <a:ext cx="2286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4876800"/>
            <a:ext cx="2286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200" y="3581400"/>
            <a:ext cx="2286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5257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OUT</a:t>
            </a:r>
            <a:endParaRPr lang="en-US" sz="1000" b="1" dirty="0"/>
          </a:p>
        </p:txBody>
      </p:sp>
      <p:sp>
        <p:nvSpPr>
          <p:cNvPr id="14" name="Rectangle 13"/>
          <p:cNvSpPr/>
          <p:nvPr/>
        </p:nvSpPr>
        <p:spPr>
          <a:xfrm>
            <a:off x="5029200" y="4495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OUT</a:t>
            </a:r>
            <a:endParaRPr lang="en-US" sz="1000" b="1" dirty="0"/>
          </a:p>
        </p:txBody>
      </p:sp>
      <p:sp>
        <p:nvSpPr>
          <p:cNvPr id="15" name="Rectangle 14"/>
          <p:cNvSpPr/>
          <p:nvPr/>
        </p:nvSpPr>
        <p:spPr>
          <a:xfrm>
            <a:off x="5029200" y="1447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sp>
        <p:nvSpPr>
          <p:cNvPr id="16" name="Rectangle 15"/>
          <p:cNvSpPr/>
          <p:nvPr/>
        </p:nvSpPr>
        <p:spPr>
          <a:xfrm>
            <a:off x="5029200" y="2209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sp>
        <p:nvSpPr>
          <p:cNvPr id="17" name="Rectangle 16"/>
          <p:cNvSpPr/>
          <p:nvPr/>
        </p:nvSpPr>
        <p:spPr>
          <a:xfrm>
            <a:off x="5029200" y="3048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sp>
        <p:nvSpPr>
          <p:cNvPr id="18" name="Rectangle 17"/>
          <p:cNvSpPr/>
          <p:nvPr/>
        </p:nvSpPr>
        <p:spPr>
          <a:xfrm>
            <a:off x="5791200" y="1828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sp>
        <p:nvSpPr>
          <p:cNvPr id="19" name="Rectangle 18"/>
          <p:cNvSpPr/>
          <p:nvPr/>
        </p:nvSpPr>
        <p:spPr>
          <a:xfrm>
            <a:off x="5791200" y="2590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cxnSp>
        <p:nvCxnSpPr>
          <p:cNvPr id="24" name="Elbow Connector 23"/>
          <p:cNvCxnSpPr>
            <a:endCxn id="13" idx="1"/>
          </p:cNvCxnSpPr>
          <p:nvPr/>
        </p:nvCxnSpPr>
        <p:spPr>
          <a:xfrm>
            <a:off x="4343400" y="4876800"/>
            <a:ext cx="685800" cy="647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12" idx="1"/>
          </p:cNvCxnSpPr>
          <p:nvPr/>
        </p:nvCxnSpPr>
        <p:spPr>
          <a:xfrm flipV="1">
            <a:off x="4343400" y="4114800"/>
            <a:ext cx="2590800" cy="228600"/>
          </a:xfrm>
          <a:prstGeom prst="bentConnector3">
            <a:avLst>
              <a:gd name="adj1" fmla="val 124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3"/>
          </p:cNvCxnSpPr>
          <p:nvPr/>
        </p:nvCxnSpPr>
        <p:spPr>
          <a:xfrm>
            <a:off x="5562600" y="4762500"/>
            <a:ext cx="2133600" cy="114300"/>
          </a:xfrm>
          <a:prstGeom prst="bentConnector3">
            <a:avLst>
              <a:gd name="adj1" fmla="val 129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3" idx="3"/>
          </p:cNvCxnSpPr>
          <p:nvPr/>
        </p:nvCxnSpPr>
        <p:spPr>
          <a:xfrm flipV="1">
            <a:off x="5562600" y="5257800"/>
            <a:ext cx="2133600" cy="266700"/>
          </a:xfrm>
          <a:prstGeom prst="bentConnector3">
            <a:avLst>
              <a:gd name="adj1" fmla="val 129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17" idx="3"/>
          </p:cNvCxnSpPr>
          <p:nvPr/>
        </p:nvCxnSpPr>
        <p:spPr>
          <a:xfrm rot="10800000" flipV="1">
            <a:off x="5562600" y="2819400"/>
            <a:ext cx="2133600" cy="495300"/>
          </a:xfrm>
          <a:prstGeom prst="bentConnector3">
            <a:avLst>
              <a:gd name="adj1" fmla="val 5194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0800000" flipV="1">
            <a:off x="6324600" y="2667000"/>
            <a:ext cx="1371600" cy="152400"/>
          </a:xfrm>
          <a:prstGeom prst="bentConnector3">
            <a:avLst>
              <a:gd name="adj1" fmla="val 857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16" idx="3"/>
          </p:cNvCxnSpPr>
          <p:nvPr/>
        </p:nvCxnSpPr>
        <p:spPr>
          <a:xfrm rot="10800000">
            <a:off x="5562600" y="2476500"/>
            <a:ext cx="2133600" cy="38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0800000">
            <a:off x="6324600" y="2133600"/>
            <a:ext cx="1371600" cy="228600"/>
          </a:xfrm>
          <a:prstGeom prst="bentConnector3">
            <a:avLst>
              <a:gd name="adj1" fmla="val 8636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endCxn id="15" idx="3"/>
          </p:cNvCxnSpPr>
          <p:nvPr/>
        </p:nvCxnSpPr>
        <p:spPr>
          <a:xfrm rot="10800000">
            <a:off x="5562600" y="1714500"/>
            <a:ext cx="2133600" cy="495300"/>
          </a:xfrm>
          <a:prstGeom prst="bentConnector3">
            <a:avLst>
              <a:gd name="adj1" fmla="val 523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5400000" flipH="1" flipV="1">
            <a:off x="4267200" y="3352800"/>
            <a:ext cx="762000" cy="762000"/>
          </a:xfrm>
          <a:prstGeom prst="bentConnector3">
            <a:avLst>
              <a:gd name="adj1" fmla="val 1012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flipV="1">
            <a:off x="4114800" y="2933700"/>
            <a:ext cx="1676400" cy="1181100"/>
          </a:xfrm>
          <a:prstGeom prst="bentConnector3">
            <a:avLst>
              <a:gd name="adj1" fmla="val -5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5400000" flipH="1" flipV="1">
            <a:off x="3695700" y="2781300"/>
            <a:ext cx="1600200" cy="1066800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rot="5400000" flipH="1" flipV="1">
            <a:off x="3810000" y="2133600"/>
            <a:ext cx="1981200" cy="1981200"/>
          </a:xfrm>
          <a:prstGeom prst="bentConnector3">
            <a:avLst>
              <a:gd name="adj1" fmla="val 995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endCxn id="15" idx="1"/>
          </p:cNvCxnSpPr>
          <p:nvPr/>
        </p:nvCxnSpPr>
        <p:spPr>
          <a:xfrm rot="5400000" flipH="1" flipV="1">
            <a:off x="3143250" y="2228850"/>
            <a:ext cx="2400300" cy="1371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7162800" y="4114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stCxn id="10" idx="3"/>
            <a:endCxn id="9" idx="1"/>
          </p:cNvCxnSpPr>
          <p:nvPr/>
        </p:nvCxnSpPr>
        <p:spPr>
          <a:xfrm>
            <a:off x="1828800" y="3429000"/>
            <a:ext cx="1524000" cy="1181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11" idx="3"/>
          </p:cNvCxnSpPr>
          <p:nvPr/>
        </p:nvCxnSpPr>
        <p:spPr>
          <a:xfrm flipV="1">
            <a:off x="1828800" y="4876800"/>
            <a:ext cx="1524000" cy="609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5" idx="3"/>
            <a:endCxn id="6" idx="1"/>
          </p:cNvCxnSpPr>
          <p:nvPr/>
        </p:nvCxnSpPr>
        <p:spPr>
          <a:xfrm>
            <a:off x="1828800" y="1447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hape 161"/>
          <p:cNvCxnSpPr>
            <a:stCxn id="6" idx="3"/>
          </p:cNvCxnSpPr>
          <p:nvPr/>
        </p:nvCxnSpPr>
        <p:spPr>
          <a:xfrm>
            <a:off x="2895600" y="1447800"/>
            <a:ext cx="152400" cy="2895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048000" y="4343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6553200" y="5867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DAQ</a:t>
            </a:r>
            <a:endParaRPr lang="en-US" sz="1000" b="1" dirty="0"/>
          </a:p>
        </p:txBody>
      </p:sp>
      <p:sp>
        <p:nvSpPr>
          <p:cNvPr id="167" name="Rectangle 166"/>
          <p:cNvSpPr/>
          <p:nvPr/>
        </p:nvSpPr>
        <p:spPr>
          <a:xfrm>
            <a:off x="6553200" y="5486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ROI</a:t>
            </a:r>
            <a:endParaRPr lang="en-US" sz="1000" b="1" dirty="0"/>
          </a:p>
        </p:txBody>
      </p:sp>
      <p:sp>
        <p:nvSpPr>
          <p:cNvPr id="197" name="Rectangle 196"/>
          <p:cNvSpPr/>
          <p:nvPr/>
        </p:nvSpPr>
        <p:spPr>
          <a:xfrm>
            <a:off x="6553200" y="1295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DAQ</a:t>
            </a:r>
            <a:endParaRPr lang="en-US" sz="1000" b="1" dirty="0"/>
          </a:p>
        </p:txBody>
      </p:sp>
      <p:sp>
        <p:nvSpPr>
          <p:cNvPr id="198" name="Rectangle 197"/>
          <p:cNvSpPr/>
          <p:nvPr/>
        </p:nvSpPr>
        <p:spPr>
          <a:xfrm>
            <a:off x="6553200" y="914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ROI</a:t>
            </a:r>
            <a:endParaRPr lang="en-US" sz="1000" b="1" dirty="0"/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7010400" y="1447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7010400" y="1066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7010400" y="601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7010400" y="5638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stCxn id="9" idx="2"/>
          </p:cNvCxnSpPr>
          <p:nvPr/>
        </p:nvCxnSpPr>
        <p:spPr>
          <a:xfrm rot="16200000" flipH="1">
            <a:off x="4743450" y="4210050"/>
            <a:ext cx="914400" cy="27051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>
            <a:endCxn id="167" idx="1"/>
          </p:cNvCxnSpPr>
          <p:nvPr/>
        </p:nvCxnSpPr>
        <p:spPr>
          <a:xfrm flipV="1">
            <a:off x="5715000" y="5638800"/>
            <a:ext cx="838200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/>
          <p:nvPr/>
        </p:nvCxnSpPr>
        <p:spPr>
          <a:xfrm>
            <a:off x="4114800" y="5105400"/>
            <a:ext cx="1600200" cy="838200"/>
          </a:xfrm>
          <a:prstGeom prst="bentConnector3">
            <a:avLst>
              <a:gd name="adj1" fmla="val -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3"/>
          <p:cNvCxnSpPr>
            <a:stCxn id="198" idx="1"/>
          </p:cNvCxnSpPr>
          <p:nvPr/>
        </p:nvCxnSpPr>
        <p:spPr>
          <a:xfrm rot="10800000" flipV="1">
            <a:off x="3429000" y="1066800"/>
            <a:ext cx="3124200" cy="3048000"/>
          </a:xfrm>
          <a:prstGeom prst="bentConnector3">
            <a:avLst>
              <a:gd name="adj1" fmla="val 1002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lbow Connector 235"/>
          <p:cNvCxnSpPr>
            <a:stCxn id="197" idx="1"/>
          </p:cNvCxnSpPr>
          <p:nvPr/>
        </p:nvCxnSpPr>
        <p:spPr>
          <a:xfrm rot="10800000">
            <a:off x="5486400" y="1143000"/>
            <a:ext cx="1066800" cy="304800"/>
          </a:xfrm>
          <a:prstGeom prst="bentConnector3">
            <a:avLst>
              <a:gd name="adj1" fmla="val 375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lbow Connector 237"/>
          <p:cNvCxnSpPr/>
          <p:nvPr/>
        </p:nvCxnSpPr>
        <p:spPr>
          <a:xfrm rot="5400000" flipH="1" flipV="1">
            <a:off x="3009900" y="1638300"/>
            <a:ext cx="2971800" cy="1981200"/>
          </a:xfrm>
          <a:prstGeom prst="bentConnector3">
            <a:avLst>
              <a:gd name="adj1" fmla="val 1000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1600200" y="1905000"/>
            <a:ext cx="228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2133600" y="1905000"/>
            <a:ext cx="7620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TCM Interface</a:t>
            </a:r>
            <a:endParaRPr lang="en-US" sz="1200" dirty="0"/>
          </a:p>
        </p:txBody>
      </p:sp>
      <p:cxnSp>
        <p:nvCxnSpPr>
          <p:cNvPr id="242" name="Straight Connector 241"/>
          <p:cNvCxnSpPr>
            <a:stCxn id="240" idx="3"/>
            <a:endCxn id="241" idx="1"/>
          </p:cNvCxnSpPr>
          <p:nvPr/>
        </p:nvCxnSpPr>
        <p:spPr>
          <a:xfrm>
            <a:off x="1828800" y="2209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1066800" y="14478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1066800" y="52578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1066800" y="54864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1066800" y="2209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>
            <a:off x="10668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>
            <a:off x="1066800" y="5715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685800" y="110924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VME--</a:t>
            </a:r>
            <a:endParaRPr lang="en-US" sz="1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685800" y="1905000"/>
            <a:ext cx="51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TCM</a:t>
            </a:r>
            <a:endParaRPr lang="en-US" sz="1400" dirty="0"/>
          </a:p>
        </p:txBody>
      </p:sp>
      <p:sp>
        <p:nvSpPr>
          <p:cNvPr id="257" name="TextBox 256"/>
          <p:cNvSpPr txBox="1"/>
          <p:nvPr/>
        </p:nvSpPr>
        <p:spPr>
          <a:xfrm>
            <a:off x="152400" y="2690336"/>
            <a:ext cx="1251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Inputs from all</a:t>
            </a:r>
          </a:p>
          <a:p>
            <a:r>
              <a:rPr lang="en-US" sz="1400" dirty="0" smtClean="0"/>
              <a:t>Processors</a:t>
            </a:r>
          </a:p>
          <a:p>
            <a:r>
              <a:rPr lang="en-US" sz="1400" dirty="0" smtClean="0"/>
              <a:t>from this crate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228600" y="4519136"/>
            <a:ext cx="13343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LVDS cables</a:t>
            </a:r>
          </a:p>
          <a:p>
            <a:r>
              <a:rPr lang="en-US" sz="1400" dirty="0" smtClean="0"/>
              <a:t>From Crate </a:t>
            </a:r>
          </a:p>
          <a:p>
            <a:r>
              <a:rPr lang="en-US" sz="1400" dirty="0" smtClean="0"/>
              <a:t>To System CMX </a:t>
            </a:r>
            <a:endParaRPr lang="en-US" sz="1400" dirty="0"/>
          </a:p>
        </p:txBody>
      </p:sp>
      <p:sp>
        <p:nvSpPr>
          <p:cNvPr id="261" name="TextBox 260"/>
          <p:cNvSpPr txBox="1"/>
          <p:nvPr/>
        </p:nvSpPr>
        <p:spPr>
          <a:xfrm>
            <a:off x="178054" y="342900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single ended</a:t>
            </a:r>
          </a:p>
          <a:p>
            <a:r>
              <a:rPr lang="en-US" sz="1400" dirty="0" smtClean="0"/>
              <a:t>@ 160Mbps</a:t>
            </a:r>
            <a:endParaRPr lang="en-US" sz="1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228600" y="5791200"/>
            <a:ext cx="1327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3x27 LVDS pairs</a:t>
            </a:r>
          </a:p>
          <a:p>
            <a:r>
              <a:rPr lang="en-US" sz="1400" dirty="0" smtClean="0"/>
              <a:t>@ 80 Mbps</a:t>
            </a:r>
            <a:endParaRPr lang="en-US" sz="1400" dirty="0"/>
          </a:p>
        </p:txBody>
      </p:sp>
      <p:sp>
        <p:nvSpPr>
          <p:cNvPr id="264" name="TextBox 263"/>
          <p:cNvSpPr txBox="1"/>
          <p:nvPr/>
        </p:nvSpPr>
        <p:spPr>
          <a:xfrm>
            <a:off x="7696200" y="3276600"/>
            <a:ext cx="13276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CTP output </a:t>
            </a:r>
          </a:p>
          <a:p>
            <a:r>
              <a:rPr lang="en-US" sz="1400" dirty="0" smtClean="0"/>
              <a:t>2x33 LVDS pairs</a:t>
            </a:r>
          </a:p>
          <a:p>
            <a:r>
              <a:rPr lang="en-US" sz="1400" dirty="0" smtClean="0"/>
              <a:t>@ 40 Mbps</a:t>
            </a:r>
          </a:p>
          <a:p>
            <a:r>
              <a:rPr lang="en-US" sz="1400" dirty="0" smtClean="0"/>
              <a:t>(System CMX</a:t>
            </a:r>
          </a:p>
          <a:p>
            <a:r>
              <a:rPr lang="en-US" sz="1400" dirty="0" smtClean="0"/>
              <a:t>or TP-CMX)</a:t>
            </a:r>
            <a:endParaRPr lang="en-US" sz="1400" dirty="0"/>
          </a:p>
        </p:txBody>
      </p:sp>
      <p:sp>
        <p:nvSpPr>
          <p:cNvPr id="265" name="TextBox 264"/>
          <p:cNvSpPr txBox="1"/>
          <p:nvPr/>
        </p:nvSpPr>
        <p:spPr>
          <a:xfrm>
            <a:off x="7010400" y="4876800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2x 12-fiber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Bundles OUT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6987467" y="17526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5</a:t>
            </a:r>
            <a:r>
              <a:rPr lang="en-US" sz="1200" dirty="0" smtClean="0">
                <a:solidFill>
                  <a:srgbClr val="0070C0"/>
                </a:solidFill>
              </a:rPr>
              <a:t>x 12-fiber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Bundles IN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391400" y="4495800"/>
            <a:ext cx="1528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6.6 </a:t>
            </a:r>
            <a:r>
              <a:rPr lang="en-US" sz="1400" dirty="0" err="1" smtClean="0"/>
              <a:t>Gbps</a:t>
            </a:r>
            <a:r>
              <a:rPr lang="en-US" sz="1400" dirty="0" smtClean="0"/>
              <a:t> (or 5.5 *)</a:t>
            </a:r>
          </a:p>
          <a:p>
            <a:pPr algn="r"/>
            <a:r>
              <a:rPr lang="en-US" sz="1400" dirty="0" smtClean="0"/>
              <a:t>e.g. to TP-CMX</a:t>
            </a:r>
            <a:endParaRPr lang="en-US" sz="1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7391400" y="5029200"/>
            <a:ext cx="1573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e.g</a:t>
            </a:r>
            <a:r>
              <a:rPr lang="en-US" sz="1400" dirty="0"/>
              <a:t>.</a:t>
            </a:r>
            <a:r>
              <a:rPr lang="en-US" sz="1400" dirty="0" smtClean="0"/>
              <a:t> to TP-SA</a:t>
            </a:r>
          </a:p>
          <a:p>
            <a:pPr algn="r"/>
            <a:r>
              <a:rPr lang="en-US" sz="1400" dirty="0" smtClean="0"/>
              <a:t>6.6 </a:t>
            </a:r>
            <a:r>
              <a:rPr lang="en-US" sz="1400" dirty="0" err="1" smtClean="0"/>
              <a:t>Gbps</a:t>
            </a:r>
            <a:r>
              <a:rPr lang="en-US" sz="1400" dirty="0" smtClean="0"/>
              <a:t> (or 10 **)</a:t>
            </a:r>
            <a:endParaRPr lang="en-US" sz="1400" dirty="0"/>
          </a:p>
        </p:txBody>
      </p:sp>
      <p:sp>
        <p:nvSpPr>
          <p:cNvPr id="275" name="TextBox 274"/>
          <p:cNvSpPr txBox="1"/>
          <p:nvPr/>
        </p:nvSpPr>
        <p:spPr>
          <a:xfrm>
            <a:off x="7696200" y="5638800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 G-Link Out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7696200" y="1066800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 G-Link Out</a:t>
            </a:r>
            <a:endParaRPr lang="en-US" sz="1400" dirty="0"/>
          </a:p>
        </p:txBody>
      </p:sp>
      <p:sp>
        <p:nvSpPr>
          <p:cNvPr id="279" name="TextBox 278"/>
          <p:cNvSpPr txBox="1"/>
          <p:nvPr/>
        </p:nvSpPr>
        <p:spPr>
          <a:xfrm>
            <a:off x="5867400" y="6400800"/>
            <a:ext cx="2553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TP-CMX GTH inputs not capable of 6.6 </a:t>
            </a:r>
            <a:r>
              <a:rPr lang="en-US" sz="1000" dirty="0" err="1" smtClean="0"/>
              <a:t>Gbps</a:t>
            </a:r>
            <a:endParaRPr lang="en-US" sz="1000" dirty="0"/>
          </a:p>
        </p:txBody>
      </p:sp>
      <p:sp>
        <p:nvSpPr>
          <p:cNvPr id="281" name="TextBox 280"/>
          <p:cNvSpPr txBox="1"/>
          <p:nvPr/>
        </p:nvSpPr>
        <p:spPr>
          <a:xfrm>
            <a:off x="7696200" y="2057400"/>
            <a:ext cx="1285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Re-bundled</a:t>
            </a:r>
          </a:p>
          <a:p>
            <a:r>
              <a:rPr lang="en-US" sz="1400" dirty="0" smtClean="0"/>
              <a:t>from</a:t>
            </a:r>
          </a:p>
          <a:p>
            <a:r>
              <a:rPr lang="en-US" sz="1400" dirty="0" smtClean="0"/>
              <a:t>12x Base-CMX</a:t>
            </a:r>
          </a:p>
          <a:p>
            <a:r>
              <a:rPr lang="en-US" sz="1400" dirty="0" smtClean="0"/>
              <a:t>@6.6 or 5.5 </a:t>
            </a:r>
            <a:r>
              <a:rPr lang="en-US" sz="1400" dirty="0" err="1" smtClean="0"/>
              <a:t>Gb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 flipH="1">
            <a:off x="4343400" y="47244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1600200" y="152400"/>
            <a:ext cx="589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B. CMX Card with TP capability on same FPGA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791200" y="6553200"/>
            <a:ext cx="3211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** 10Gb output to TP-Standalone option to be determined</a:t>
            </a:r>
            <a:endParaRPr lang="en-US" sz="1000" dirty="0"/>
          </a:p>
        </p:txBody>
      </p:sp>
      <p:sp>
        <p:nvSpPr>
          <p:cNvPr id="77" name="Date Placeholder 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CMX-TP : Single FPGA Solution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dirty="0" smtClean="0">
                <a:solidFill>
                  <a:srgbClr val="002060"/>
                </a:solidFill>
              </a:rPr>
              <a:t>Cons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forego advantages </a:t>
            </a:r>
            <a:r>
              <a:rPr lang="en-US" dirty="0" smtClean="0">
                <a:solidFill>
                  <a:srgbClr val="002060"/>
                </a:solidFill>
              </a:rPr>
              <a:t>from FF1759 (ruled out because not enough MGT resources)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total of &gt;= 88 MGT signal </a:t>
            </a:r>
            <a:r>
              <a:rPr lang="en-US" dirty="0" smtClean="0">
                <a:solidFill>
                  <a:srgbClr val="002060"/>
                </a:solidFill>
              </a:rPr>
              <a:t>pairs; </a:t>
            </a:r>
            <a:r>
              <a:rPr lang="en-US" dirty="0" smtClean="0">
                <a:solidFill>
                  <a:srgbClr val="002060"/>
                </a:solidFill>
              </a:rPr>
              <a:t>50 additional from Base-CMX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competes with Base-CMX functionality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real estate &amp; access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very crowded near FPGA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makes Base-CMX </a:t>
            </a:r>
            <a:r>
              <a:rPr lang="en-US" dirty="0" smtClean="0">
                <a:solidFill>
                  <a:srgbClr val="002060"/>
                </a:solidFill>
              </a:rPr>
              <a:t>layout more </a:t>
            </a:r>
            <a:r>
              <a:rPr lang="en-US" dirty="0" smtClean="0">
                <a:solidFill>
                  <a:srgbClr val="002060"/>
                </a:solidFill>
              </a:rPr>
              <a:t>complicated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increase risk of electrical </a:t>
            </a:r>
            <a:r>
              <a:rPr lang="en-US" dirty="0" smtClean="0">
                <a:solidFill>
                  <a:srgbClr val="002060"/>
                </a:solidFill>
              </a:rPr>
              <a:t>interference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firmware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Base-CMX with firmware for TP-CMX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makes commissioning/evolution of CMX-TP firmware operationally risky for Base-CMX operation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share total available logic resources between these two separate functions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CMX-TP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Base-CMX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600" dirty="0" smtClean="0">
                <a:solidFill>
                  <a:srgbClr val="002060"/>
                </a:solidFill>
              </a:rPr>
              <a:t>So there </a:t>
            </a:r>
            <a:r>
              <a:rPr lang="en-US" sz="4600" dirty="0" smtClean="0">
                <a:solidFill>
                  <a:srgbClr val="002060"/>
                </a:solidFill>
              </a:rPr>
              <a:t>is contention…</a:t>
            </a:r>
          </a:p>
          <a:p>
            <a:pPr>
              <a:buNone/>
            </a:pPr>
            <a:r>
              <a:rPr lang="en-US" sz="4600" dirty="0" smtClean="0">
                <a:solidFill>
                  <a:srgbClr val="002060"/>
                </a:solidFill>
              </a:rPr>
              <a:t>Can this be helped?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CMX-TP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Base-CMX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dirty="0" smtClean="0">
                <a:solidFill>
                  <a:srgbClr val="002060"/>
                </a:solidFill>
              </a:rPr>
              <a:t>Observations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Base-CMX and TP are totally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separate functions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logically, don't share inputs or outputs (unlike Crate </a:t>
            </a:r>
            <a:r>
              <a:rPr lang="en-US" dirty="0" err="1" smtClean="0">
                <a:solidFill>
                  <a:srgbClr val="002060"/>
                </a:solidFill>
              </a:rPr>
              <a:t>vs</a:t>
            </a:r>
            <a:r>
              <a:rPr lang="en-US" dirty="0" smtClean="0">
                <a:solidFill>
                  <a:srgbClr val="002060"/>
                </a:solidFill>
              </a:rPr>
              <a:t> System)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operationally </a:t>
            </a:r>
            <a:r>
              <a:rPr lang="en-US" dirty="0" smtClean="0">
                <a:solidFill>
                  <a:srgbClr val="002060"/>
                </a:solidFill>
              </a:rPr>
              <a:t>in separate latency time segments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only share VME bus, TTC, ...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TP-CMX needs access to CTP output, but </a:t>
            </a:r>
            <a:r>
              <a:rPr lang="en-US" dirty="0" smtClean="0">
                <a:solidFill>
                  <a:srgbClr val="002060"/>
                </a:solidFill>
              </a:rPr>
              <a:t>we can simply not choose</a:t>
            </a:r>
            <a:r>
              <a:rPr lang="en-US" dirty="0" smtClean="0">
                <a:solidFill>
                  <a:srgbClr val="002060"/>
                </a:solidFill>
              </a:rPr>
              <a:t> a </a:t>
            </a:r>
            <a:r>
              <a:rPr lang="en-US" dirty="0" smtClean="0">
                <a:solidFill>
                  <a:srgbClr val="002060"/>
                </a:solidFill>
              </a:rPr>
              <a:t>System </a:t>
            </a:r>
            <a:r>
              <a:rPr lang="en-US" dirty="0" smtClean="0">
                <a:solidFill>
                  <a:srgbClr val="002060"/>
                </a:solidFill>
              </a:rPr>
              <a:t>CMX </a:t>
            </a:r>
            <a:r>
              <a:rPr lang="en-US" dirty="0" smtClean="0">
                <a:solidFill>
                  <a:srgbClr val="002060"/>
                </a:solidFill>
              </a:rPr>
              <a:t>to operate as a TP-CMX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Still not clear if </a:t>
            </a:r>
            <a:r>
              <a:rPr lang="en-US" dirty="0" smtClean="0">
                <a:solidFill>
                  <a:srgbClr val="002060"/>
                </a:solidFill>
              </a:rPr>
              <a:t>TP-CMX </a:t>
            </a:r>
            <a:r>
              <a:rPr lang="en-US" dirty="0" smtClean="0">
                <a:solidFill>
                  <a:srgbClr val="002060"/>
                </a:solidFill>
              </a:rPr>
              <a:t>functionality is ultimately needed or desired (as backup) and/or used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Still not clear how and when we would know for sure that CMX-TP will be used or not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Merging Base-CMX ant TP-CMX firmware in one design and one </a:t>
            </a:r>
            <a:r>
              <a:rPr lang="en-US" dirty="0" err="1" smtClean="0">
                <a:solidFill>
                  <a:srgbClr val="002060"/>
                </a:solidFill>
              </a:rPr>
              <a:t>bitstream</a:t>
            </a:r>
            <a:r>
              <a:rPr lang="en-US" dirty="0" smtClean="0">
                <a:solidFill>
                  <a:srgbClr val="002060"/>
                </a:solidFill>
              </a:rPr>
              <a:t> still seems unwise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We even originally proposed to use a separate CMX in a separate </a:t>
            </a:r>
            <a:r>
              <a:rPr lang="en-US" sz="2600" dirty="0" smtClean="0">
                <a:solidFill>
                  <a:srgbClr val="002060"/>
                </a:solidFill>
              </a:rPr>
              <a:t>crate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Initial CMX design studies phase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Trying to address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two main questions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FPGA choice for implementing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Base-CMX</a:t>
            </a:r>
            <a:r>
              <a:rPr lang="en-US" dirty="0" smtClean="0">
                <a:solidFill>
                  <a:srgbClr val="002060"/>
                </a:solidFill>
              </a:rPr>
              <a:t> functionality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Strategies, costs and risks for adding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Topological Processing capability </a:t>
            </a:r>
            <a:r>
              <a:rPr lang="en-US" dirty="0" smtClean="0">
                <a:solidFill>
                  <a:srgbClr val="002060"/>
                </a:solidFill>
              </a:rPr>
              <a:t>to the CMX platform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Guidance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Stockholm review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Use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Virtex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Evaluate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FF1924 &amp; FF1923 </a:t>
            </a:r>
            <a:r>
              <a:rPr lang="en-US" dirty="0" smtClean="0">
                <a:solidFill>
                  <a:srgbClr val="002060"/>
                </a:solidFill>
              </a:rPr>
              <a:t>packages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Design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6.4Gb</a:t>
            </a:r>
            <a:r>
              <a:rPr lang="en-US" dirty="0" smtClean="0">
                <a:solidFill>
                  <a:srgbClr val="002060"/>
                </a:solidFill>
              </a:rPr>
              <a:t> optical outputs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Implement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G-link encoding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FGPA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be conservative </a:t>
            </a:r>
            <a:r>
              <a:rPr lang="en-US" dirty="0" smtClean="0">
                <a:solidFill>
                  <a:srgbClr val="002060"/>
                </a:solidFill>
              </a:rPr>
              <a:t>to deliver on time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CMX-TP 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Dual FPGA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Solution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second FPGA </a:t>
            </a:r>
            <a:r>
              <a:rPr lang="en-US" dirty="0" smtClean="0">
                <a:solidFill>
                  <a:srgbClr val="002060"/>
                </a:solidFill>
              </a:rPr>
              <a:t>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just TP-CMX </a:t>
            </a:r>
            <a:r>
              <a:rPr lang="en-US" dirty="0" smtClean="0">
                <a:solidFill>
                  <a:srgbClr val="002060"/>
                </a:solidFill>
              </a:rPr>
              <a:t>functionality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ick </a:t>
            </a:r>
            <a:r>
              <a:rPr lang="en-US" dirty="0" smtClean="0">
                <a:solidFill>
                  <a:srgbClr val="002060"/>
                </a:solidFill>
              </a:rPr>
              <a:t>optimal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FF1924</a:t>
            </a:r>
            <a:r>
              <a:rPr lang="en-US" dirty="0" smtClean="0">
                <a:solidFill>
                  <a:srgbClr val="002060"/>
                </a:solidFill>
              </a:rPr>
              <a:t> package with most MGT resources for TP-CMX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Keep optimal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FF1759</a:t>
            </a:r>
            <a:r>
              <a:rPr lang="en-US" dirty="0" smtClean="0">
                <a:solidFill>
                  <a:srgbClr val="002060"/>
                </a:solidFill>
              </a:rPr>
              <a:t> package for Base-CMX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division of tasks &amp; risks </a:t>
            </a:r>
            <a:r>
              <a:rPr lang="en-US" dirty="0" smtClean="0">
                <a:solidFill>
                  <a:srgbClr val="002060"/>
                </a:solidFill>
              </a:rPr>
              <a:t>between FPGAs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CMX-TP : Dual FPGA Solution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800" dirty="0" smtClean="0">
                <a:solidFill>
                  <a:srgbClr val="002060"/>
                </a:solidFill>
              </a:rPr>
              <a:t>Pros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Easier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commissioning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easier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operation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easier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firmware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mgmt and upgrade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One </a:t>
            </a:r>
            <a:r>
              <a:rPr lang="en-US" dirty="0" smtClean="0">
                <a:solidFill>
                  <a:srgbClr val="002060"/>
                </a:solidFill>
              </a:rPr>
              <a:t>more </a:t>
            </a:r>
            <a:r>
              <a:rPr lang="en-US" dirty="0" smtClean="0">
                <a:solidFill>
                  <a:srgbClr val="002060"/>
                </a:solidFill>
              </a:rPr>
              <a:t>12-fiber input bundle </a:t>
            </a:r>
            <a:r>
              <a:rPr lang="en-US" dirty="0" smtClean="0">
                <a:solidFill>
                  <a:srgbClr val="002060"/>
                </a:solidFill>
              </a:rPr>
              <a:t>for TP-CMX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6x12</a:t>
            </a:r>
            <a:r>
              <a:rPr lang="en-US" dirty="0" smtClean="0">
                <a:solidFill>
                  <a:srgbClr val="002060"/>
                </a:solidFill>
              </a:rPr>
              <a:t> instead of 5x for FF1923)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Leverage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advantages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of FF1959 </a:t>
            </a:r>
            <a:r>
              <a:rPr lang="en-US" dirty="0" smtClean="0">
                <a:solidFill>
                  <a:srgbClr val="002060"/>
                </a:solidFill>
              </a:rPr>
              <a:t>package precluded </a:t>
            </a:r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dirty="0" smtClean="0">
                <a:solidFill>
                  <a:srgbClr val="002060"/>
                </a:solidFill>
              </a:rPr>
              <a:t>single </a:t>
            </a:r>
            <a:r>
              <a:rPr lang="en-US" dirty="0" smtClean="0">
                <a:solidFill>
                  <a:srgbClr val="002060"/>
                </a:solidFill>
              </a:rPr>
              <a:t>FPGA solution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Divide </a:t>
            </a:r>
            <a:r>
              <a:rPr lang="en-US" dirty="0" smtClean="0">
                <a:solidFill>
                  <a:srgbClr val="002060"/>
                </a:solidFill>
              </a:rPr>
              <a:t>routing challenges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backplane processor and cable inputs located in one area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Majority of high frequency requirements of MGT resources in other area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Expected to translate into more flexibility, shorter traces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lower chances for electrical interferences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eparate </a:t>
            </a:r>
            <a:r>
              <a:rPr lang="en-US" dirty="0" smtClean="0">
                <a:solidFill>
                  <a:srgbClr val="002060"/>
                </a:solidFill>
              </a:rPr>
              <a:t>MGT transmitters from </a:t>
            </a:r>
            <a:r>
              <a:rPr lang="en-US" dirty="0" smtClean="0">
                <a:solidFill>
                  <a:srgbClr val="002060"/>
                </a:solidFill>
              </a:rPr>
              <a:t>receivers</a:t>
            </a:r>
          </a:p>
          <a:p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2060"/>
                </a:solidFill>
              </a:rPr>
              <a:t> Prevent TP-CMX “luxury” from interfering with Base-CMX “necessity”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…and if decision on </a:t>
            </a:r>
            <a:r>
              <a:rPr lang="en-US" dirty="0" smtClean="0">
                <a:solidFill>
                  <a:srgbClr val="002060"/>
                </a:solidFill>
              </a:rPr>
              <a:t>Standalone TP needs to be further delayed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could </a:t>
            </a:r>
            <a:r>
              <a:rPr lang="en-US" dirty="0" smtClean="0">
                <a:solidFill>
                  <a:srgbClr val="002060"/>
                </a:solidFill>
              </a:rPr>
              <a:t>abandon TP-CMX part of layout during design </a:t>
            </a:r>
            <a:r>
              <a:rPr lang="en-US" dirty="0" smtClean="0">
                <a:solidFill>
                  <a:srgbClr val="002060"/>
                </a:solidFill>
              </a:rPr>
              <a:t>phase without impact on Base-CMX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rip out or leave unpopulated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Also could </a:t>
            </a:r>
            <a:r>
              <a:rPr lang="en-US" dirty="0" smtClean="0">
                <a:solidFill>
                  <a:srgbClr val="002060"/>
                </a:solidFill>
              </a:rPr>
              <a:t>abandon TP-CMX before production assembly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not populate TP-CMX location on production boards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modify layout if needed or try and prepare for it (cf. modified solution below)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838200"/>
            <a:ext cx="5257800" cy="548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1143000"/>
            <a:ext cx="228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143000"/>
            <a:ext cx="7620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VME-- Interface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352800" y="2590800"/>
            <a:ext cx="990600" cy="990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TP-CMX</a:t>
            </a:r>
            <a:r>
              <a:rPr lang="en-US" dirty="0" smtClean="0"/>
              <a:t> </a:t>
            </a:r>
            <a:r>
              <a:rPr lang="en-US" sz="1400" dirty="0" smtClean="0"/>
              <a:t>FPGA</a:t>
            </a:r>
          </a:p>
          <a:p>
            <a:pPr algn="ctr"/>
            <a:r>
              <a:rPr lang="en-US" sz="1000" dirty="0" smtClean="0"/>
              <a:t>Virtex-6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3352800" y="4114800"/>
            <a:ext cx="990600" cy="990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Base-CMX</a:t>
            </a:r>
            <a:r>
              <a:rPr lang="en-US" dirty="0" smtClean="0"/>
              <a:t> </a:t>
            </a:r>
            <a:r>
              <a:rPr lang="en-US" sz="1400" dirty="0" smtClean="0"/>
              <a:t>FPGA</a:t>
            </a:r>
          </a:p>
          <a:p>
            <a:pPr algn="ctr"/>
            <a:r>
              <a:rPr lang="en-US" sz="1000" dirty="0" smtClean="0"/>
              <a:t>Virtex-6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2743200"/>
            <a:ext cx="2286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4876800"/>
            <a:ext cx="2286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200" y="3581400"/>
            <a:ext cx="2286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5257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OUT</a:t>
            </a:r>
            <a:endParaRPr lang="en-US" sz="1000" b="1" dirty="0"/>
          </a:p>
        </p:txBody>
      </p:sp>
      <p:sp>
        <p:nvSpPr>
          <p:cNvPr id="14" name="Rectangle 13"/>
          <p:cNvSpPr/>
          <p:nvPr/>
        </p:nvSpPr>
        <p:spPr>
          <a:xfrm>
            <a:off x="5029200" y="4495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OUT</a:t>
            </a:r>
            <a:endParaRPr lang="en-US" sz="1000" b="1" dirty="0"/>
          </a:p>
        </p:txBody>
      </p:sp>
      <p:sp>
        <p:nvSpPr>
          <p:cNvPr id="15" name="Rectangle 14"/>
          <p:cNvSpPr/>
          <p:nvPr/>
        </p:nvSpPr>
        <p:spPr>
          <a:xfrm>
            <a:off x="5029200" y="1447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sp>
        <p:nvSpPr>
          <p:cNvPr id="16" name="Rectangle 15"/>
          <p:cNvSpPr/>
          <p:nvPr/>
        </p:nvSpPr>
        <p:spPr>
          <a:xfrm>
            <a:off x="5029200" y="2209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sp>
        <p:nvSpPr>
          <p:cNvPr id="17" name="Rectangle 16"/>
          <p:cNvSpPr/>
          <p:nvPr/>
        </p:nvSpPr>
        <p:spPr>
          <a:xfrm>
            <a:off x="5029200" y="3048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sp>
        <p:nvSpPr>
          <p:cNvPr id="18" name="Rectangle 17"/>
          <p:cNvSpPr/>
          <p:nvPr/>
        </p:nvSpPr>
        <p:spPr>
          <a:xfrm>
            <a:off x="5791200" y="1828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sp>
        <p:nvSpPr>
          <p:cNvPr id="19" name="Rectangle 18"/>
          <p:cNvSpPr/>
          <p:nvPr/>
        </p:nvSpPr>
        <p:spPr>
          <a:xfrm>
            <a:off x="5791200" y="25908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sp>
        <p:nvSpPr>
          <p:cNvPr id="20" name="Rectangle 19"/>
          <p:cNvSpPr/>
          <p:nvPr/>
        </p:nvSpPr>
        <p:spPr>
          <a:xfrm>
            <a:off x="5257800" y="3886200"/>
            <a:ext cx="3048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MUX</a:t>
            </a:r>
            <a:endParaRPr lang="en-US" sz="1000" b="1" dirty="0"/>
          </a:p>
        </p:txBody>
      </p:sp>
      <p:cxnSp>
        <p:nvCxnSpPr>
          <p:cNvPr id="24" name="Elbow Connector 23"/>
          <p:cNvCxnSpPr>
            <a:endCxn id="13" idx="1"/>
          </p:cNvCxnSpPr>
          <p:nvPr/>
        </p:nvCxnSpPr>
        <p:spPr>
          <a:xfrm>
            <a:off x="4343400" y="4876800"/>
            <a:ext cx="685800" cy="647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4343400" y="3505200"/>
            <a:ext cx="914400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4343400" y="4267200"/>
            <a:ext cx="914400" cy="76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3"/>
          </p:cNvCxnSpPr>
          <p:nvPr/>
        </p:nvCxnSpPr>
        <p:spPr>
          <a:xfrm>
            <a:off x="5562600" y="4762500"/>
            <a:ext cx="2133600" cy="114300"/>
          </a:xfrm>
          <a:prstGeom prst="bentConnector3">
            <a:avLst>
              <a:gd name="adj1" fmla="val 129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3" idx="3"/>
          </p:cNvCxnSpPr>
          <p:nvPr/>
        </p:nvCxnSpPr>
        <p:spPr>
          <a:xfrm flipV="1">
            <a:off x="5562600" y="5257800"/>
            <a:ext cx="2133600" cy="266700"/>
          </a:xfrm>
          <a:prstGeom prst="bentConnector3">
            <a:avLst>
              <a:gd name="adj1" fmla="val 129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17" idx="3"/>
          </p:cNvCxnSpPr>
          <p:nvPr/>
        </p:nvCxnSpPr>
        <p:spPr>
          <a:xfrm rot="10800000" flipV="1">
            <a:off x="5562600" y="2819400"/>
            <a:ext cx="2133600" cy="495300"/>
          </a:xfrm>
          <a:prstGeom prst="bentConnector3">
            <a:avLst>
              <a:gd name="adj1" fmla="val 5194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0800000" flipV="1">
            <a:off x="6324600" y="2667000"/>
            <a:ext cx="1371600" cy="152400"/>
          </a:xfrm>
          <a:prstGeom prst="bentConnector3">
            <a:avLst>
              <a:gd name="adj1" fmla="val 857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16" idx="3"/>
          </p:cNvCxnSpPr>
          <p:nvPr/>
        </p:nvCxnSpPr>
        <p:spPr>
          <a:xfrm rot="10800000">
            <a:off x="5562600" y="2476500"/>
            <a:ext cx="2133600" cy="38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0800000">
            <a:off x="6324600" y="2133600"/>
            <a:ext cx="1371600" cy="228600"/>
          </a:xfrm>
          <a:prstGeom prst="bentConnector3">
            <a:avLst>
              <a:gd name="adj1" fmla="val 8636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endCxn id="15" idx="3"/>
          </p:cNvCxnSpPr>
          <p:nvPr/>
        </p:nvCxnSpPr>
        <p:spPr>
          <a:xfrm rot="10800000">
            <a:off x="5562600" y="1714500"/>
            <a:ext cx="2133600" cy="495300"/>
          </a:xfrm>
          <a:prstGeom prst="bentConnector3">
            <a:avLst>
              <a:gd name="adj1" fmla="val 523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endCxn id="17" idx="1"/>
          </p:cNvCxnSpPr>
          <p:nvPr/>
        </p:nvCxnSpPr>
        <p:spPr>
          <a:xfrm>
            <a:off x="4343400" y="3200400"/>
            <a:ext cx="685800" cy="114300"/>
          </a:xfrm>
          <a:prstGeom prst="bentConnector3">
            <a:avLst>
              <a:gd name="adj1" fmla="val 790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8" idx="3"/>
            <a:endCxn id="19" idx="1"/>
          </p:cNvCxnSpPr>
          <p:nvPr/>
        </p:nvCxnSpPr>
        <p:spPr>
          <a:xfrm flipV="1">
            <a:off x="4343400" y="2857500"/>
            <a:ext cx="1447800" cy="228600"/>
          </a:xfrm>
          <a:prstGeom prst="bentConnector3">
            <a:avLst>
              <a:gd name="adj1" fmla="val 385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endCxn id="16" idx="1"/>
          </p:cNvCxnSpPr>
          <p:nvPr/>
        </p:nvCxnSpPr>
        <p:spPr>
          <a:xfrm flipV="1">
            <a:off x="4343400" y="2476500"/>
            <a:ext cx="685800" cy="495300"/>
          </a:xfrm>
          <a:prstGeom prst="bentConnector3">
            <a:avLst>
              <a:gd name="adj1" fmla="val 63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endCxn id="18" idx="1"/>
          </p:cNvCxnSpPr>
          <p:nvPr/>
        </p:nvCxnSpPr>
        <p:spPr>
          <a:xfrm flipV="1">
            <a:off x="4343400" y="2095500"/>
            <a:ext cx="1447800" cy="723900"/>
          </a:xfrm>
          <a:prstGeom prst="bentConnector3">
            <a:avLst>
              <a:gd name="adj1" fmla="val 201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343400" y="2667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495800" y="17526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endCxn id="15" idx="1"/>
          </p:cNvCxnSpPr>
          <p:nvPr/>
        </p:nvCxnSpPr>
        <p:spPr>
          <a:xfrm flipV="1">
            <a:off x="4495800" y="1714500"/>
            <a:ext cx="533400" cy="38100"/>
          </a:xfrm>
          <a:prstGeom prst="bentConnector3">
            <a:avLst>
              <a:gd name="adj1" fmla="val 1014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7162800" y="4114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562600" y="41148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stCxn id="10" idx="3"/>
            <a:endCxn id="9" idx="1"/>
          </p:cNvCxnSpPr>
          <p:nvPr/>
        </p:nvCxnSpPr>
        <p:spPr>
          <a:xfrm>
            <a:off x="1828800" y="3429000"/>
            <a:ext cx="1524000" cy="1181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11" idx="3"/>
          </p:cNvCxnSpPr>
          <p:nvPr/>
        </p:nvCxnSpPr>
        <p:spPr>
          <a:xfrm flipV="1">
            <a:off x="1828800" y="4876800"/>
            <a:ext cx="1524000" cy="609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5" idx="3"/>
            <a:endCxn id="6" idx="1"/>
          </p:cNvCxnSpPr>
          <p:nvPr/>
        </p:nvCxnSpPr>
        <p:spPr>
          <a:xfrm>
            <a:off x="1828800" y="1447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hape 161"/>
          <p:cNvCxnSpPr>
            <a:stCxn id="6" idx="3"/>
          </p:cNvCxnSpPr>
          <p:nvPr/>
        </p:nvCxnSpPr>
        <p:spPr>
          <a:xfrm>
            <a:off x="2895600" y="1447800"/>
            <a:ext cx="152400" cy="2895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048000" y="4343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048000" y="2819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6553200" y="5867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DAQ</a:t>
            </a:r>
            <a:endParaRPr lang="en-US" sz="1000" b="1" dirty="0"/>
          </a:p>
        </p:txBody>
      </p:sp>
      <p:sp>
        <p:nvSpPr>
          <p:cNvPr id="167" name="Rectangle 166"/>
          <p:cNvSpPr/>
          <p:nvPr/>
        </p:nvSpPr>
        <p:spPr>
          <a:xfrm>
            <a:off x="6553200" y="5486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ROI</a:t>
            </a:r>
            <a:endParaRPr lang="en-US" sz="1000" b="1" dirty="0"/>
          </a:p>
        </p:txBody>
      </p:sp>
      <p:sp>
        <p:nvSpPr>
          <p:cNvPr id="197" name="Rectangle 196"/>
          <p:cNvSpPr/>
          <p:nvPr/>
        </p:nvSpPr>
        <p:spPr>
          <a:xfrm>
            <a:off x="6553200" y="1295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DAQ</a:t>
            </a:r>
            <a:endParaRPr lang="en-US" sz="1000" b="1" dirty="0"/>
          </a:p>
        </p:txBody>
      </p:sp>
      <p:sp>
        <p:nvSpPr>
          <p:cNvPr id="198" name="Rectangle 197"/>
          <p:cNvSpPr/>
          <p:nvPr/>
        </p:nvSpPr>
        <p:spPr>
          <a:xfrm>
            <a:off x="6553200" y="914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ROI</a:t>
            </a:r>
            <a:endParaRPr lang="en-US" sz="1000" b="1" dirty="0"/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7010400" y="1447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>
            <a:off x="7010400" y="1066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7010400" y="601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7010400" y="5638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stCxn id="9" idx="2"/>
          </p:cNvCxnSpPr>
          <p:nvPr/>
        </p:nvCxnSpPr>
        <p:spPr>
          <a:xfrm rot="16200000" flipH="1">
            <a:off x="4743450" y="4210050"/>
            <a:ext cx="914400" cy="27051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>
            <a:endCxn id="167" idx="1"/>
          </p:cNvCxnSpPr>
          <p:nvPr/>
        </p:nvCxnSpPr>
        <p:spPr>
          <a:xfrm flipV="1">
            <a:off x="5715000" y="5638800"/>
            <a:ext cx="838200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/>
          <p:nvPr/>
        </p:nvCxnSpPr>
        <p:spPr>
          <a:xfrm>
            <a:off x="4114800" y="5105400"/>
            <a:ext cx="1600200" cy="838200"/>
          </a:xfrm>
          <a:prstGeom prst="bentConnector3">
            <a:avLst>
              <a:gd name="adj1" fmla="val -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3"/>
          <p:cNvCxnSpPr>
            <a:stCxn id="198" idx="1"/>
            <a:endCxn id="8" idx="0"/>
          </p:cNvCxnSpPr>
          <p:nvPr/>
        </p:nvCxnSpPr>
        <p:spPr>
          <a:xfrm rot="10800000" flipV="1">
            <a:off x="3848100" y="1066800"/>
            <a:ext cx="2705100" cy="15240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lbow Connector 235"/>
          <p:cNvCxnSpPr>
            <a:stCxn id="197" idx="1"/>
          </p:cNvCxnSpPr>
          <p:nvPr/>
        </p:nvCxnSpPr>
        <p:spPr>
          <a:xfrm rot="10800000">
            <a:off x="5486400" y="1143000"/>
            <a:ext cx="1066800" cy="304800"/>
          </a:xfrm>
          <a:prstGeom prst="bentConnector3">
            <a:avLst>
              <a:gd name="adj1" fmla="val 375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lbow Connector 237"/>
          <p:cNvCxnSpPr/>
          <p:nvPr/>
        </p:nvCxnSpPr>
        <p:spPr>
          <a:xfrm rot="5400000" flipH="1" flipV="1">
            <a:off x="4076700" y="1181100"/>
            <a:ext cx="1447800" cy="1371600"/>
          </a:xfrm>
          <a:prstGeom prst="bentConnector3">
            <a:avLst>
              <a:gd name="adj1" fmla="val 999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1600200" y="1905000"/>
            <a:ext cx="228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2133600" y="1905000"/>
            <a:ext cx="7620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TCM Interface</a:t>
            </a:r>
            <a:endParaRPr lang="en-US" sz="1200" dirty="0"/>
          </a:p>
        </p:txBody>
      </p:sp>
      <p:cxnSp>
        <p:nvCxnSpPr>
          <p:cNvPr id="242" name="Straight Connector 241"/>
          <p:cNvCxnSpPr>
            <a:stCxn id="240" idx="3"/>
            <a:endCxn id="241" idx="1"/>
          </p:cNvCxnSpPr>
          <p:nvPr/>
        </p:nvCxnSpPr>
        <p:spPr>
          <a:xfrm>
            <a:off x="1828800" y="2209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1066800" y="14478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1066800" y="52578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1066800" y="54864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1066800" y="2209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>
            <a:off x="10668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>
            <a:off x="1066800" y="5715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685800" y="110924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VME--</a:t>
            </a:r>
            <a:endParaRPr lang="en-US" sz="1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685800" y="1905000"/>
            <a:ext cx="51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TCM</a:t>
            </a:r>
            <a:endParaRPr lang="en-US" sz="1400" dirty="0"/>
          </a:p>
        </p:txBody>
      </p:sp>
      <p:sp>
        <p:nvSpPr>
          <p:cNvPr id="257" name="TextBox 256"/>
          <p:cNvSpPr txBox="1"/>
          <p:nvPr/>
        </p:nvSpPr>
        <p:spPr>
          <a:xfrm>
            <a:off x="152400" y="2690336"/>
            <a:ext cx="1251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Inputs from all</a:t>
            </a:r>
          </a:p>
          <a:p>
            <a:r>
              <a:rPr lang="en-US" sz="1400" dirty="0" smtClean="0"/>
              <a:t>Processors</a:t>
            </a:r>
          </a:p>
          <a:p>
            <a:r>
              <a:rPr lang="en-US" sz="1400" dirty="0" smtClean="0"/>
              <a:t>from this crate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228600" y="4519136"/>
            <a:ext cx="13343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LVDS cables</a:t>
            </a:r>
          </a:p>
          <a:p>
            <a:r>
              <a:rPr lang="en-US" sz="1400" dirty="0" smtClean="0"/>
              <a:t>From Crate </a:t>
            </a:r>
          </a:p>
          <a:p>
            <a:r>
              <a:rPr lang="en-US" sz="1400" dirty="0" smtClean="0"/>
              <a:t>To System CMX </a:t>
            </a:r>
            <a:endParaRPr lang="en-US" sz="1400" dirty="0"/>
          </a:p>
        </p:txBody>
      </p:sp>
      <p:sp>
        <p:nvSpPr>
          <p:cNvPr id="261" name="TextBox 260"/>
          <p:cNvSpPr txBox="1"/>
          <p:nvPr/>
        </p:nvSpPr>
        <p:spPr>
          <a:xfrm>
            <a:off x="178054" y="342900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single ended</a:t>
            </a:r>
          </a:p>
          <a:p>
            <a:r>
              <a:rPr lang="en-US" sz="1400" dirty="0" smtClean="0"/>
              <a:t>@ 160Mbps</a:t>
            </a:r>
            <a:endParaRPr lang="en-US" sz="1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228600" y="5791200"/>
            <a:ext cx="1327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3x27 LVDS pairs</a:t>
            </a:r>
          </a:p>
          <a:p>
            <a:r>
              <a:rPr lang="en-US" sz="1400" dirty="0" smtClean="0"/>
              <a:t>@ 80 Mbps</a:t>
            </a:r>
            <a:endParaRPr lang="en-US" sz="1400" dirty="0"/>
          </a:p>
        </p:txBody>
      </p:sp>
      <p:sp>
        <p:nvSpPr>
          <p:cNvPr id="265" name="TextBox 264"/>
          <p:cNvSpPr txBox="1"/>
          <p:nvPr/>
        </p:nvSpPr>
        <p:spPr>
          <a:xfrm>
            <a:off x="7010400" y="4876800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2x 12-fiber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Bundles OUT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6987467" y="17526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6</a:t>
            </a:r>
            <a:r>
              <a:rPr lang="en-US" sz="1200" dirty="0" smtClean="0">
                <a:solidFill>
                  <a:srgbClr val="0070C0"/>
                </a:solidFill>
              </a:rPr>
              <a:t>x 12-fiber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Bundles IN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391400" y="4495800"/>
            <a:ext cx="1528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6.6 </a:t>
            </a:r>
            <a:r>
              <a:rPr lang="en-US" sz="1400" dirty="0" err="1" smtClean="0"/>
              <a:t>Gbps</a:t>
            </a:r>
            <a:r>
              <a:rPr lang="en-US" sz="1400" dirty="0" smtClean="0"/>
              <a:t> (or 5.5 *)</a:t>
            </a:r>
          </a:p>
          <a:p>
            <a:pPr algn="r"/>
            <a:r>
              <a:rPr lang="en-US" sz="1400" dirty="0" smtClean="0"/>
              <a:t>e.g. to TP-CMX</a:t>
            </a:r>
            <a:endParaRPr lang="en-US" sz="1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7391400" y="5029200"/>
            <a:ext cx="1573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e.g</a:t>
            </a:r>
            <a:r>
              <a:rPr lang="en-US" sz="1400" dirty="0"/>
              <a:t>.</a:t>
            </a:r>
            <a:r>
              <a:rPr lang="en-US" sz="1400" dirty="0" smtClean="0"/>
              <a:t> to TP-SA</a:t>
            </a:r>
          </a:p>
          <a:p>
            <a:pPr algn="r"/>
            <a:r>
              <a:rPr lang="en-US" sz="1400" dirty="0" smtClean="0"/>
              <a:t>6.6 </a:t>
            </a:r>
            <a:r>
              <a:rPr lang="en-US" sz="1400" dirty="0" err="1" smtClean="0"/>
              <a:t>Gbps</a:t>
            </a:r>
            <a:r>
              <a:rPr lang="en-US" sz="1400" dirty="0" smtClean="0"/>
              <a:t> (or 10 **)</a:t>
            </a:r>
            <a:endParaRPr lang="en-US" sz="1400" dirty="0"/>
          </a:p>
        </p:txBody>
      </p:sp>
      <p:sp>
        <p:nvSpPr>
          <p:cNvPr id="275" name="TextBox 274"/>
          <p:cNvSpPr txBox="1"/>
          <p:nvPr/>
        </p:nvSpPr>
        <p:spPr>
          <a:xfrm>
            <a:off x="7696200" y="5638800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 G-Link Out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7696200" y="1066800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 G-Link Out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7696200" y="2057400"/>
            <a:ext cx="12859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Re-bundled</a:t>
            </a:r>
          </a:p>
          <a:p>
            <a:r>
              <a:rPr lang="en-US" sz="1400" dirty="0" smtClean="0"/>
              <a:t>from</a:t>
            </a:r>
          </a:p>
          <a:p>
            <a:r>
              <a:rPr lang="en-US" sz="1400" dirty="0" smtClean="0"/>
              <a:t>12x Base-CMX</a:t>
            </a:r>
          </a:p>
          <a:p>
            <a:r>
              <a:rPr lang="en-US" sz="1400" dirty="0" smtClean="0"/>
              <a:t>@6.6 or 5.5 </a:t>
            </a:r>
            <a:r>
              <a:rPr lang="en-US" sz="1400" dirty="0" err="1" smtClean="0"/>
              <a:t>Gb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 flipH="1">
            <a:off x="4343400" y="47244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1600200" y="152400"/>
            <a:ext cx="631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C. CMX Card with TP capability on separate FPGA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5791200" y="3429000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IN</a:t>
            </a:r>
            <a:endParaRPr lang="en-US" sz="1000" b="1" dirty="0"/>
          </a:p>
        </p:txBody>
      </p:sp>
      <p:cxnSp>
        <p:nvCxnSpPr>
          <p:cNvPr id="293" name="Elbow Connector 292"/>
          <p:cNvCxnSpPr>
            <a:endCxn id="289" idx="3"/>
          </p:cNvCxnSpPr>
          <p:nvPr/>
        </p:nvCxnSpPr>
        <p:spPr>
          <a:xfrm rot="10800000" flipV="1">
            <a:off x="6324600" y="2971800"/>
            <a:ext cx="1371600" cy="723900"/>
          </a:xfrm>
          <a:prstGeom prst="bentConnector3">
            <a:avLst>
              <a:gd name="adj1" fmla="val 712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Elbow Connector 296"/>
          <p:cNvCxnSpPr>
            <a:endCxn id="289" idx="1"/>
          </p:cNvCxnSpPr>
          <p:nvPr/>
        </p:nvCxnSpPr>
        <p:spPr>
          <a:xfrm>
            <a:off x="4343400" y="3352800"/>
            <a:ext cx="1447800" cy="342900"/>
          </a:xfrm>
          <a:prstGeom prst="bentConnector3">
            <a:avLst>
              <a:gd name="adj1" fmla="val 362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867400" y="6400800"/>
            <a:ext cx="2553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TP-CMX GTH inputs not capable of 6.6 </a:t>
            </a:r>
            <a:r>
              <a:rPr lang="en-US" sz="1000" dirty="0" err="1" smtClean="0"/>
              <a:t>Gbps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5791200" y="6553200"/>
            <a:ext cx="3211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** 10Gb output to TP-Standalone option to be determined</a:t>
            </a:r>
            <a:endParaRPr lang="en-US" sz="1000" dirty="0"/>
          </a:p>
        </p:txBody>
      </p:sp>
      <p:sp>
        <p:nvSpPr>
          <p:cNvPr id="89" name="TextBox 88"/>
          <p:cNvSpPr txBox="1"/>
          <p:nvPr/>
        </p:nvSpPr>
        <p:spPr>
          <a:xfrm>
            <a:off x="7696200" y="3276600"/>
            <a:ext cx="13276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CTP output </a:t>
            </a:r>
          </a:p>
          <a:p>
            <a:r>
              <a:rPr lang="en-US" sz="1400" dirty="0" smtClean="0"/>
              <a:t>2x33 LVDS pairs</a:t>
            </a:r>
          </a:p>
          <a:p>
            <a:r>
              <a:rPr lang="en-US" sz="1400" dirty="0" smtClean="0"/>
              <a:t>@ 40 Mbps</a:t>
            </a:r>
          </a:p>
          <a:p>
            <a:r>
              <a:rPr lang="en-US" sz="1400" dirty="0" smtClean="0"/>
              <a:t>(System CMX</a:t>
            </a:r>
          </a:p>
          <a:p>
            <a:r>
              <a:rPr lang="en-US" sz="1400" dirty="0" smtClean="0"/>
              <a:t>or TP-CMX)</a:t>
            </a:r>
            <a:endParaRPr lang="en-US" sz="1400" dirty="0"/>
          </a:p>
        </p:txBody>
      </p:sp>
      <p:sp>
        <p:nvSpPr>
          <p:cNvPr id="90" name="Date Placeholder 8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2" name="Footer Placeholder 9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CMX-TP : Dual FPGA Solution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cons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Two </a:t>
            </a:r>
            <a:r>
              <a:rPr lang="en-US" dirty="0" smtClean="0">
                <a:solidFill>
                  <a:srgbClr val="002060"/>
                </a:solidFill>
              </a:rPr>
              <a:t>FPGAs means </a:t>
            </a:r>
            <a:r>
              <a:rPr lang="en-US" dirty="0" smtClean="0">
                <a:solidFill>
                  <a:srgbClr val="002060"/>
                </a:solidFill>
              </a:rPr>
              <a:t>more </a:t>
            </a:r>
            <a:r>
              <a:rPr lang="en-US" dirty="0" smtClean="0">
                <a:solidFill>
                  <a:srgbClr val="002060"/>
                </a:solidFill>
              </a:rPr>
              <a:t>expensive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~1.5x in FPGA cost (FF1924+FF1759 instead of FF1923)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or ~2x in FPGA cost (FF1924+FF1923 instead of FF1923)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cf. table later on…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28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772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800" y="679846"/>
            <a:ext cx="789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679846"/>
            <a:ext cx="68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679846"/>
            <a:ext cx="39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Jet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6271" y="679846"/>
            <a:ext cx="43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Tau</a:t>
            </a:r>
            <a:endParaRPr lang="en-US" sz="1400" dirty="0"/>
          </a:p>
        </p:txBody>
      </p:sp>
      <p:cxnSp>
        <p:nvCxnSpPr>
          <p:cNvPr id="37" name="Shape 36"/>
          <p:cNvCxnSpPr/>
          <p:nvPr/>
        </p:nvCxnSpPr>
        <p:spPr>
          <a:xfrm rot="5400000">
            <a:off x="6858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 rot="5400000">
            <a:off x="6858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6200000" flipV="1">
            <a:off x="12192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rot="5400000">
            <a:off x="3200400" y="3276601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10800000" flipV="1">
            <a:off x="3810000" y="3352799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5"/>
          <p:cNvCxnSpPr/>
          <p:nvPr/>
        </p:nvCxnSpPr>
        <p:spPr>
          <a:xfrm rot="10800000" flipV="1">
            <a:off x="3810000" y="3581399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V="1">
            <a:off x="4419600" y="2895600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 flipH="1" flipV="1">
            <a:off x="4991100" y="2781300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638800" y="2590800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838200" y="39624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cxnSp>
        <p:nvCxnSpPr>
          <p:cNvPr id="101" name="Elbow Connector 100"/>
          <p:cNvCxnSpPr/>
          <p:nvPr/>
        </p:nvCxnSpPr>
        <p:spPr>
          <a:xfrm rot="16200000" flipV="1">
            <a:off x="12954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V="1">
            <a:off x="3810000" y="2590801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/>
          <p:nvPr/>
        </p:nvCxnSpPr>
        <p:spPr>
          <a:xfrm rot="5400000">
            <a:off x="19812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hape 119"/>
          <p:cNvCxnSpPr/>
          <p:nvPr/>
        </p:nvCxnSpPr>
        <p:spPr>
          <a:xfrm rot="5400000">
            <a:off x="19812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46"/>
          <p:cNvCxnSpPr/>
          <p:nvPr/>
        </p:nvCxnSpPr>
        <p:spPr>
          <a:xfrm rot="16200000" flipV="1">
            <a:off x="25146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V="1">
            <a:off x="25908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/>
          <p:nvPr/>
        </p:nvCxnSpPr>
        <p:spPr>
          <a:xfrm rot="5400000">
            <a:off x="6172200" y="3276603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55"/>
          <p:cNvCxnSpPr/>
          <p:nvPr/>
        </p:nvCxnSpPr>
        <p:spPr>
          <a:xfrm rot="10800000" flipV="1">
            <a:off x="6781800" y="3352801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55"/>
          <p:cNvCxnSpPr/>
          <p:nvPr/>
        </p:nvCxnSpPr>
        <p:spPr>
          <a:xfrm rot="10800000" flipV="1">
            <a:off x="6781800" y="3581401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6200000" flipV="1">
            <a:off x="7391400" y="2895602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5400000" flipH="1" flipV="1">
            <a:off x="7962900" y="2781302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8610600" y="2590802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16200000" flipV="1">
            <a:off x="6781800" y="2590803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0668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620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99497" y="293358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2362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57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5814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2766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6553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248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382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1" name="Rectangle 140"/>
          <p:cNvSpPr/>
          <p:nvPr/>
        </p:nvSpPr>
        <p:spPr>
          <a:xfrm>
            <a:off x="2133600" y="39624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2" name="Rectangle 141"/>
          <p:cNvSpPr/>
          <p:nvPr/>
        </p:nvSpPr>
        <p:spPr>
          <a:xfrm>
            <a:off x="21336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3" name="Rectangle 142"/>
          <p:cNvSpPr/>
          <p:nvPr/>
        </p:nvSpPr>
        <p:spPr>
          <a:xfrm>
            <a:off x="3352800" y="39624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4" name="Rectangle 143"/>
          <p:cNvSpPr/>
          <p:nvPr/>
        </p:nvSpPr>
        <p:spPr>
          <a:xfrm>
            <a:off x="33528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5" name="Rectangle 144"/>
          <p:cNvSpPr/>
          <p:nvPr/>
        </p:nvSpPr>
        <p:spPr>
          <a:xfrm>
            <a:off x="42672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6" name="Rectangle 145"/>
          <p:cNvSpPr/>
          <p:nvPr/>
        </p:nvSpPr>
        <p:spPr>
          <a:xfrm>
            <a:off x="51816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7" name="Rectangle 146"/>
          <p:cNvSpPr/>
          <p:nvPr/>
        </p:nvSpPr>
        <p:spPr>
          <a:xfrm>
            <a:off x="6324600" y="39624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8" name="Rectangle 147"/>
          <p:cNvSpPr/>
          <p:nvPr/>
        </p:nvSpPr>
        <p:spPr>
          <a:xfrm>
            <a:off x="63246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9" name="Rectangle 148"/>
          <p:cNvSpPr/>
          <p:nvPr/>
        </p:nvSpPr>
        <p:spPr>
          <a:xfrm>
            <a:off x="72390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50" name="Rectangle 149"/>
          <p:cNvSpPr/>
          <p:nvPr/>
        </p:nvSpPr>
        <p:spPr>
          <a:xfrm>
            <a:off x="81534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43434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3152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860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24400" y="41148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Optical Fiber “Re-Bundler”</a:t>
            </a:r>
            <a:endParaRPr lang="en-US" sz="1200" dirty="0"/>
          </a:p>
        </p:txBody>
      </p:sp>
      <p:cxnSp>
        <p:nvCxnSpPr>
          <p:cNvPr id="97" name="Elbow Connector 96"/>
          <p:cNvCxnSpPr/>
          <p:nvPr/>
        </p:nvCxnSpPr>
        <p:spPr>
          <a:xfrm rot="5400000">
            <a:off x="49149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78867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257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181600" y="17526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cxnSp>
        <p:nvCxnSpPr>
          <p:cNvPr id="160" name="Elbow Connector 159"/>
          <p:cNvCxnSpPr>
            <a:stCxn id="78" idx="0"/>
          </p:cNvCxnSpPr>
          <p:nvPr/>
        </p:nvCxnSpPr>
        <p:spPr>
          <a:xfrm rot="5400000" flipH="1" flipV="1">
            <a:off x="4438650" y="2686050"/>
            <a:ext cx="2286000" cy="571500"/>
          </a:xfrm>
          <a:prstGeom prst="bentConnector3">
            <a:avLst>
              <a:gd name="adj1" fmla="val 183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>
            <a:off x="5638800" y="18288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5638800" y="19050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>
            <a:off x="5638800" y="19812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5638800" y="20574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638800" y="21336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51816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V="1">
            <a:off x="51054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V="1">
            <a:off x="50292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4953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4876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V="1">
            <a:off x="5715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5638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V="1">
            <a:off x="55626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V="1">
            <a:off x="54864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54102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5334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5105400" y="1292423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207" name="Straight Arrow Connector 206"/>
          <p:cNvCxnSpPr/>
          <p:nvPr/>
        </p:nvCxnSpPr>
        <p:spPr>
          <a:xfrm flipV="1">
            <a:off x="5410200" y="15240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Elbow Connector 210"/>
          <p:cNvCxnSpPr/>
          <p:nvPr/>
        </p:nvCxnSpPr>
        <p:spPr>
          <a:xfrm rot="5400000" flipH="1" flipV="1">
            <a:off x="4572000" y="2667000"/>
            <a:ext cx="2286000" cy="609600"/>
          </a:xfrm>
          <a:prstGeom prst="bentConnector3">
            <a:avLst>
              <a:gd name="adj1" fmla="val 11818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6324600" y="17526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220" name="TextBox 219"/>
          <p:cNvSpPr txBox="1"/>
          <p:nvPr/>
        </p:nvSpPr>
        <p:spPr>
          <a:xfrm>
            <a:off x="6248400" y="1292423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221" name="Straight Arrow Connector 220"/>
          <p:cNvCxnSpPr/>
          <p:nvPr/>
        </p:nvCxnSpPr>
        <p:spPr>
          <a:xfrm flipV="1">
            <a:off x="6553200" y="15240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6019800" y="18288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019800" y="19050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6019800" y="19812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6019800" y="20574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6019800" y="21336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Left Brace 233"/>
          <p:cNvSpPr/>
          <p:nvPr/>
        </p:nvSpPr>
        <p:spPr>
          <a:xfrm rot="5400000">
            <a:off x="73914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Left Brace 237"/>
          <p:cNvSpPr/>
          <p:nvPr/>
        </p:nvSpPr>
        <p:spPr>
          <a:xfrm rot="5400000">
            <a:off x="44196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Left Brace 238"/>
          <p:cNvSpPr/>
          <p:nvPr/>
        </p:nvSpPr>
        <p:spPr>
          <a:xfrm rot="5400000">
            <a:off x="22860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Left Brace 239"/>
          <p:cNvSpPr/>
          <p:nvPr/>
        </p:nvSpPr>
        <p:spPr>
          <a:xfrm rot="5400000">
            <a:off x="9906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87559" y="2590800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Crate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6200" y="3190220"/>
            <a:ext cx="70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System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6200" y="295864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- - - - - - - -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41997" y="152400"/>
            <a:ext cx="7465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4. One (or more) CMX TP receiving Zero-Suppressed Inputs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 rot="16200000">
            <a:off x="1044885" y="3635685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x 12-fiber bundle</a:t>
            </a:r>
            <a:endParaRPr lang="en-US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1828800" y="2877979"/>
            <a:ext cx="39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</a:p>
        </p:txBody>
      </p:sp>
      <p:cxnSp>
        <p:nvCxnSpPr>
          <p:cNvPr id="248" name="Straight Connector 247"/>
          <p:cNvCxnSpPr/>
          <p:nvPr/>
        </p:nvCxnSpPr>
        <p:spPr>
          <a:xfrm flipH="1">
            <a:off x="1828799" y="28956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4724400" y="5178623"/>
            <a:ext cx="1159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x 12 fibers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4876800" y="3426023"/>
            <a:ext cx="1068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x 12 fibers</a:t>
            </a:r>
            <a:endParaRPr lang="en-US" sz="1400" dirty="0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609600" y="5181600"/>
            <a:ext cx="655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Elbow Connector 256"/>
          <p:cNvCxnSpPr/>
          <p:nvPr/>
        </p:nvCxnSpPr>
        <p:spPr>
          <a:xfrm rot="5400000">
            <a:off x="342900" y="4686300"/>
            <a:ext cx="8382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lbow Connector 257"/>
          <p:cNvCxnSpPr/>
          <p:nvPr/>
        </p:nvCxnSpPr>
        <p:spPr>
          <a:xfrm rot="5400000">
            <a:off x="762000" y="3810000"/>
            <a:ext cx="2514600" cy="2286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258"/>
          <p:cNvCxnSpPr/>
          <p:nvPr/>
        </p:nvCxnSpPr>
        <p:spPr>
          <a:xfrm rot="5400000">
            <a:off x="1638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lbow Connector 259"/>
          <p:cNvCxnSpPr/>
          <p:nvPr/>
        </p:nvCxnSpPr>
        <p:spPr>
          <a:xfrm rot="5400000">
            <a:off x="19812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/>
          <p:nvPr/>
        </p:nvCxnSpPr>
        <p:spPr>
          <a:xfrm rot="5400000">
            <a:off x="2857500" y="4686300"/>
            <a:ext cx="838200" cy="152400"/>
          </a:xfrm>
          <a:prstGeom prst="bentConnector3">
            <a:avLst>
              <a:gd name="adj1" fmla="val 140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261"/>
          <p:cNvCxnSpPr/>
          <p:nvPr/>
        </p:nvCxnSpPr>
        <p:spPr>
          <a:xfrm rot="5400000">
            <a:off x="49530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Elbow Connector 262"/>
          <p:cNvCxnSpPr/>
          <p:nvPr/>
        </p:nvCxnSpPr>
        <p:spPr>
          <a:xfrm rot="5400000">
            <a:off x="5829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263"/>
          <p:cNvCxnSpPr/>
          <p:nvPr/>
        </p:nvCxnSpPr>
        <p:spPr>
          <a:xfrm rot="5400000">
            <a:off x="29337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lbow Connector 264"/>
          <p:cNvCxnSpPr/>
          <p:nvPr/>
        </p:nvCxnSpPr>
        <p:spPr>
          <a:xfrm rot="5400000">
            <a:off x="59055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Elbow Connector 265"/>
          <p:cNvCxnSpPr/>
          <p:nvPr/>
        </p:nvCxnSpPr>
        <p:spPr>
          <a:xfrm rot="5400000">
            <a:off x="34671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266"/>
          <p:cNvCxnSpPr/>
          <p:nvPr/>
        </p:nvCxnSpPr>
        <p:spPr>
          <a:xfrm rot="5400000">
            <a:off x="64389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Elbow Connector 267"/>
          <p:cNvCxnSpPr/>
          <p:nvPr/>
        </p:nvCxnSpPr>
        <p:spPr>
          <a:xfrm rot="5400000">
            <a:off x="-533400" y="3810000"/>
            <a:ext cx="2514600" cy="228600"/>
          </a:xfrm>
          <a:prstGeom prst="bentConnector3">
            <a:avLst>
              <a:gd name="adj1" fmla="val 8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4267200" y="17526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Un-used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3352800" y="17526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Un-used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55" name="Rectangle 154"/>
          <p:cNvSpPr/>
          <p:nvPr/>
        </p:nvSpPr>
        <p:spPr>
          <a:xfrm>
            <a:off x="2133600" y="17526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Un-used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56" name="Rectangle 155"/>
          <p:cNvSpPr/>
          <p:nvPr/>
        </p:nvSpPr>
        <p:spPr>
          <a:xfrm>
            <a:off x="838200" y="17526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Un-used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59" name="Rectangle 158"/>
          <p:cNvSpPr/>
          <p:nvPr/>
        </p:nvSpPr>
        <p:spPr>
          <a:xfrm>
            <a:off x="838200" y="3429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Un-used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61" name="Rectangle 160"/>
          <p:cNvSpPr/>
          <p:nvPr/>
        </p:nvSpPr>
        <p:spPr>
          <a:xfrm>
            <a:off x="2133600" y="3429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Un-used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62" name="Rectangle 161"/>
          <p:cNvSpPr/>
          <p:nvPr/>
        </p:nvSpPr>
        <p:spPr>
          <a:xfrm>
            <a:off x="3352800" y="3429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Un-used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63" name="Rectangle 162"/>
          <p:cNvSpPr/>
          <p:nvPr/>
        </p:nvSpPr>
        <p:spPr>
          <a:xfrm>
            <a:off x="7239000" y="17526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Un-used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64" name="Rectangle 163"/>
          <p:cNvSpPr/>
          <p:nvPr/>
        </p:nvSpPr>
        <p:spPr>
          <a:xfrm>
            <a:off x="6324600" y="3429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Un-used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65" name="Rectangle 164"/>
          <p:cNvSpPr/>
          <p:nvPr/>
        </p:nvSpPr>
        <p:spPr>
          <a:xfrm>
            <a:off x="8153400" y="17526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Un-used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66" name="Date Placeholder 1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67" name="Slide Number Placeholder 1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68" name="Footer Placeholder 1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Dual FPGA solution = more expensive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600" dirty="0" smtClean="0">
                <a:solidFill>
                  <a:srgbClr val="002060"/>
                </a:solidFill>
              </a:rPr>
              <a:t>Can this be helped?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Modified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Dual FPGA Solution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TP functionality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only used on one </a:t>
            </a:r>
            <a:r>
              <a:rPr lang="en-US" dirty="0" smtClean="0">
                <a:solidFill>
                  <a:srgbClr val="002060"/>
                </a:solidFill>
              </a:rPr>
              <a:t>(or few) CMX boards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TP-CMX FPGA thus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unused in all but few </a:t>
            </a:r>
            <a:r>
              <a:rPr lang="en-US" dirty="0" smtClean="0">
                <a:solidFill>
                  <a:srgbClr val="002060"/>
                </a:solidFill>
              </a:rPr>
              <a:t>of the boards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Initial goal </a:t>
            </a:r>
            <a:r>
              <a:rPr lang="en-US" dirty="0" smtClean="0">
                <a:solidFill>
                  <a:srgbClr val="002060"/>
                </a:solidFill>
              </a:rPr>
              <a:t>was to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cards be the same…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but </a:t>
            </a:r>
            <a:r>
              <a:rPr lang="en-US" dirty="0" smtClean="0">
                <a:solidFill>
                  <a:srgbClr val="002060"/>
                </a:solidFill>
              </a:rPr>
              <a:t>wasteful/expensive </a:t>
            </a:r>
            <a:r>
              <a:rPr lang="en-US" dirty="0" smtClean="0">
                <a:solidFill>
                  <a:srgbClr val="002060"/>
                </a:solidFill>
              </a:rPr>
              <a:t>for dual FPGA CMX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002060"/>
                </a:solidFill>
              </a:rPr>
              <a:t>Build </a:t>
            </a:r>
            <a:r>
              <a:rPr lang="en-US" b="1" dirty="0" smtClean="0">
                <a:solidFill>
                  <a:srgbClr val="002060"/>
                </a:solidFill>
              </a:rPr>
              <a:t>two flavors </a:t>
            </a:r>
            <a:r>
              <a:rPr lang="en-US" dirty="0" smtClean="0">
                <a:solidFill>
                  <a:srgbClr val="002060"/>
                </a:solidFill>
              </a:rPr>
              <a:t>of CMX cards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few </a:t>
            </a:r>
            <a:r>
              <a:rPr lang="en-US" dirty="0" smtClean="0">
                <a:solidFill>
                  <a:srgbClr val="002060"/>
                </a:solidFill>
              </a:rPr>
              <a:t>(2-4)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both FPGAs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ulk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just the Base-CMX </a:t>
            </a:r>
            <a:r>
              <a:rPr lang="en-US" dirty="0" smtClean="0">
                <a:solidFill>
                  <a:srgbClr val="002060"/>
                </a:solidFill>
              </a:rPr>
              <a:t>FPGA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Could be exact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same layout </a:t>
            </a:r>
            <a:r>
              <a:rPr lang="en-US" dirty="0" smtClean="0">
                <a:solidFill>
                  <a:srgbClr val="002060"/>
                </a:solidFill>
              </a:rPr>
              <a:t>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 derivative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NOT</a:t>
            </a:r>
            <a:r>
              <a:rPr lang="en-US" dirty="0" smtClean="0">
                <a:solidFill>
                  <a:srgbClr val="002060"/>
                </a:solidFill>
              </a:rPr>
              <a:t> a separate design, </a:t>
            </a:r>
            <a:r>
              <a:rPr lang="en-US" dirty="0" smtClean="0">
                <a:solidFill>
                  <a:srgbClr val="002060"/>
                </a:solidFill>
              </a:rPr>
              <a:t>and plan for this option </a:t>
            </a:r>
            <a:r>
              <a:rPr lang="en-US" dirty="0" smtClean="0">
                <a:solidFill>
                  <a:srgbClr val="002060"/>
                </a:solidFill>
              </a:rPr>
              <a:t>from start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Intent is that same circuit board can be assembled into either specie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Share some of the assembly setup costs (less parts in one)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Layout review option between prototype and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Modified Dual FPGA Solution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Pros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keep all advantages </a:t>
            </a:r>
            <a:r>
              <a:rPr lang="en-US" dirty="0" smtClean="0">
                <a:solidFill>
                  <a:srgbClr val="002060"/>
                </a:solidFill>
              </a:rPr>
              <a:t>of Dual FPGA solution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Avoid cost escalation </a:t>
            </a:r>
            <a:r>
              <a:rPr lang="en-US" dirty="0" smtClean="0">
                <a:solidFill>
                  <a:srgbClr val="002060"/>
                </a:solidFill>
              </a:rPr>
              <a:t>of expensive second FPGA unused on bulk of cards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Cons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Breaks l1calo "tradition" of all identical boards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Some aspects of operation/mgmt will need tailoring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Two types of boards, but one is superset of other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838200"/>
            <a:ext cx="5257800" cy="548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1143000"/>
            <a:ext cx="228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143000"/>
            <a:ext cx="7620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VME-- Interface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352800" y="2590800"/>
            <a:ext cx="9906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TP-CMX</a:t>
            </a:r>
            <a:r>
              <a:rPr lang="en-US" dirty="0" smtClean="0"/>
              <a:t> </a:t>
            </a:r>
            <a:r>
              <a:rPr lang="en-US" sz="1400" dirty="0" smtClean="0"/>
              <a:t>FPGA</a:t>
            </a:r>
          </a:p>
          <a:p>
            <a:pPr algn="ctr"/>
            <a:r>
              <a:rPr lang="en-US" sz="1000" dirty="0" smtClean="0"/>
              <a:t>Virtex-6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3352800" y="4114800"/>
            <a:ext cx="990600" cy="990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Base-CMX</a:t>
            </a:r>
            <a:r>
              <a:rPr lang="en-US" dirty="0" smtClean="0"/>
              <a:t> </a:t>
            </a:r>
            <a:r>
              <a:rPr lang="en-US" sz="1400" dirty="0" smtClean="0"/>
              <a:t>FPGA</a:t>
            </a:r>
          </a:p>
          <a:p>
            <a:pPr algn="ctr"/>
            <a:r>
              <a:rPr lang="en-US" sz="1000" dirty="0" smtClean="0"/>
              <a:t>Virtex-6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200" y="2743200"/>
            <a:ext cx="2286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4876800"/>
            <a:ext cx="2286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200" y="3581400"/>
            <a:ext cx="2286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5257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OUT</a:t>
            </a:r>
            <a:endParaRPr lang="en-US" sz="1000" b="1" dirty="0"/>
          </a:p>
        </p:txBody>
      </p:sp>
      <p:sp>
        <p:nvSpPr>
          <p:cNvPr id="14" name="Rectangle 13"/>
          <p:cNvSpPr/>
          <p:nvPr/>
        </p:nvSpPr>
        <p:spPr>
          <a:xfrm>
            <a:off x="5029200" y="449580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12x Optic </a:t>
            </a:r>
            <a:r>
              <a:rPr lang="en-US" sz="1000" b="1" dirty="0" smtClean="0"/>
              <a:t>OUT</a:t>
            </a:r>
            <a:endParaRPr lang="en-US" sz="1000" b="1" dirty="0"/>
          </a:p>
        </p:txBody>
      </p:sp>
      <p:sp>
        <p:nvSpPr>
          <p:cNvPr id="15" name="Rectangle 14"/>
          <p:cNvSpPr/>
          <p:nvPr/>
        </p:nvSpPr>
        <p:spPr>
          <a:xfrm>
            <a:off x="5029200" y="14478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12x Optic </a:t>
            </a:r>
            <a:r>
              <a:rPr lang="en-US" sz="1000" b="1" dirty="0" smtClean="0">
                <a:solidFill>
                  <a:schemeClr val="bg1"/>
                </a:solidFill>
              </a:rPr>
              <a:t>IN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22098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12x Optic </a:t>
            </a:r>
            <a:r>
              <a:rPr lang="en-US" sz="1000" b="1" dirty="0" smtClean="0">
                <a:solidFill>
                  <a:schemeClr val="bg1"/>
                </a:solidFill>
              </a:rPr>
              <a:t>IN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30480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12x Optic </a:t>
            </a:r>
            <a:r>
              <a:rPr lang="en-US" sz="1000" b="1" dirty="0" smtClean="0">
                <a:solidFill>
                  <a:schemeClr val="bg1"/>
                </a:solidFill>
              </a:rPr>
              <a:t>IN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18288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12x Optic </a:t>
            </a:r>
            <a:r>
              <a:rPr lang="en-US" sz="1000" b="1" dirty="0" smtClean="0">
                <a:solidFill>
                  <a:schemeClr val="bg1"/>
                </a:solidFill>
              </a:rPr>
              <a:t>IN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25908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12x Optic </a:t>
            </a:r>
            <a:r>
              <a:rPr lang="en-US" sz="1000" b="1" dirty="0" smtClean="0">
                <a:solidFill>
                  <a:schemeClr val="bg1"/>
                </a:solidFill>
              </a:rPr>
              <a:t>IN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3886200"/>
            <a:ext cx="3048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MUX</a:t>
            </a:r>
            <a:endParaRPr lang="en-US" sz="1000" b="1" dirty="0"/>
          </a:p>
        </p:txBody>
      </p:sp>
      <p:cxnSp>
        <p:nvCxnSpPr>
          <p:cNvPr id="24" name="Elbow Connector 23"/>
          <p:cNvCxnSpPr>
            <a:endCxn id="13" idx="1"/>
          </p:cNvCxnSpPr>
          <p:nvPr/>
        </p:nvCxnSpPr>
        <p:spPr>
          <a:xfrm>
            <a:off x="4343400" y="4876800"/>
            <a:ext cx="685800" cy="647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4343400" y="3505200"/>
            <a:ext cx="914400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4343400" y="4267200"/>
            <a:ext cx="914400" cy="76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3"/>
          </p:cNvCxnSpPr>
          <p:nvPr/>
        </p:nvCxnSpPr>
        <p:spPr>
          <a:xfrm>
            <a:off x="5562600" y="4762500"/>
            <a:ext cx="2133600" cy="114300"/>
          </a:xfrm>
          <a:prstGeom prst="bentConnector3">
            <a:avLst>
              <a:gd name="adj1" fmla="val 129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3" idx="3"/>
          </p:cNvCxnSpPr>
          <p:nvPr/>
        </p:nvCxnSpPr>
        <p:spPr>
          <a:xfrm flipV="1">
            <a:off x="5562600" y="5257800"/>
            <a:ext cx="2133600" cy="266700"/>
          </a:xfrm>
          <a:prstGeom prst="bentConnector3">
            <a:avLst>
              <a:gd name="adj1" fmla="val 129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endCxn id="17" idx="1"/>
          </p:cNvCxnSpPr>
          <p:nvPr/>
        </p:nvCxnSpPr>
        <p:spPr>
          <a:xfrm>
            <a:off x="4343400" y="3200400"/>
            <a:ext cx="685800" cy="114300"/>
          </a:xfrm>
          <a:prstGeom prst="bentConnector3">
            <a:avLst>
              <a:gd name="adj1" fmla="val 790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8" idx="3"/>
            <a:endCxn id="19" idx="1"/>
          </p:cNvCxnSpPr>
          <p:nvPr/>
        </p:nvCxnSpPr>
        <p:spPr>
          <a:xfrm flipV="1">
            <a:off x="4343400" y="2857500"/>
            <a:ext cx="1447800" cy="228600"/>
          </a:xfrm>
          <a:prstGeom prst="bentConnector3">
            <a:avLst>
              <a:gd name="adj1" fmla="val 385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endCxn id="16" idx="1"/>
          </p:cNvCxnSpPr>
          <p:nvPr/>
        </p:nvCxnSpPr>
        <p:spPr>
          <a:xfrm flipV="1">
            <a:off x="4343400" y="2476500"/>
            <a:ext cx="685800" cy="495300"/>
          </a:xfrm>
          <a:prstGeom prst="bentConnector3">
            <a:avLst>
              <a:gd name="adj1" fmla="val 63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endCxn id="18" idx="1"/>
          </p:cNvCxnSpPr>
          <p:nvPr/>
        </p:nvCxnSpPr>
        <p:spPr>
          <a:xfrm flipV="1">
            <a:off x="4343400" y="2095500"/>
            <a:ext cx="1447800" cy="723900"/>
          </a:xfrm>
          <a:prstGeom prst="bentConnector3">
            <a:avLst>
              <a:gd name="adj1" fmla="val 201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343400" y="2667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495800" y="17526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endCxn id="15" idx="1"/>
          </p:cNvCxnSpPr>
          <p:nvPr/>
        </p:nvCxnSpPr>
        <p:spPr>
          <a:xfrm flipV="1">
            <a:off x="4495800" y="1714500"/>
            <a:ext cx="533400" cy="38100"/>
          </a:xfrm>
          <a:prstGeom prst="bentConnector3">
            <a:avLst>
              <a:gd name="adj1" fmla="val 1014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7162800" y="4114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562600" y="41148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stCxn id="10" idx="3"/>
            <a:endCxn id="9" idx="1"/>
          </p:cNvCxnSpPr>
          <p:nvPr/>
        </p:nvCxnSpPr>
        <p:spPr>
          <a:xfrm>
            <a:off x="1828800" y="3429000"/>
            <a:ext cx="1524000" cy="1181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/>
          <p:cNvCxnSpPr>
            <a:stCxn id="11" idx="3"/>
          </p:cNvCxnSpPr>
          <p:nvPr/>
        </p:nvCxnSpPr>
        <p:spPr>
          <a:xfrm flipV="1">
            <a:off x="1828800" y="4876800"/>
            <a:ext cx="1524000" cy="609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5" idx="3"/>
            <a:endCxn id="6" idx="1"/>
          </p:cNvCxnSpPr>
          <p:nvPr/>
        </p:nvCxnSpPr>
        <p:spPr>
          <a:xfrm>
            <a:off x="1828800" y="1447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hape 161"/>
          <p:cNvCxnSpPr>
            <a:stCxn id="6" idx="3"/>
          </p:cNvCxnSpPr>
          <p:nvPr/>
        </p:nvCxnSpPr>
        <p:spPr>
          <a:xfrm>
            <a:off x="2895600" y="1447800"/>
            <a:ext cx="152400" cy="2895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048000" y="4343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048000" y="2819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6553200" y="5867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DAQ</a:t>
            </a:r>
            <a:endParaRPr lang="en-US" sz="1000" b="1" dirty="0"/>
          </a:p>
        </p:txBody>
      </p:sp>
      <p:sp>
        <p:nvSpPr>
          <p:cNvPr id="167" name="Rectangle 166"/>
          <p:cNvSpPr/>
          <p:nvPr/>
        </p:nvSpPr>
        <p:spPr>
          <a:xfrm>
            <a:off x="6553200" y="5486400"/>
            <a:ext cx="4572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ROI</a:t>
            </a:r>
            <a:endParaRPr lang="en-US" sz="1000" b="1" dirty="0"/>
          </a:p>
        </p:txBody>
      </p:sp>
      <p:sp>
        <p:nvSpPr>
          <p:cNvPr id="197" name="Rectangle 196"/>
          <p:cNvSpPr/>
          <p:nvPr/>
        </p:nvSpPr>
        <p:spPr>
          <a:xfrm>
            <a:off x="6553200" y="1295400"/>
            <a:ext cx="4572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DAQ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553200" y="914400"/>
            <a:ext cx="4572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ROI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220" name="Straight Arrow Connector 219"/>
          <p:cNvCxnSpPr/>
          <p:nvPr/>
        </p:nvCxnSpPr>
        <p:spPr>
          <a:xfrm>
            <a:off x="7010400" y="6019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7010400" y="5638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stCxn id="9" idx="2"/>
          </p:cNvCxnSpPr>
          <p:nvPr/>
        </p:nvCxnSpPr>
        <p:spPr>
          <a:xfrm rot="16200000" flipH="1">
            <a:off x="4743450" y="4210050"/>
            <a:ext cx="914400" cy="27051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>
            <a:endCxn id="167" idx="1"/>
          </p:cNvCxnSpPr>
          <p:nvPr/>
        </p:nvCxnSpPr>
        <p:spPr>
          <a:xfrm flipV="1">
            <a:off x="5715000" y="5638800"/>
            <a:ext cx="838200" cy="3048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/>
          <p:nvPr/>
        </p:nvCxnSpPr>
        <p:spPr>
          <a:xfrm>
            <a:off x="4114800" y="5105400"/>
            <a:ext cx="1600200" cy="838200"/>
          </a:xfrm>
          <a:prstGeom prst="bentConnector3">
            <a:avLst>
              <a:gd name="adj1" fmla="val -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3"/>
          <p:cNvCxnSpPr>
            <a:stCxn id="198" idx="1"/>
            <a:endCxn id="8" idx="0"/>
          </p:cNvCxnSpPr>
          <p:nvPr/>
        </p:nvCxnSpPr>
        <p:spPr>
          <a:xfrm rot="10800000" flipV="1">
            <a:off x="3848100" y="1066800"/>
            <a:ext cx="2705100" cy="15240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lbow Connector 235"/>
          <p:cNvCxnSpPr>
            <a:stCxn id="197" idx="1"/>
          </p:cNvCxnSpPr>
          <p:nvPr/>
        </p:nvCxnSpPr>
        <p:spPr>
          <a:xfrm rot="10800000">
            <a:off x="5486400" y="1143000"/>
            <a:ext cx="1066800" cy="304800"/>
          </a:xfrm>
          <a:prstGeom prst="bentConnector3">
            <a:avLst>
              <a:gd name="adj1" fmla="val 375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lbow Connector 237"/>
          <p:cNvCxnSpPr/>
          <p:nvPr/>
        </p:nvCxnSpPr>
        <p:spPr>
          <a:xfrm rot="5400000" flipH="1" flipV="1">
            <a:off x="4076700" y="1181100"/>
            <a:ext cx="1447800" cy="1371600"/>
          </a:xfrm>
          <a:prstGeom prst="bentConnector3">
            <a:avLst>
              <a:gd name="adj1" fmla="val 999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239"/>
          <p:cNvSpPr/>
          <p:nvPr/>
        </p:nvSpPr>
        <p:spPr>
          <a:xfrm>
            <a:off x="1600200" y="1905000"/>
            <a:ext cx="228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2133600" y="1905000"/>
            <a:ext cx="7620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TCM Interface</a:t>
            </a:r>
            <a:endParaRPr lang="en-US" sz="1200" dirty="0"/>
          </a:p>
        </p:txBody>
      </p:sp>
      <p:cxnSp>
        <p:nvCxnSpPr>
          <p:cNvPr id="242" name="Straight Connector 241"/>
          <p:cNvCxnSpPr>
            <a:stCxn id="240" idx="3"/>
            <a:endCxn id="241" idx="1"/>
          </p:cNvCxnSpPr>
          <p:nvPr/>
        </p:nvCxnSpPr>
        <p:spPr>
          <a:xfrm>
            <a:off x="1828800" y="2209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>
            <a:off x="1066800" y="14478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1066800" y="52578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1066800" y="54864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1066800" y="2209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>
            <a:off x="10668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>
            <a:off x="1066800" y="5715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685800" y="110924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VME--</a:t>
            </a:r>
            <a:endParaRPr lang="en-US" sz="1400" dirty="0"/>
          </a:p>
        </p:txBody>
      </p:sp>
      <p:sp>
        <p:nvSpPr>
          <p:cNvPr id="256" name="TextBox 255"/>
          <p:cNvSpPr txBox="1"/>
          <p:nvPr/>
        </p:nvSpPr>
        <p:spPr>
          <a:xfrm>
            <a:off x="685800" y="1905000"/>
            <a:ext cx="519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TCM</a:t>
            </a:r>
            <a:endParaRPr lang="en-US" sz="1400" dirty="0"/>
          </a:p>
        </p:txBody>
      </p:sp>
      <p:sp>
        <p:nvSpPr>
          <p:cNvPr id="257" name="TextBox 256"/>
          <p:cNvSpPr txBox="1"/>
          <p:nvPr/>
        </p:nvSpPr>
        <p:spPr>
          <a:xfrm>
            <a:off x="152400" y="2690336"/>
            <a:ext cx="1251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Inputs from all</a:t>
            </a:r>
          </a:p>
          <a:p>
            <a:r>
              <a:rPr lang="en-US" sz="1400" dirty="0" smtClean="0"/>
              <a:t>Processors</a:t>
            </a:r>
          </a:p>
          <a:p>
            <a:r>
              <a:rPr lang="en-US" sz="1400" dirty="0" smtClean="0"/>
              <a:t>from this crate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228600" y="4519136"/>
            <a:ext cx="13343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LVDS cables</a:t>
            </a:r>
          </a:p>
          <a:p>
            <a:r>
              <a:rPr lang="en-US" sz="1400" dirty="0" smtClean="0"/>
              <a:t>From Crate </a:t>
            </a:r>
          </a:p>
          <a:p>
            <a:r>
              <a:rPr lang="en-US" sz="1400" dirty="0" smtClean="0"/>
              <a:t>To System CMX </a:t>
            </a:r>
            <a:endParaRPr lang="en-US" sz="1400" dirty="0"/>
          </a:p>
        </p:txBody>
      </p:sp>
      <p:sp>
        <p:nvSpPr>
          <p:cNvPr id="261" name="TextBox 260"/>
          <p:cNvSpPr txBox="1"/>
          <p:nvPr/>
        </p:nvSpPr>
        <p:spPr>
          <a:xfrm>
            <a:off x="178054" y="342900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single ended</a:t>
            </a:r>
          </a:p>
          <a:p>
            <a:r>
              <a:rPr lang="en-US" sz="1400" dirty="0" smtClean="0"/>
              <a:t>@ 160Mbps</a:t>
            </a:r>
            <a:endParaRPr lang="en-US" sz="1400" dirty="0"/>
          </a:p>
        </p:txBody>
      </p:sp>
      <p:sp>
        <p:nvSpPr>
          <p:cNvPr id="262" name="TextBox 261"/>
          <p:cNvSpPr txBox="1"/>
          <p:nvPr/>
        </p:nvSpPr>
        <p:spPr>
          <a:xfrm>
            <a:off x="228600" y="5791200"/>
            <a:ext cx="1327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3x27 LVDS pairs</a:t>
            </a:r>
          </a:p>
          <a:p>
            <a:r>
              <a:rPr lang="en-US" sz="1400" dirty="0" smtClean="0"/>
              <a:t>@ 80 Mbps</a:t>
            </a:r>
            <a:endParaRPr lang="en-US" sz="1400" dirty="0"/>
          </a:p>
        </p:txBody>
      </p:sp>
      <p:sp>
        <p:nvSpPr>
          <p:cNvPr id="264" name="TextBox 263"/>
          <p:cNvSpPr txBox="1"/>
          <p:nvPr/>
        </p:nvSpPr>
        <p:spPr>
          <a:xfrm>
            <a:off x="7696200" y="3452336"/>
            <a:ext cx="1341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CTP output </a:t>
            </a:r>
          </a:p>
          <a:p>
            <a:r>
              <a:rPr lang="en-US" sz="1400" dirty="0" smtClean="0"/>
              <a:t>2x33 LVDS pairs</a:t>
            </a:r>
          </a:p>
          <a:p>
            <a:r>
              <a:rPr lang="en-US" sz="1400" dirty="0" smtClean="0"/>
              <a:t>@ 40 Mbps</a:t>
            </a:r>
          </a:p>
          <a:p>
            <a:r>
              <a:rPr lang="en-US" sz="1400" dirty="0" smtClean="0"/>
              <a:t>(System CMX)</a:t>
            </a:r>
            <a:endParaRPr lang="en-US" sz="1400" dirty="0"/>
          </a:p>
        </p:txBody>
      </p:sp>
      <p:sp>
        <p:nvSpPr>
          <p:cNvPr id="265" name="TextBox 264"/>
          <p:cNvSpPr txBox="1"/>
          <p:nvPr/>
        </p:nvSpPr>
        <p:spPr>
          <a:xfrm>
            <a:off x="7010400" y="4876800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2x 12-fiber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Bundles OUT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391400" y="4495800"/>
            <a:ext cx="1528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6.6 </a:t>
            </a:r>
            <a:r>
              <a:rPr lang="en-US" sz="1400" dirty="0" err="1" smtClean="0"/>
              <a:t>Gbps</a:t>
            </a:r>
            <a:r>
              <a:rPr lang="en-US" sz="1400" dirty="0" smtClean="0"/>
              <a:t> (or 5.5 *)</a:t>
            </a:r>
          </a:p>
          <a:p>
            <a:pPr algn="r"/>
            <a:r>
              <a:rPr lang="en-US" sz="1400" dirty="0" smtClean="0"/>
              <a:t>e.g. to TP-CMX</a:t>
            </a:r>
            <a:endParaRPr lang="en-US" sz="1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7391400" y="5029200"/>
            <a:ext cx="1573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e.g</a:t>
            </a:r>
            <a:r>
              <a:rPr lang="en-US" sz="1400" dirty="0"/>
              <a:t>.</a:t>
            </a:r>
            <a:r>
              <a:rPr lang="en-US" sz="1400" dirty="0" smtClean="0"/>
              <a:t> to TP-SA</a:t>
            </a:r>
          </a:p>
          <a:p>
            <a:pPr algn="r"/>
            <a:r>
              <a:rPr lang="en-US" sz="1400" dirty="0" smtClean="0"/>
              <a:t>6.6 </a:t>
            </a:r>
            <a:r>
              <a:rPr lang="en-US" sz="1400" dirty="0" err="1" smtClean="0"/>
              <a:t>Gbps</a:t>
            </a:r>
            <a:r>
              <a:rPr lang="en-US" sz="1400" dirty="0" smtClean="0"/>
              <a:t> (or 10 **)</a:t>
            </a:r>
            <a:endParaRPr lang="en-US" sz="1400" dirty="0"/>
          </a:p>
        </p:txBody>
      </p:sp>
      <p:sp>
        <p:nvSpPr>
          <p:cNvPr id="275" name="TextBox 274"/>
          <p:cNvSpPr txBox="1"/>
          <p:nvPr/>
        </p:nvSpPr>
        <p:spPr>
          <a:xfrm>
            <a:off x="7696200" y="5638800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2x G-Link Out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 flipH="1">
            <a:off x="4343400" y="47244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914400" y="152400"/>
            <a:ext cx="7540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C-prime. CMX Card with TP capability unused/unpopulated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5791200" y="34290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12x Optic </a:t>
            </a:r>
            <a:r>
              <a:rPr lang="en-US" sz="1000" b="1" dirty="0" smtClean="0">
                <a:solidFill>
                  <a:schemeClr val="bg1"/>
                </a:solidFill>
              </a:rPr>
              <a:t>IN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297" name="Elbow Connector 296"/>
          <p:cNvCxnSpPr>
            <a:endCxn id="289" idx="1"/>
          </p:cNvCxnSpPr>
          <p:nvPr/>
        </p:nvCxnSpPr>
        <p:spPr>
          <a:xfrm>
            <a:off x="4343400" y="3352800"/>
            <a:ext cx="1447800" cy="342900"/>
          </a:xfrm>
          <a:prstGeom prst="bentConnector3">
            <a:avLst>
              <a:gd name="adj1" fmla="val 362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867400" y="6400800"/>
            <a:ext cx="2553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TP-CMX GTH inputs not capable of 6.6 </a:t>
            </a:r>
            <a:r>
              <a:rPr lang="en-US" sz="1000" dirty="0" err="1" smtClean="0"/>
              <a:t>Gbps</a:t>
            </a:r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5791200" y="6553200"/>
            <a:ext cx="3211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** 10Gb output to TP-Standalone option to be determined</a:t>
            </a:r>
            <a:endParaRPr lang="en-US" sz="1000" dirty="0"/>
          </a:p>
        </p:txBody>
      </p:sp>
      <p:sp>
        <p:nvSpPr>
          <p:cNvPr id="76" name="Date Placeholder 7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28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77200" y="16764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3352800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800" y="679846"/>
            <a:ext cx="789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679846"/>
            <a:ext cx="68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679846"/>
            <a:ext cx="39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Jet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6271" y="679846"/>
            <a:ext cx="43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Tau</a:t>
            </a:r>
            <a:endParaRPr lang="en-US" sz="1400" dirty="0"/>
          </a:p>
        </p:txBody>
      </p:sp>
      <p:cxnSp>
        <p:nvCxnSpPr>
          <p:cNvPr id="37" name="Shape 36"/>
          <p:cNvCxnSpPr/>
          <p:nvPr/>
        </p:nvCxnSpPr>
        <p:spPr>
          <a:xfrm rot="5400000">
            <a:off x="6858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 rot="5400000">
            <a:off x="6858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6200000" flipV="1">
            <a:off x="12192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rot="5400000">
            <a:off x="3200400" y="3276601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10800000" flipV="1">
            <a:off x="3810000" y="3352799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5"/>
          <p:cNvCxnSpPr/>
          <p:nvPr/>
        </p:nvCxnSpPr>
        <p:spPr>
          <a:xfrm rot="10800000" flipV="1">
            <a:off x="3810000" y="3581399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V="1">
            <a:off x="4419600" y="2895600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 flipH="1" flipV="1">
            <a:off x="4991100" y="2781300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638800" y="2590800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838200" y="39624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cxnSp>
        <p:nvCxnSpPr>
          <p:cNvPr id="101" name="Elbow Connector 100"/>
          <p:cNvCxnSpPr/>
          <p:nvPr/>
        </p:nvCxnSpPr>
        <p:spPr>
          <a:xfrm rot="16200000" flipV="1">
            <a:off x="12954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V="1">
            <a:off x="3810000" y="2590801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/>
          <p:nvPr/>
        </p:nvCxnSpPr>
        <p:spPr>
          <a:xfrm rot="5400000">
            <a:off x="1981200" y="3429000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hape 119"/>
          <p:cNvCxnSpPr/>
          <p:nvPr/>
        </p:nvCxnSpPr>
        <p:spPr>
          <a:xfrm rot="5400000">
            <a:off x="1981200" y="3505200"/>
            <a:ext cx="1447800" cy="2286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46"/>
          <p:cNvCxnSpPr/>
          <p:nvPr/>
        </p:nvCxnSpPr>
        <p:spPr>
          <a:xfrm rot="16200000" flipV="1">
            <a:off x="2514600" y="2590800"/>
            <a:ext cx="381001" cy="228600"/>
          </a:xfrm>
          <a:prstGeom prst="bentConnector3">
            <a:avLst>
              <a:gd name="adj1" fmla="val 10018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V="1">
            <a:off x="2590800" y="2667000"/>
            <a:ext cx="152400" cy="152400"/>
          </a:xfrm>
          <a:prstGeom prst="bentConnector3">
            <a:avLst>
              <a:gd name="adj1" fmla="val 9909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/>
          <p:nvPr/>
        </p:nvCxnSpPr>
        <p:spPr>
          <a:xfrm rot="5400000">
            <a:off x="6172200" y="3276603"/>
            <a:ext cx="1371600" cy="152400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55"/>
          <p:cNvCxnSpPr/>
          <p:nvPr/>
        </p:nvCxnSpPr>
        <p:spPr>
          <a:xfrm rot="10800000" flipV="1">
            <a:off x="6781800" y="3352801"/>
            <a:ext cx="1066800" cy="8382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55"/>
          <p:cNvCxnSpPr/>
          <p:nvPr/>
        </p:nvCxnSpPr>
        <p:spPr>
          <a:xfrm rot="10800000" flipV="1">
            <a:off x="6781800" y="3581401"/>
            <a:ext cx="1371600" cy="76200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6200000" flipV="1">
            <a:off x="7391400" y="2895602"/>
            <a:ext cx="762000" cy="152400"/>
          </a:xfrm>
          <a:prstGeom prst="bentConnector3">
            <a:avLst>
              <a:gd name="adj1" fmla="val 10127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5400000" flipH="1" flipV="1">
            <a:off x="7962900" y="2781302"/>
            <a:ext cx="990600" cy="609600"/>
          </a:xfrm>
          <a:prstGeom prst="bentConnector3">
            <a:avLst>
              <a:gd name="adj1" fmla="val 41608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8610600" y="2590802"/>
            <a:ext cx="15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16200000" flipV="1">
            <a:off x="6781800" y="2590803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0668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620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99497" y="293358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2362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57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5814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2766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6553200" y="4419600"/>
            <a:ext cx="0" cy="304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248400" y="4648200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o CTP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382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1" name="Rectangle 140"/>
          <p:cNvSpPr/>
          <p:nvPr/>
        </p:nvSpPr>
        <p:spPr>
          <a:xfrm>
            <a:off x="2133600" y="39624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2" name="Rectangle 141"/>
          <p:cNvSpPr/>
          <p:nvPr/>
        </p:nvSpPr>
        <p:spPr>
          <a:xfrm>
            <a:off x="21336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3" name="Rectangle 142"/>
          <p:cNvSpPr/>
          <p:nvPr/>
        </p:nvSpPr>
        <p:spPr>
          <a:xfrm>
            <a:off x="3352800" y="39624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4" name="Rectangle 143"/>
          <p:cNvSpPr/>
          <p:nvPr/>
        </p:nvSpPr>
        <p:spPr>
          <a:xfrm>
            <a:off x="33528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5" name="Rectangle 144"/>
          <p:cNvSpPr/>
          <p:nvPr/>
        </p:nvSpPr>
        <p:spPr>
          <a:xfrm>
            <a:off x="42672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6" name="Rectangle 145"/>
          <p:cNvSpPr/>
          <p:nvPr/>
        </p:nvSpPr>
        <p:spPr>
          <a:xfrm>
            <a:off x="51816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7" name="Rectangle 146"/>
          <p:cNvSpPr/>
          <p:nvPr/>
        </p:nvSpPr>
        <p:spPr>
          <a:xfrm>
            <a:off x="6324600" y="39624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8" name="Rectangle 147"/>
          <p:cNvSpPr/>
          <p:nvPr/>
        </p:nvSpPr>
        <p:spPr>
          <a:xfrm>
            <a:off x="63246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49" name="Rectangle 148"/>
          <p:cNvSpPr/>
          <p:nvPr/>
        </p:nvSpPr>
        <p:spPr>
          <a:xfrm>
            <a:off x="72390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50" name="Rectangle 149"/>
          <p:cNvSpPr/>
          <p:nvPr/>
        </p:nvSpPr>
        <p:spPr>
          <a:xfrm>
            <a:off x="8153400" y="2286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43434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3152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86000" y="2952690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LVDS</a:t>
            </a:r>
          </a:p>
          <a:p>
            <a:pPr algn="r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Cables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24400" y="41148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Optical Fiber “Re-Bundler”</a:t>
            </a:r>
            <a:endParaRPr lang="en-US" sz="1200" dirty="0"/>
          </a:p>
        </p:txBody>
      </p:sp>
      <p:cxnSp>
        <p:nvCxnSpPr>
          <p:cNvPr id="97" name="Elbow Connector 96"/>
          <p:cNvCxnSpPr/>
          <p:nvPr/>
        </p:nvCxnSpPr>
        <p:spPr>
          <a:xfrm rot="5400000">
            <a:off x="49149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5400000">
            <a:off x="7886700" y="2705100"/>
            <a:ext cx="304800" cy="228600"/>
          </a:xfrm>
          <a:prstGeom prst="bentConnector3">
            <a:avLst>
              <a:gd name="adj1" fmla="val -181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257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181600" y="17526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cxnSp>
        <p:nvCxnSpPr>
          <p:cNvPr id="160" name="Elbow Connector 159"/>
          <p:cNvCxnSpPr>
            <a:stCxn id="78" idx="0"/>
          </p:cNvCxnSpPr>
          <p:nvPr/>
        </p:nvCxnSpPr>
        <p:spPr>
          <a:xfrm rot="5400000" flipH="1" flipV="1">
            <a:off x="4438650" y="2686050"/>
            <a:ext cx="2286000" cy="571500"/>
          </a:xfrm>
          <a:prstGeom prst="bentConnector3">
            <a:avLst>
              <a:gd name="adj1" fmla="val 183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>
            <a:off x="5638800" y="18288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H="1">
            <a:off x="5638800" y="19050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>
            <a:off x="5638800" y="19812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5638800" y="20574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>
            <a:off x="5638800" y="2133600"/>
            <a:ext cx="228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51816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V="1">
            <a:off x="51054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V="1">
            <a:off x="50292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4953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flipV="1">
            <a:off x="4876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V="1">
            <a:off x="5715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V="1">
            <a:off x="56388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V="1">
            <a:off x="55626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V="1">
            <a:off x="54864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V="1">
            <a:off x="54102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V="1">
            <a:off x="5334000" y="48768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5105400" y="1292423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207" name="Straight Arrow Connector 206"/>
          <p:cNvCxnSpPr/>
          <p:nvPr/>
        </p:nvCxnSpPr>
        <p:spPr>
          <a:xfrm flipV="1">
            <a:off x="5410200" y="15240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Elbow Connector 210"/>
          <p:cNvCxnSpPr/>
          <p:nvPr/>
        </p:nvCxnSpPr>
        <p:spPr>
          <a:xfrm rot="5400000" flipH="1" flipV="1">
            <a:off x="4572000" y="2667000"/>
            <a:ext cx="2286000" cy="609600"/>
          </a:xfrm>
          <a:prstGeom prst="bentConnector3">
            <a:avLst>
              <a:gd name="adj1" fmla="val 11818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6324600" y="17526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TP-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smtClean="0"/>
              <a:t>FPGA</a:t>
            </a:r>
            <a:endParaRPr lang="en-US" sz="900" dirty="0"/>
          </a:p>
        </p:txBody>
      </p:sp>
      <p:sp>
        <p:nvSpPr>
          <p:cNvPr id="220" name="TextBox 219"/>
          <p:cNvSpPr txBox="1"/>
          <p:nvPr/>
        </p:nvSpPr>
        <p:spPr>
          <a:xfrm>
            <a:off x="6248400" y="1292423"/>
            <a:ext cx="656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221" name="Straight Arrow Connector 220"/>
          <p:cNvCxnSpPr/>
          <p:nvPr/>
        </p:nvCxnSpPr>
        <p:spPr>
          <a:xfrm flipV="1">
            <a:off x="6553200" y="1524000"/>
            <a:ext cx="0" cy="228600"/>
          </a:xfrm>
          <a:prstGeom prst="straightConnector1">
            <a:avLst/>
          </a:prstGeom>
          <a:ln w="12700"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6019800" y="18288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6019800" y="19050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6019800" y="19812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6019800" y="20574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6019800" y="21336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Left Brace 233"/>
          <p:cNvSpPr/>
          <p:nvPr/>
        </p:nvSpPr>
        <p:spPr>
          <a:xfrm rot="5400000">
            <a:off x="73914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Left Brace 237"/>
          <p:cNvSpPr/>
          <p:nvPr/>
        </p:nvSpPr>
        <p:spPr>
          <a:xfrm rot="5400000">
            <a:off x="4419600" y="149423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Left Brace 238"/>
          <p:cNvSpPr/>
          <p:nvPr/>
        </p:nvSpPr>
        <p:spPr>
          <a:xfrm rot="5400000">
            <a:off x="22860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Left Brace 239"/>
          <p:cNvSpPr/>
          <p:nvPr/>
        </p:nvSpPr>
        <p:spPr>
          <a:xfrm rot="5400000">
            <a:off x="990600" y="759023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87559" y="2590800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Crate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6200" y="3190220"/>
            <a:ext cx="70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System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CMXs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6200" y="295864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- - - - - - - - 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03074" y="152400"/>
            <a:ext cx="834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4-prime. One (or more) CMX TP receiving Zero-Suppressed Inputs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 rot="16200000">
            <a:off x="1044885" y="3635685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 x 12-fiber bundle</a:t>
            </a:r>
            <a:endParaRPr lang="en-US" sz="1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1828800" y="2877979"/>
            <a:ext cx="394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</a:p>
        </p:txBody>
      </p:sp>
      <p:cxnSp>
        <p:nvCxnSpPr>
          <p:cNvPr id="248" name="Straight Connector 247"/>
          <p:cNvCxnSpPr/>
          <p:nvPr/>
        </p:nvCxnSpPr>
        <p:spPr>
          <a:xfrm flipH="1">
            <a:off x="1828799" y="28956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4724400" y="5178623"/>
            <a:ext cx="1159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 x 12 fibers</a:t>
            </a:r>
            <a:endParaRPr lang="en-US" sz="1400" dirty="0"/>
          </a:p>
        </p:txBody>
      </p:sp>
      <p:sp>
        <p:nvSpPr>
          <p:cNvPr id="250" name="TextBox 249"/>
          <p:cNvSpPr txBox="1"/>
          <p:nvPr/>
        </p:nvSpPr>
        <p:spPr>
          <a:xfrm>
            <a:off x="4876800" y="3426023"/>
            <a:ext cx="1068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x 12 fibers</a:t>
            </a:r>
            <a:endParaRPr lang="en-US" sz="1400" dirty="0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609600" y="5181600"/>
            <a:ext cx="655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Elbow Connector 256"/>
          <p:cNvCxnSpPr/>
          <p:nvPr/>
        </p:nvCxnSpPr>
        <p:spPr>
          <a:xfrm rot="5400000">
            <a:off x="342900" y="4686300"/>
            <a:ext cx="8382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lbow Connector 257"/>
          <p:cNvCxnSpPr/>
          <p:nvPr/>
        </p:nvCxnSpPr>
        <p:spPr>
          <a:xfrm rot="5400000">
            <a:off x="762000" y="3810000"/>
            <a:ext cx="2514600" cy="2286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258"/>
          <p:cNvCxnSpPr/>
          <p:nvPr/>
        </p:nvCxnSpPr>
        <p:spPr>
          <a:xfrm rot="5400000">
            <a:off x="1638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Elbow Connector 259"/>
          <p:cNvCxnSpPr/>
          <p:nvPr/>
        </p:nvCxnSpPr>
        <p:spPr>
          <a:xfrm rot="5400000">
            <a:off x="19812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/>
          <p:nvPr/>
        </p:nvCxnSpPr>
        <p:spPr>
          <a:xfrm rot="5400000">
            <a:off x="2857500" y="4686300"/>
            <a:ext cx="838200" cy="152400"/>
          </a:xfrm>
          <a:prstGeom prst="bentConnector3">
            <a:avLst>
              <a:gd name="adj1" fmla="val 140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lbow Connector 261"/>
          <p:cNvCxnSpPr/>
          <p:nvPr/>
        </p:nvCxnSpPr>
        <p:spPr>
          <a:xfrm rot="5400000">
            <a:off x="4953000" y="3810000"/>
            <a:ext cx="2514600" cy="228600"/>
          </a:xfrm>
          <a:prstGeom prst="bentConnector3">
            <a:avLst>
              <a:gd name="adj1" fmla="val -24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Elbow Connector 262"/>
          <p:cNvCxnSpPr/>
          <p:nvPr/>
        </p:nvCxnSpPr>
        <p:spPr>
          <a:xfrm rot="5400000">
            <a:off x="5829300" y="4686300"/>
            <a:ext cx="838200" cy="152400"/>
          </a:xfrm>
          <a:prstGeom prst="bentConnector3">
            <a:avLst>
              <a:gd name="adj1" fmla="val -57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263"/>
          <p:cNvCxnSpPr/>
          <p:nvPr/>
        </p:nvCxnSpPr>
        <p:spPr>
          <a:xfrm rot="5400000">
            <a:off x="29337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Elbow Connector 264"/>
          <p:cNvCxnSpPr/>
          <p:nvPr/>
        </p:nvCxnSpPr>
        <p:spPr>
          <a:xfrm rot="5400000">
            <a:off x="5905500" y="3848100"/>
            <a:ext cx="2514600" cy="152400"/>
          </a:xfrm>
          <a:prstGeom prst="bentConnector3">
            <a:avLst>
              <a:gd name="adj1" fmla="val 41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Elbow Connector 265"/>
          <p:cNvCxnSpPr/>
          <p:nvPr/>
        </p:nvCxnSpPr>
        <p:spPr>
          <a:xfrm rot="5400000">
            <a:off x="34671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266"/>
          <p:cNvCxnSpPr/>
          <p:nvPr/>
        </p:nvCxnSpPr>
        <p:spPr>
          <a:xfrm rot="5400000">
            <a:off x="6438900" y="3695700"/>
            <a:ext cx="2209800" cy="762000"/>
          </a:xfrm>
          <a:prstGeom prst="bentConnector3">
            <a:avLst>
              <a:gd name="adj1" fmla="val -3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Elbow Connector 267"/>
          <p:cNvCxnSpPr/>
          <p:nvPr/>
        </p:nvCxnSpPr>
        <p:spPr>
          <a:xfrm rot="5400000">
            <a:off x="-533400" y="3810000"/>
            <a:ext cx="2514600" cy="228600"/>
          </a:xfrm>
          <a:prstGeom prst="bentConnector3">
            <a:avLst>
              <a:gd name="adj1" fmla="val 8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Date Placeholder 1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154" name="Slide Number Placeholder 1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55" name="Footer Placeholder 1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Definition: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Base-CMX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functionality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All of CMM functionality </a:t>
            </a:r>
            <a:r>
              <a:rPr lang="en-US" dirty="0" smtClean="0">
                <a:solidFill>
                  <a:srgbClr val="002060"/>
                </a:solidFill>
              </a:rPr>
              <a:t>(both Crate CMM and System CMM)</a:t>
            </a:r>
          </a:p>
          <a:p>
            <a:pPr marL="971550" lvl="1" indent="-514350"/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eceive and process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400 JEM/CPM input </a:t>
            </a:r>
            <a:r>
              <a:rPr lang="en-US" dirty="0" smtClean="0">
                <a:solidFill>
                  <a:srgbClr val="002060"/>
                </a:solidFill>
              </a:rPr>
              <a:t>signals (4x higher rate)</a:t>
            </a:r>
          </a:p>
          <a:p>
            <a:pPr marL="971550" lvl="1" indent="-51435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rate CMXs </a:t>
            </a:r>
            <a:r>
              <a:rPr lang="en-US" dirty="0" smtClean="0">
                <a:solidFill>
                  <a:srgbClr val="002060"/>
                </a:solidFill>
              </a:rPr>
              <a:t>send local summary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System CMX </a:t>
            </a:r>
            <a:r>
              <a:rPr lang="en-US" dirty="0" smtClean="0">
                <a:solidFill>
                  <a:srgbClr val="002060"/>
                </a:solidFill>
              </a:rPr>
              <a:t>through backplane connector over LVDS cables (2x higher rate probably desirable)</a:t>
            </a:r>
          </a:p>
          <a:p>
            <a:pPr marL="971550" lvl="1" indent="-514350"/>
            <a:r>
              <a:rPr lang="en-US" dirty="0" smtClean="0">
                <a:solidFill>
                  <a:srgbClr val="002060"/>
                </a:solidFill>
              </a:rPr>
              <a:t>System CMXs form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send triggering information to CTP </a:t>
            </a:r>
            <a:r>
              <a:rPr lang="en-US" dirty="0" smtClean="0">
                <a:solidFill>
                  <a:srgbClr val="002060"/>
                </a:solidFill>
              </a:rPr>
              <a:t>over LVDS cables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same 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CMM)</a:t>
            </a:r>
          </a:p>
          <a:p>
            <a:pPr marL="971550" lvl="1" indent="-514350"/>
            <a:r>
              <a:rPr lang="en-US" dirty="0" smtClean="0">
                <a:solidFill>
                  <a:srgbClr val="002060"/>
                </a:solidFill>
              </a:rPr>
              <a:t>all CMXs send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ROI and DAQ </a:t>
            </a:r>
            <a:r>
              <a:rPr lang="en-US" dirty="0" smtClean="0">
                <a:solidFill>
                  <a:srgbClr val="002060"/>
                </a:solidFill>
              </a:rPr>
              <a:t>information over G-links </a:t>
            </a:r>
            <a:r>
              <a:rPr lang="en-US" dirty="0" smtClean="0">
                <a:solidFill>
                  <a:srgbClr val="002060"/>
                </a:solidFill>
              </a:rPr>
              <a:t>(same as CMM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Send JEM/CPM info out to a TP </a:t>
            </a:r>
            <a:r>
              <a:rPr lang="en-US" dirty="0" smtClean="0">
                <a:solidFill>
                  <a:srgbClr val="002060"/>
                </a:solidFill>
              </a:rPr>
              <a:t>optically </a:t>
            </a:r>
          </a:p>
          <a:p>
            <a:pPr marL="971550" lvl="1" indent="-514350"/>
            <a:r>
              <a:rPr lang="en-US" dirty="0" smtClean="0">
                <a:solidFill>
                  <a:srgbClr val="002060"/>
                </a:solidFill>
              </a:rPr>
              <a:t>using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12-fiber</a:t>
            </a:r>
            <a:r>
              <a:rPr lang="en-US" dirty="0" smtClean="0">
                <a:solidFill>
                  <a:srgbClr val="002060"/>
                </a:solidFill>
              </a:rPr>
              <a:t> bundles</a:t>
            </a:r>
          </a:p>
          <a:p>
            <a:pPr marL="971550" lvl="1" indent="-514350"/>
            <a:r>
              <a:rPr lang="en-US" dirty="0" smtClean="0">
                <a:solidFill>
                  <a:srgbClr val="002060"/>
                </a:solidFill>
              </a:rPr>
              <a:t>with some level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duplication</a:t>
            </a:r>
            <a:r>
              <a:rPr lang="en-US" dirty="0" smtClean="0">
                <a:solidFill>
                  <a:srgbClr val="002060"/>
                </a:solidFill>
              </a:rPr>
              <a:t> (at least 2x copies sent)</a:t>
            </a:r>
          </a:p>
          <a:p>
            <a:pPr marL="971550" lvl="1" indent="-51435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6.4Gbps nominally sufficient </a:t>
            </a:r>
            <a:r>
              <a:rPr lang="en-US" dirty="0" smtClean="0">
                <a:solidFill>
                  <a:srgbClr val="002060"/>
                </a:solidFill>
              </a:rPr>
              <a:t>for all raw data on </a:t>
            </a:r>
            <a:r>
              <a:rPr lang="en-US" b="1" dirty="0" smtClean="0">
                <a:solidFill>
                  <a:srgbClr val="002060"/>
                </a:solidFill>
              </a:rPr>
              <a:t>one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12-fiber </a:t>
            </a:r>
            <a:r>
              <a:rPr lang="en-US" dirty="0" smtClean="0">
                <a:solidFill>
                  <a:srgbClr val="002060"/>
                </a:solidFill>
              </a:rPr>
              <a:t>bundle</a:t>
            </a:r>
          </a:p>
          <a:p>
            <a:pPr marL="971550" lvl="1" indent="-514350"/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lso possible to send zero-suppressed </a:t>
            </a:r>
            <a:r>
              <a:rPr lang="en-US" dirty="0" smtClean="0">
                <a:solidFill>
                  <a:srgbClr val="002060"/>
                </a:solidFill>
              </a:rPr>
              <a:t>data </a:t>
            </a:r>
            <a:r>
              <a:rPr lang="en-US" dirty="0" smtClean="0">
                <a:solidFill>
                  <a:srgbClr val="002060"/>
                </a:solidFill>
              </a:rPr>
              <a:t>on less fibers</a:t>
            </a:r>
            <a:endParaRPr lang="en-US" dirty="0" smtClean="0">
              <a:solidFill>
                <a:srgbClr val="002060"/>
              </a:solidFill>
            </a:endParaRPr>
          </a:p>
          <a:p>
            <a:pPr marL="971550" lvl="1" indent="-514350"/>
            <a:r>
              <a:rPr lang="en-US" dirty="0" smtClean="0">
                <a:solidFill>
                  <a:srgbClr val="002060"/>
                </a:solidFill>
              </a:rPr>
              <a:t>SNAP12 (modified) or </a:t>
            </a:r>
            <a:r>
              <a:rPr lang="en-US" dirty="0" err="1" smtClean="0">
                <a:solidFill>
                  <a:srgbClr val="002060"/>
                </a:solidFill>
              </a:rPr>
              <a:t>miniPOD</a:t>
            </a:r>
            <a:r>
              <a:rPr lang="en-US" dirty="0" smtClean="0">
                <a:solidFill>
                  <a:srgbClr val="002060"/>
                </a:solidFill>
              </a:rPr>
              <a:t> available from </a:t>
            </a:r>
            <a:r>
              <a:rPr lang="en-US" dirty="0" err="1" smtClean="0">
                <a:solidFill>
                  <a:srgbClr val="002060"/>
                </a:solidFill>
              </a:rPr>
              <a:t>Avago</a:t>
            </a:r>
            <a:r>
              <a:rPr lang="en-US" dirty="0" smtClean="0">
                <a:solidFill>
                  <a:srgbClr val="002060"/>
                </a:solidFill>
              </a:rPr>
              <a:t> up to 10Gbps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Cost Estimate for FPGAs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305801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23"/>
                <a:gridCol w="2076450"/>
                <a:gridCol w="845961"/>
                <a:gridCol w="845961"/>
                <a:gridCol w="845961"/>
                <a:gridCol w="845961"/>
                <a:gridCol w="922867"/>
                <a:gridCol w="769056"/>
                <a:gridCol w="845961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FPGA 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Packg</a:t>
                      </a:r>
                      <a:r>
                        <a:rPr lang="en-US" sz="1600" dirty="0" smtClean="0"/>
                        <a:t> Base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FPGA TP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Packg</a:t>
                      </a:r>
                      <a:r>
                        <a:rPr lang="en-US" sz="1600" dirty="0" smtClean="0"/>
                        <a:t> TP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FPGA(s) Q=1    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Q=15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Q=4+11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 CMX, 6Gb out, no TP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LX550T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FF1759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$5.5k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$83k</a:t>
                      </a:r>
                      <a:endParaRPr lang="en-US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FPGA, Base 6Gb out, TP 5Gb 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HX565T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FF1923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$8.5k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$128k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Dual FPGA, Base 6Gb out, TP 5Gb 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LX550T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FF1759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HX565T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FF1924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$210k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#3, build 2-4 with TP,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11-13 without  TP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$117k </a:t>
                      </a:r>
                      <a:endParaRPr lang="en-US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4648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(**)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DigiKey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Q=1 price from website, rounded up. May get quantity and/or research discount. Waiting on quotes from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AVnet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en-US" sz="44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6Gb out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 need &gt;6.4Gb </a:t>
            </a:r>
            <a:r>
              <a:rPr lang="en-US" sz="4400" dirty="0" smtClean="0"/>
              <a:t> on 12 fibers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to send raw data + link control protocol + payload signaling protocol.  GTX specified up to 6.6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Gb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en-US" sz="44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5Gb in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 shortened label for maximum rate that a Base-CMX GTX output can send to a TP-CMX GTH input (5.59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Gb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in specs).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en-US" sz="44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HX565T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could be replaced with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HX380T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with less logic resources, but higher speed grade </a:t>
            </a:r>
            <a:r>
              <a:rPr lang="en-US" sz="4400" dirty="0" smtClean="0"/>
              <a:t>available 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(+10%), for +$3k each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TP-CMX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Question #2</a:t>
            </a:r>
            <a:r>
              <a:rPr lang="en-US" dirty="0" smtClean="0"/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pPr marL="342900" lvl="1" indent="-34290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Strategies, costs and risks </a:t>
            </a:r>
            <a:r>
              <a:rPr lang="en-US" dirty="0" smtClean="0">
                <a:solidFill>
                  <a:srgbClr val="002060"/>
                </a:solidFill>
              </a:rPr>
              <a:t>for adding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Topological Processing capability </a:t>
            </a:r>
            <a:r>
              <a:rPr lang="en-US" dirty="0" smtClean="0">
                <a:solidFill>
                  <a:srgbClr val="002060"/>
                </a:solidFill>
              </a:rPr>
              <a:t>to the CMX platform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Recommendation</a:t>
            </a:r>
            <a:r>
              <a:rPr lang="en-US" dirty="0" smtClean="0"/>
              <a:t>: Dual FPGA solution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Base-CMX use </a:t>
            </a:r>
            <a:r>
              <a:rPr lang="en-US" b="1" dirty="0" smtClean="0">
                <a:solidFill>
                  <a:srgbClr val="002060"/>
                </a:solidFill>
              </a:rPr>
              <a:t>LX550T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FF1759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TP-CMX use </a:t>
            </a:r>
            <a:r>
              <a:rPr lang="en-US" b="1" dirty="0" smtClean="0">
                <a:solidFill>
                  <a:srgbClr val="002060"/>
                </a:solidFill>
              </a:rPr>
              <a:t>LX565T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FF1924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Build majority </a:t>
            </a:r>
            <a:r>
              <a:rPr lang="en-US" dirty="0" smtClean="0">
                <a:solidFill>
                  <a:srgbClr val="002060"/>
                </a:solidFill>
              </a:rPr>
              <a:t>of CMX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without TP-CMX FPGA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Appendix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endParaRPr lang="en-US" sz="3600" dirty="0" smtClean="0"/>
          </a:p>
          <a:p>
            <a:pPr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10Gbps output </a:t>
            </a:r>
            <a:r>
              <a:rPr lang="en-US" sz="3600" dirty="0" smtClean="0">
                <a:solidFill>
                  <a:srgbClr val="002060"/>
                </a:solidFill>
              </a:rPr>
              <a:t>to Standalone TP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10Gb motivation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from </a:t>
            </a:r>
            <a:r>
              <a:rPr lang="en-US" b="1" dirty="0" smtClean="0">
                <a:solidFill>
                  <a:srgbClr val="002060"/>
                </a:solidFill>
              </a:rPr>
              <a:t>TP point of view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Send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more data </a:t>
            </a:r>
            <a:r>
              <a:rPr lang="en-US" sz="2600" dirty="0" smtClean="0">
                <a:solidFill>
                  <a:srgbClr val="002060"/>
                </a:solidFill>
              </a:rPr>
              <a:t>(but not clear what)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Or use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less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fibers</a:t>
            </a:r>
            <a:endParaRPr lang="en-US" sz="2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Or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reduce latency </a:t>
            </a:r>
            <a:r>
              <a:rPr lang="en-US" sz="2600" dirty="0" smtClean="0">
                <a:solidFill>
                  <a:srgbClr val="002060"/>
                </a:solidFill>
              </a:rPr>
              <a:t>by a fraction of beam crossing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from </a:t>
            </a:r>
            <a:r>
              <a:rPr lang="en-US" b="1" dirty="0" smtClean="0">
                <a:solidFill>
                  <a:srgbClr val="002060"/>
                </a:solidFill>
              </a:rPr>
              <a:t>CMX point of view</a:t>
            </a:r>
          </a:p>
          <a:p>
            <a:pPr lvl="1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Why not </a:t>
            </a:r>
            <a:r>
              <a:rPr lang="en-US" sz="2600" dirty="0" smtClean="0">
                <a:solidFill>
                  <a:srgbClr val="002060"/>
                </a:solidFill>
              </a:rPr>
              <a:t>if GTH resource is present and able 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Optical transmitter capable of 2.5-10Gb anyway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a layout capable of &gt;10Gb should be capable of &lt;10Gb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10Gb output to Standalone TP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Frequency up by factor ~2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higher </a:t>
            </a:r>
            <a:r>
              <a:rPr lang="en-US" sz="2600" dirty="0" smtClean="0">
                <a:solidFill>
                  <a:srgbClr val="002060"/>
                </a:solidFill>
              </a:rPr>
              <a:t>requirements on transmission lines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higher attenuation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trace length even more closely matched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smaller scale of imperfections that matters (e.g. </a:t>
            </a:r>
            <a:r>
              <a:rPr lang="en-US" sz="2600" dirty="0" err="1" smtClean="0">
                <a:solidFill>
                  <a:srgbClr val="002060"/>
                </a:solidFill>
              </a:rPr>
              <a:t>vias</a:t>
            </a:r>
            <a:r>
              <a:rPr lang="en-US" sz="2600" dirty="0" smtClean="0">
                <a:solidFill>
                  <a:srgbClr val="002060"/>
                </a:solidFill>
              </a:rPr>
              <a:t>, bends</a:t>
            </a:r>
            <a:r>
              <a:rPr lang="en-US" sz="2600" dirty="0" smtClean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  <a:sym typeface="Wingdings" pitchFamily="2" charset="2"/>
              </a:rPr>
              <a:t> m</a:t>
            </a:r>
            <a:r>
              <a:rPr lang="en-US" sz="2600" dirty="0" smtClean="0">
                <a:solidFill>
                  <a:srgbClr val="002060"/>
                </a:solidFill>
              </a:rPr>
              <a:t>ore complicated layout work</a:t>
            </a:r>
            <a:endParaRPr lang="en-US" sz="2600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10Gb outputs not compatible with TP-CMX 6.6Gb inputs (5.5 </a:t>
            </a:r>
            <a:r>
              <a:rPr lang="en-US" dirty="0" err="1" smtClean="0">
                <a:solidFill>
                  <a:srgbClr val="002060"/>
                </a:solidFill>
              </a:rPr>
              <a:t>Gb</a:t>
            </a:r>
            <a:r>
              <a:rPr lang="en-US" dirty="0" smtClean="0">
                <a:solidFill>
                  <a:srgbClr val="002060"/>
                </a:solidFill>
              </a:rPr>
              <a:t> ok)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m</a:t>
            </a:r>
            <a:r>
              <a:rPr lang="en-US" sz="2600" dirty="0" smtClean="0">
                <a:solidFill>
                  <a:srgbClr val="002060"/>
                </a:solidFill>
              </a:rPr>
              <a:t>ay matter if GTH </a:t>
            </a:r>
            <a:r>
              <a:rPr lang="en-US" sz="2600" dirty="0" smtClean="0">
                <a:solidFill>
                  <a:srgbClr val="002060"/>
                </a:solidFill>
              </a:rPr>
              <a:t>output replaces one of the 2x12 GTX outputs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</a:t>
            </a:r>
            <a:r>
              <a:rPr lang="en-US" dirty="0" smtClean="0">
                <a:solidFill>
                  <a:srgbClr val="002060"/>
                </a:solidFill>
              </a:rPr>
              <a:t>eed </a:t>
            </a:r>
            <a:r>
              <a:rPr lang="en-US" dirty="0" smtClean="0">
                <a:solidFill>
                  <a:srgbClr val="002060"/>
                </a:solidFill>
              </a:rPr>
              <a:t>additional low jitter external oscillator for each frequency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</a:t>
            </a:r>
            <a:r>
              <a:rPr lang="en-US" dirty="0" smtClean="0">
                <a:solidFill>
                  <a:srgbClr val="002060"/>
                </a:solidFill>
              </a:rPr>
              <a:t>igher </a:t>
            </a:r>
            <a:r>
              <a:rPr lang="en-US" dirty="0" smtClean="0">
                <a:solidFill>
                  <a:srgbClr val="002060"/>
                </a:solidFill>
              </a:rPr>
              <a:t>current draw for GTH transmitter</a:t>
            </a:r>
          </a:p>
          <a:p>
            <a:pPr lvl="1"/>
            <a:r>
              <a:rPr lang="en-US" sz="2300" dirty="0" smtClean="0">
                <a:solidFill>
                  <a:srgbClr val="002060"/>
                </a:solidFill>
              </a:rPr>
              <a:t>~4.25 W per 12-lane GTH at 10Gb (cf. ds152/p16) or 4.3W from XPE spreadsheet</a:t>
            </a:r>
          </a:p>
          <a:p>
            <a:pPr lvl="1"/>
            <a:r>
              <a:rPr lang="en-US" sz="2300" dirty="0" smtClean="0">
                <a:solidFill>
                  <a:srgbClr val="002060"/>
                </a:solidFill>
              </a:rPr>
              <a:t>v</a:t>
            </a:r>
            <a:r>
              <a:rPr lang="en-US" sz="2300" dirty="0" smtClean="0">
                <a:solidFill>
                  <a:srgbClr val="002060"/>
                </a:solidFill>
              </a:rPr>
              <a:t>s.  </a:t>
            </a:r>
            <a:r>
              <a:rPr lang="en-US" sz="2300" dirty="0" smtClean="0">
                <a:solidFill>
                  <a:srgbClr val="002060"/>
                </a:solidFill>
              </a:rPr>
              <a:t>~1.5W per 12-lane GTX at 3Gb (cf. ds152/p9) or 1.9W at 5.5Gb 2.1W at </a:t>
            </a:r>
            <a:r>
              <a:rPr lang="en-US" sz="2300" dirty="0" smtClean="0">
                <a:solidFill>
                  <a:srgbClr val="002060"/>
                </a:solidFill>
              </a:rPr>
              <a:t>6.6Gb</a:t>
            </a:r>
            <a:endParaRPr lang="en-US" sz="29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900" dirty="0" smtClean="0">
                <a:sym typeface="Wingdings" pitchFamily="2" charset="2"/>
              </a:rPr>
              <a:t> 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</a:rPr>
              <a:t>hange of scope </a:t>
            </a:r>
            <a:r>
              <a:rPr lang="en-US" sz="2900" dirty="0" smtClean="0"/>
              <a:t>with significant impact on </a:t>
            </a:r>
            <a:r>
              <a:rPr lang="en-US" sz="2900" dirty="0" smtClean="0"/>
              <a:t>our engineering </a:t>
            </a:r>
            <a:r>
              <a:rPr lang="en-US" sz="2900" dirty="0" smtClean="0"/>
              <a:t>resources and which </a:t>
            </a:r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will take away </a:t>
            </a:r>
            <a:r>
              <a:rPr lang="en-US" sz="2900" dirty="0" smtClean="0"/>
              <a:t>from insuring that the </a:t>
            </a:r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Base-CMX</a:t>
            </a:r>
            <a:r>
              <a:rPr lang="en-US" sz="2900" dirty="0" smtClean="0"/>
              <a:t> functionality will </a:t>
            </a:r>
            <a:r>
              <a:rPr lang="en-US" sz="2900" dirty="0" smtClean="0"/>
              <a:t>be delivered and work</a:t>
            </a:r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on time.</a:t>
            </a:r>
            <a:endParaRPr lang="en-US" sz="2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Additional impact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on each option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1. </a:t>
            </a:r>
            <a:r>
              <a:rPr lang="en-US" b="1" dirty="0" smtClean="0">
                <a:solidFill>
                  <a:srgbClr val="002060"/>
                </a:solidFill>
              </a:rPr>
              <a:t>Base-CMX only</a:t>
            </a:r>
          </a:p>
          <a:p>
            <a:pPr marL="971550" lvl="1" indent="-514350"/>
            <a:r>
              <a:rPr lang="en-US" dirty="0" smtClean="0">
                <a:solidFill>
                  <a:srgbClr val="002060"/>
                </a:solidFill>
              </a:rPr>
              <a:t>Base-CMX FPGA cannot be FF1759;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has to be FF1923</a:t>
            </a:r>
          </a:p>
          <a:p>
            <a:pPr marL="1371600" lvl="2" indent="-51435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layers </a:t>
            </a:r>
          </a:p>
          <a:p>
            <a:pPr marL="1371600" lvl="2" indent="-514350"/>
            <a:r>
              <a:rPr lang="en-US" dirty="0" smtClean="0">
                <a:solidFill>
                  <a:srgbClr val="002060"/>
                </a:solidFill>
              </a:rPr>
              <a:t>2x additional power supplies for GTH (1.1 and 1.8V)</a:t>
            </a:r>
          </a:p>
          <a:p>
            <a:pPr marL="1371600" lvl="2" indent="-514350"/>
            <a:r>
              <a:rPr lang="en-US" dirty="0" smtClean="0">
                <a:solidFill>
                  <a:srgbClr val="002060"/>
                </a:solidFill>
              </a:rPr>
              <a:t>additional oscillator</a:t>
            </a:r>
          </a:p>
          <a:p>
            <a:pPr marL="1371600" lvl="2" indent="-51435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expensive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2. TP-CMX: </a:t>
            </a:r>
            <a:r>
              <a:rPr lang="en-US" b="1" dirty="0" smtClean="0">
                <a:solidFill>
                  <a:srgbClr val="002060"/>
                </a:solidFill>
              </a:rPr>
              <a:t>single FPGA solution </a:t>
            </a:r>
          </a:p>
          <a:p>
            <a:pPr marL="971550" lvl="1" indent="-51435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 difference in FPGA </a:t>
            </a:r>
            <a:r>
              <a:rPr lang="en-US" dirty="0" smtClean="0">
                <a:solidFill>
                  <a:srgbClr val="002060"/>
                </a:solidFill>
              </a:rPr>
              <a:t>choice </a:t>
            </a:r>
            <a:r>
              <a:rPr lang="en-US" dirty="0" smtClean="0">
                <a:solidFill>
                  <a:srgbClr val="002060"/>
                </a:solidFill>
              </a:rPr>
              <a:t>(already FF1923)</a:t>
            </a: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002060"/>
                </a:solidFill>
              </a:rPr>
              <a:t>3&amp;4. TP-CMX: </a:t>
            </a:r>
            <a:r>
              <a:rPr lang="en-US" b="1" dirty="0" smtClean="0">
                <a:solidFill>
                  <a:srgbClr val="002060"/>
                </a:solidFill>
              </a:rPr>
              <a:t>dual FPGA solution </a:t>
            </a:r>
          </a:p>
          <a:p>
            <a:pPr marL="971550" lvl="1" indent="-514350"/>
            <a:r>
              <a:rPr lang="en-US" dirty="0" smtClean="0">
                <a:solidFill>
                  <a:srgbClr val="002060"/>
                </a:solidFill>
              </a:rPr>
              <a:t>no difference in TP-CMX FPGA choice</a:t>
            </a:r>
          </a:p>
          <a:p>
            <a:pPr marL="971550" lvl="1" indent="-514350"/>
            <a:r>
              <a:rPr lang="en-US" dirty="0" smtClean="0">
                <a:solidFill>
                  <a:srgbClr val="002060"/>
                </a:solidFill>
              </a:rPr>
              <a:t>Base-CMX FPGA cannot be FF1759;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has to be FF1923</a:t>
            </a:r>
          </a:p>
          <a:p>
            <a:pPr marL="1371600" lvl="2" indent="-514350"/>
            <a:r>
              <a:rPr lang="en-US" dirty="0" smtClean="0">
                <a:solidFill>
                  <a:srgbClr val="002060"/>
                </a:solidFill>
              </a:rPr>
              <a:t>Cf. </a:t>
            </a:r>
            <a:r>
              <a:rPr lang="en-US" dirty="0" smtClean="0">
                <a:solidFill>
                  <a:srgbClr val="002060"/>
                </a:solidFill>
              </a:rPr>
              <a:t>above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524000"/>
          <a:ext cx="85344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905000"/>
                <a:gridCol w="762000"/>
                <a:gridCol w="762000"/>
                <a:gridCol w="762000"/>
                <a:gridCol w="762000"/>
                <a:gridCol w="8382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FPGA Base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Packg</a:t>
                      </a:r>
                      <a:r>
                        <a:rPr lang="en-US" sz="1400" dirty="0" smtClean="0"/>
                        <a:t> Base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FPGA TP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Packg</a:t>
                      </a:r>
                      <a:r>
                        <a:rPr lang="en-US" sz="1400" dirty="0" smtClean="0"/>
                        <a:t> TP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FPGA(s) Q=1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Q=15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Q=4+11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Delta 10Gb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Base CMX, 6Gb out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LX550T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FF1759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$5.5k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$83k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1b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Base CMX, some 10Gb out 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HX565T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FF1923</a:t>
                      </a:r>
                      <a:endParaRPr lang="en-US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$8.5k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$128k</a:t>
                      </a:r>
                      <a:endParaRPr lang="en-US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+$45k</a:t>
                      </a:r>
                      <a:endParaRPr lang="en-US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FPGA, Base 6Gb out, TP 5Gb 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HX565T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FF1923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$8.5k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$128k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2b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FPGA, Base 10Gb out, TP 5Gb in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HX565T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FF1923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$8.5k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$128k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$0k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Dual FPGA, Base 6Gb out, TP 5Gb 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LX550T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FF1759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HX565T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FF1924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$14k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$210k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3b</a:t>
                      </a:r>
                      <a:endParaRPr lang="en-US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Dual FPGA, Base 10Gb out, TP 5Gb in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LX550T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FF1923</a:t>
                      </a:r>
                      <a:endParaRPr lang="en-US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HX565T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FF1924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$17k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$255k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+$45k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#3, build 2-4 with TP,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11-13 </a:t>
                      </a:r>
                      <a:r>
                        <a:rPr lang="en-US" sz="1400" smtClean="0"/>
                        <a:t>without  TP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smtClean="0"/>
                        <a:t>$117k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4b</a:t>
                      </a:r>
                      <a:endParaRPr lang="en-US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#3b, build 2-4 with TP,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11-13 without  TP</a:t>
                      </a:r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b="1" dirty="0" smtClean="0"/>
                        <a:t>$161k</a:t>
                      </a:r>
                      <a:endParaRPr lang="en-US" sz="1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+$45k</a:t>
                      </a:r>
                      <a:endParaRPr lang="en-US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FPGA Cost increase for 10Gb option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1722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1100" dirty="0" smtClean="0">
                <a:latin typeface="+mj-lt"/>
                <a:ea typeface="+mj-ea"/>
                <a:cs typeface="+mj-cs"/>
              </a:rPr>
              <a:t>10Gb out: maximum frequency of an </a:t>
            </a:r>
            <a:r>
              <a:rPr lang="en-US" sz="1100" dirty="0" err="1" smtClean="0">
                <a:latin typeface="+mj-lt"/>
                <a:ea typeface="+mj-ea"/>
                <a:cs typeface="+mj-cs"/>
              </a:rPr>
              <a:t>Avago</a:t>
            </a:r>
            <a:r>
              <a:rPr lang="en-US" sz="1100" dirty="0" smtClean="0">
                <a:latin typeface="+mj-lt"/>
                <a:ea typeface="+mj-ea"/>
                <a:cs typeface="+mj-cs"/>
              </a:rPr>
              <a:t> AFBR-810B SNAP12-style </a:t>
            </a:r>
            <a:r>
              <a:rPr lang="en-US" sz="1100" dirty="0" err="1" smtClean="0">
                <a:latin typeface="+mj-lt"/>
                <a:ea typeface="+mj-ea"/>
                <a:cs typeface="+mj-cs"/>
              </a:rPr>
              <a:t>transmitter;or</a:t>
            </a:r>
            <a:r>
              <a:rPr lang="en-US" sz="1100" dirty="0" smtClean="0">
                <a:latin typeface="+mj-lt"/>
                <a:ea typeface="+mj-ea"/>
                <a:cs typeface="+mj-cs"/>
              </a:rPr>
              <a:t> a bit more for </a:t>
            </a:r>
            <a:r>
              <a:rPr lang="en-US" sz="1100" dirty="0" err="1" smtClean="0">
                <a:latin typeface="+mj-lt"/>
                <a:ea typeface="+mj-ea"/>
                <a:cs typeface="+mj-cs"/>
              </a:rPr>
              <a:t>Avago</a:t>
            </a:r>
            <a:r>
              <a:rPr lang="en-US" sz="11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100" dirty="0" err="1" smtClean="0">
                <a:latin typeface="+mj-lt"/>
                <a:ea typeface="+mj-ea"/>
                <a:cs typeface="+mj-cs"/>
              </a:rPr>
              <a:t>miniPOD</a:t>
            </a:r>
            <a:endParaRPr lang="en-US" sz="11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11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10Gb output to Standalone 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Recommendation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More stringent layout requirements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Adding risks </a:t>
            </a:r>
            <a:r>
              <a:rPr lang="en-US" dirty="0" smtClean="0">
                <a:solidFill>
                  <a:srgbClr val="002060"/>
                </a:solidFill>
              </a:rPr>
              <a:t>to Base-CMX </a:t>
            </a:r>
            <a:r>
              <a:rPr lang="en-US" dirty="0" smtClean="0">
                <a:solidFill>
                  <a:srgbClr val="002060"/>
                </a:solidFill>
              </a:rPr>
              <a:t>timely </a:t>
            </a:r>
            <a:r>
              <a:rPr lang="en-US" dirty="0" smtClean="0">
                <a:solidFill>
                  <a:srgbClr val="002060"/>
                </a:solidFill>
              </a:rPr>
              <a:t>delivery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Zero benefit for CMX, unclear benefit for TP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Significant cost increase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Abandon 10Gb output idea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CMX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Project’s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Goals for this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We would like a short term outcome of this meeting to </a:t>
            </a:r>
            <a:r>
              <a:rPr lang="en-US" dirty="0" smtClean="0"/>
              <a:t>be: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“Yes/No” on continue designing for CMX-TP</a:t>
            </a:r>
          </a:p>
          <a:p>
            <a:pPr marL="971550" lvl="1" indent="-514350"/>
            <a:r>
              <a:rPr lang="en-US" dirty="0" smtClean="0"/>
              <a:t>And agreement on approach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Agreement on FPGA choice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Agreement on 10Gb output option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Definition: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TP-CMX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functionality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Topological Processing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capability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 CMX platform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Receive optical inputs</a:t>
            </a:r>
            <a:r>
              <a:rPr lang="en-US" dirty="0" smtClean="0">
                <a:solidFill>
                  <a:srgbClr val="002060"/>
                </a:solidFill>
              </a:rPr>
              <a:t> from each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12x CMXs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 Run multiple Topological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 Send Topological triggering information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CTP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962400"/>
            <a:ext cx="8229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TP-CMX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functionality is needed if dedicated TP not built, or availability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delayed,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additional safety/backup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CMX platform would then be asked to provide as much generic TP functionality as possible.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all final TP decisions can be made is not clear.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Nota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Bene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Distinction between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locally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globally derived </a:t>
            </a:r>
            <a:r>
              <a:rPr lang="en-US" dirty="0" smtClean="0">
                <a:solidFill>
                  <a:srgbClr val="002060"/>
                </a:solidFill>
              </a:rPr>
              <a:t>triggering information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Any Trigger </a:t>
            </a:r>
            <a:r>
              <a:rPr lang="en-US" sz="2600" dirty="0" smtClean="0">
                <a:solidFill>
                  <a:srgbClr val="002060"/>
                </a:solidFill>
              </a:rPr>
              <a:t>Information </a:t>
            </a:r>
            <a:r>
              <a:rPr lang="en-US" sz="2600" dirty="0" smtClean="0">
                <a:solidFill>
                  <a:srgbClr val="002060"/>
                </a:solidFill>
              </a:rPr>
              <a:t>that can be derived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locally</a:t>
            </a:r>
            <a:r>
              <a:rPr lang="en-US" sz="2600" dirty="0" smtClean="0">
                <a:solidFill>
                  <a:srgbClr val="002060"/>
                </a:solidFill>
              </a:rPr>
              <a:t> and then 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gathered/summed into </a:t>
            </a:r>
            <a:r>
              <a:rPr lang="en-US" sz="2600" dirty="0" smtClean="0">
                <a:solidFill>
                  <a:srgbClr val="002060"/>
                </a:solidFill>
              </a:rPr>
              <a:t>an overall summary</a:t>
            </a:r>
          </a:p>
          <a:p>
            <a:pPr lvl="1"/>
            <a:r>
              <a:rPr lang="en-US" sz="2300" dirty="0" smtClean="0">
                <a:solidFill>
                  <a:srgbClr val="002060"/>
                </a:solidFill>
              </a:rPr>
              <a:t>can use the Crate-&gt;System path</a:t>
            </a:r>
          </a:p>
          <a:p>
            <a:pPr lvl="1"/>
            <a:r>
              <a:rPr lang="en-US" sz="2300" dirty="0" smtClean="0">
                <a:solidFill>
                  <a:srgbClr val="002060"/>
                </a:solidFill>
              </a:rPr>
              <a:t>e.g. implementing additional thresholds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An Algorithm </a:t>
            </a:r>
            <a:r>
              <a:rPr lang="en-US" sz="2600" dirty="0" smtClean="0">
                <a:solidFill>
                  <a:srgbClr val="002060"/>
                </a:solidFill>
              </a:rPr>
              <a:t>that </a:t>
            </a:r>
            <a:r>
              <a:rPr lang="en-US" sz="2600" dirty="0" smtClean="0">
                <a:solidFill>
                  <a:srgbClr val="002060"/>
                </a:solidFill>
              </a:rPr>
              <a:t>correlates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geographically separated </a:t>
            </a:r>
            <a:r>
              <a:rPr lang="en-US" sz="2600" dirty="0" smtClean="0">
                <a:solidFill>
                  <a:srgbClr val="002060"/>
                </a:solidFill>
              </a:rPr>
              <a:t>or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different types </a:t>
            </a:r>
            <a:r>
              <a:rPr lang="en-US" sz="2600" dirty="0" smtClean="0">
                <a:solidFill>
                  <a:srgbClr val="002060"/>
                </a:solidFill>
              </a:rPr>
              <a:t>(e.g. electron </a:t>
            </a:r>
            <a:r>
              <a:rPr lang="en-US" sz="2600" dirty="0" err="1" smtClean="0">
                <a:solidFill>
                  <a:srgbClr val="002060"/>
                </a:solidFill>
              </a:rPr>
              <a:t>vs</a:t>
            </a:r>
            <a:r>
              <a:rPr lang="en-US" sz="2600" dirty="0" smtClean="0">
                <a:solidFill>
                  <a:srgbClr val="002060"/>
                </a:solidFill>
              </a:rPr>
              <a:t> jet) of </a:t>
            </a:r>
            <a:r>
              <a:rPr lang="en-US" sz="2600" dirty="0" smtClean="0">
                <a:solidFill>
                  <a:srgbClr val="002060"/>
                </a:solidFill>
              </a:rPr>
              <a:t>information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1"/>
            <a:r>
              <a:rPr lang="en-US" sz="2300" dirty="0" smtClean="0">
                <a:solidFill>
                  <a:srgbClr val="002060"/>
                </a:solidFill>
              </a:rPr>
              <a:t>needs TP architecture</a:t>
            </a:r>
            <a:endParaRPr lang="en-US" sz="23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Overview/Review of possible use cases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Illustrated in following diagrams…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CMM emulation only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Base-CMX functionality only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Send data to Standalone TP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TP-CMX functionality used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Only CMX-TP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Both CMX-TP and Standalone TP</a:t>
            </a:r>
          </a:p>
          <a:p>
            <a:pPr lvl="1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734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7400" y="16734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16734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16734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16734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16734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62800" y="16734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77200" y="16734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33498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57400" y="33498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6600" y="33498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3349823"/>
            <a:ext cx="60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800" y="676869"/>
            <a:ext cx="789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Electron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676869"/>
            <a:ext cx="68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Energy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676869"/>
            <a:ext cx="39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Jet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256271" y="676869"/>
            <a:ext cx="43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Tau</a:t>
            </a:r>
            <a:endParaRPr lang="en-US" sz="1400" dirty="0"/>
          </a:p>
        </p:txBody>
      </p:sp>
      <p:cxnSp>
        <p:nvCxnSpPr>
          <p:cNvPr id="37" name="Shape 36"/>
          <p:cNvCxnSpPr/>
          <p:nvPr/>
        </p:nvCxnSpPr>
        <p:spPr>
          <a:xfrm rot="5400000">
            <a:off x="685800" y="3426023"/>
            <a:ext cx="1371600" cy="15240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 rot="5400000">
            <a:off x="685800" y="3502223"/>
            <a:ext cx="1447800" cy="22860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46"/>
          <p:cNvCxnSpPr/>
          <p:nvPr/>
        </p:nvCxnSpPr>
        <p:spPr>
          <a:xfrm rot="16200000" flipV="1">
            <a:off x="1219200" y="2587823"/>
            <a:ext cx="381001" cy="228600"/>
          </a:xfrm>
          <a:prstGeom prst="bentConnector3">
            <a:avLst>
              <a:gd name="adj1" fmla="val 10018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/>
          <p:nvPr/>
        </p:nvCxnSpPr>
        <p:spPr>
          <a:xfrm rot="5400000">
            <a:off x="3200400" y="3273624"/>
            <a:ext cx="1371600" cy="15240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rot="10800000" flipV="1">
            <a:off x="3810000" y="3349822"/>
            <a:ext cx="1066800" cy="8382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5"/>
          <p:cNvCxnSpPr/>
          <p:nvPr/>
        </p:nvCxnSpPr>
        <p:spPr>
          <a:xfrm rot="10800000" flipV="1">
            <a:off x="3810000" y="3578422"/>
            <a:ext cx="1371600" cy="7620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V="1">
            <a:off x="4419600" y="2892623"/>
            <a:ext cx="762000" cy="152400"/>
          </a:xfrm>
          <a:prstGeom prst="bentConnector3">
            <a:avLst>
              <a:gd name="adj1" fmla="val 10127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 flipH="1" flipV="1">
            <a:off x="4991100" y="2778323"/>
            <a:ext cx="990600" cy="609600"/>
          </a:xfrm>
          <a:prstGeom prst="bentConnector3">
            <a:avLst>
              <a:gd name="adj1" fmla="val 416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5638800" y="2587823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838200" y="39594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cxnSp>
        <p:nvCxnSpPr>
          <p:cNvPr id="101" name="Elbow Connector 100"/>
          <p:cNvCxnSpPr/>
          <p:nvPr/>
        </p:nvCxnSpPr>
        <p:spPr>
          <a:xfrm rot="16200000" flipV="1">
            <a:off x="1295400" y="2664023"/>
            <a:ext cx="152400" cy="152400"/>
          </a:xfrm>
          <a:prstGeom prst="bentConnector3">
            <a:avLst>
              <a:gd name="adj1" fmla="val 9909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V="1">
            <a:off x="3810000" y="2587824"/>
            <a:ext cx="152400" cy="152400"/>
          </a:xfrm>
          <a:prstGeom prst="bentConnector3">
            <a:avLst>
              <a:gd name="adj1" fmla="val 10454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hape 118"/>
          <p:cNvCxnSpPr/>
          <p:nvPr/>
        </p:nvCxnSpPr>
        <p:spPr>
          <a:xfrm rot="5400000">
            <a:off x="1981200" y="3426023"/>
            <a:ext cx="1371600" cy="15240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hape 119"/>
          <p:cNvCxnSpPr/>
          <p:nvPr/>
        </p:nvCxnSpPr>
        <p:spPr>
          <a:xfrm rot="5400000">
            <a:off x="1981200" y="3502223"/>
            <a:ext cx="1447800" cy="22860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46"/>
          <p:cNvCxnSpPr/>
          <p:nvPr/>
        </p:nvCxnSpPr>
        <p:spPr>
          <a:xfrm rot="16200000" flipV="1">
            <a:off x="2514600" y="2587823"/>
            <a:ext cx="381001" cy="228600"/>
          </a:xfrm>
          <a:prstGeom prst="bentConnector3">
            <a:avLst>
              <a:gd name="adj1" fmla="val 10018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V="1">
            <a:off x="2590800" y="2664023"/>
            <a:ext cx="152400" cy="152400"/>
          </a:xfrm>
          <a:prstGeom prst="bentConnector3">
            <a:avLst>
              <a:gd name="adj1" fmla="val 9909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/>
          <p:nvPr/>
        </p:nvCxnSpPr>
        <p:spPr>
          <a:xfrm rot="5400000">
            <a:off x="6172200" y="3273626"/>
            <a:ext cx="1371600" cy="15240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55"/>
          <p:cNvCxnSpPr/>
          <p:nvPr/>
        </p:nvCxnSpPr>
        <p:spPr>
          <a:xfrm rot="10800000" flipV="1">
            <a:off x="6781800" y="3349824"/>
            <a:ext cx="1066800" cy="8382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55"/>
          <p:cNvCxnSpPr/>
          <p:nvPr/>
        </p:nvCxnSpPr>
        <p:spPr>
          <a:xfrm rot="10800000" flipV="1">
            <a:off x="6781800" y="3578424"/>
            <a:ext cx="1371600" cy="7620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6200000" flipV="1">
            <a:off x="7391400" y="2892625"/>
            <a:ext cx="762000" cy="152400"/>
          </a:xfrm>
          <a:prstGeom prst="bentConnector3">
            <a:avLst>
              <a:gd name="adj1" fmla="val 10127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5400000" flipH="1" flipV="1">
            <a:off x="7962900" y="2778325"/>
            <a:ext cx="990600" cy="609600"/>
          </a:xfrm>
          <a:prstGeom prst="bentConnector3">
            <a:avLst>
              <a:gd name="adj1" fmla="val 4160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8610600" y="2587825"/>
            <a:ext cx="1524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129" name="Elbow Connector 128"/>
          <p:cNvCxnSpPr/>
          <p:nvPr/>
        </p:nvCxnSpPr>
        <p:spPr>
          <a:xfrm rot="16200000" flipV="1">
            <a:off x="6781800" y="2587826"/>
            <a:ext cx="152400" cy="152400"/>
          </a:xfrm>
          <a:prstGeom prst="bentConnector3">
            <a:avLst>
              <a:gd name="adj1" fmla="val 1045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1066800" y="4416623"/>
            <a:ext cx="0" cy="3048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62000" y="4645223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999497" y="2930603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LVDS</a:t>
            </a:r>
          </a:p>
          <a:p>
            <a:pPr algn="r"/>
            <a:r>
              <a:rPr lang="en-US" sz="1000" dirty="0" smtClean="0"/>
              <a:t>Cables</a:t>
            </a:r>
            <a:endParaRPr lang="en-US" sz="1000" dirty="0"/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2362200" y="4416623"/>
            <a:ext cx="0" cy="3048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57400" y="4645223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581400" y="4416623"/>
            <a:ext cx="0" cy="3048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276600" y="4645223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6553200" y="4416623"/>
            <a:ext cx="0" cy="304800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248400" y="4645223"/>
            <a:ext cx="65671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o CTP</a:t>
            </a:r>
            <a:endParaRPr lang="en-US" sz="1400" dirty="0"/>
          </a:p>
        </p:txBody>
      </p:sp>
      <p:sp>
        <p:nvSpPr>
          <p:cNvPr id="140" name="Rectangle 139"/>
          <p:cNvSpPr/>
          <p:nvPr/>
        </p:nvSpPr>
        <p:spPr>
          <a:xfrm>
            <a:off x="838200" y="22830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1" name="Rectangle 140"/>
          <p:cNvSpPr/>
          <p:nvPr/>
        </p:nvSpPr>
        <p:spPr>
          <a:xfrm>
            <a:off x="2133600" y="39594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2" name="Rectangle 141"/>
          <p:cNvSpPr/>
          <p:nvPr/>
        </p:nvSpPr>
        <p:spPr>
          <a:xfrm>
            <a:off x="2133600" y="22830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3" name="Rectangle 142"/>
          <p:cNvSpPr/>
          <p:nvPr/>
        </p:nvSpPr>
        <p:spPr>
          <a:xfrm>
            <a:off x="3352800" y="39594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4" name="Rectangle 143"/>
          <p:cNvSpPr/>
          <p:nvPr/>
        </p:nvSpPr>
        <p:spPr>
          <a:xfrm>
            <a:off x="3352800" y="22830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5" name="Rectangle 144"/>
          <p:cNvSpPr/>
          <p:nvPr/>
        </p:nvSpPr>
        <p:spPr>
          <a:xfrm>
            <a:off x="4267200" y="22830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6" name="Rectangle 145"/>
          <p:cNvSpPr/>
          <p:nvPr/>
        </p:nvSpPr>
        <p:spPr>
          <a:xfrm>
            <a:off x="5181600" y="22830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7" name="Rectangle 146"/>
          <p:cNvSpPr/>
          <p:nvPr/>
        </p:nvSpPr>
        <p:spPr>
          <a:xfrm>
            <a:off x="6324600" y="39594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8" name="Rectangle 147"/>
          <p:cNvSpPr/>
          <p:nvPr/>
        </p:nvSpPr>
        <p:spPr>
          <a:xfrm>
            <a:off x="6324600" y="22830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49" name="Rectangle 148"/>
          <p:cNvSpPr/>
          <p:nvPr/>
        </p:nvSpPr>
        <p:spPr>
          <a:xfrm>
            <a:off x="7239000" y="22830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0" name="Rectangle 149"/>
          <p:cNvSpPr/>
          <p:nvPr/>
        </p:nvSpPr>
        <p:spPr>
          <a:xfrm>
            <a:off x="8153400" y="2283023"/>
            <a:ext cx="457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Base-</a:t>
            </a:r>
          </a:p>
          <a:p>
            <a:pPr algn="ctr"/>
            <a:r>
              <a:rPr lang="en-US" sz="900" dirty="0" smtClean="0"/>
              <a:t>CMX</a:t>
            </a:r>
          </a:p>
          <a:p>
            <a:pPr algn="ctr"/>
            <a:r>
              <a:rPr lang="en-US" sz="900" dirty="0" err="1" smtClean="0"/>
              <a:t>Funct</a:t>
            </a:r>
            <a:endParaRPr 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4343400" y="2949713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LVDS</a:t>
            </a:r>
          </a:p>
          <a:p>
            <a:pPr algn="r"/>
            <a:r>
              <a:rPr lang="en-US" sz="1000" dirty="0" smtClean="0"/>
              <a:t>Cables</a:t>
            </a:r>
            <a:endParaRPr lang="en-US" sz="1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7315200" y="2949713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LVDS</a:t>
            </a:r>
          </a:p>
          <a:p>
            <a:pPr algn="r"/>
            <a:r>
              <a:rPr lang="en-US" sz="1000" dirty="0" smtClean="0"/>
              <a:t>Cables</a:t>
            </a:r>
            <a:endParaRPr lang="en-US" sz="1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286000" y="2949713"/>
            <a:ext cx="5245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LVDS</a:t>
            </a:r>
          </a:p>
          <a:p>
            <a:pPr algn="r"/>
            <a:r>
              <a:rPr lang="en-US" sz="1000" dirty="0" smtClean="0"/>
              <a:t>Cables</a:t>
            </a:r>
            <a:endParaRPr lang="en-US" sz="1000" dirty="0"/>
          </a:p>
        </p:txBody>
      </p:sp>
      <p:sp>
        <p:nvSpPr>
          <p:cNvPr id="234" name="Left Brace 233"/>
          <p:cNvSpPr/>
          <p:nvPr/>
        </p:nvSpPr>
        <p:spPr>
          <a:xfrm rot="5400000">
            <a:off x="7391400" y="146446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Left Brace 237"/>
          <p:cNvSpPr/>
          <p:nvPr/>
        </p:nvSpPr>
        <p:spPr>
          <a:xfrm rot="5400000">
            <a:off x="4419600" y="146446"/>
            <a:ext cx="152400" cy="1676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Left Brace 238"/>
          <p:cNvSpPr/>
          <p:nvPr/>
        </p:nvSpPr>
        <p:spPr>
          <a:xfrm rot="5400000">
            <a:off x="2286000" y="756046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Left Brace 239"/>
          <p:cNvSpPr/>
          <p:nvPr/>
        </p:nvSpPr>
        <p:spPr>
          <a:xfrm rot="5400000">
            <a:off x="990600" y="756046"/>
            <a:ext cx="1524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87559" y="2587823"/>
            <a:ext cx="598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Crate</a:t>
            </a:r>
          </a:p>
          <a:p>
            <a:r>
              <a:rPr lang="en-US" sz="1400" dirty="0" smtClean="0"/>
              <a:t>CMXs</a:t>
            </a:r>
            <a:endParaRPr lang="en-US" sz="1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76200" y="3187243"/>
            <a:ext cx="70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System</a:t>
            </a:r>
          </a:p>
          <a:p>
            <a:r>
              <a:rPr lang="en-US" sz="1400" dirty="0" smtClean="0"/>
              <a:t>CMXs</a:t>
            </a:r>
            <a:endParaRPr lang="en-US" sz="1400" dirty="0"/>
          </a:p>
        </p:txBody>
      </p:sp>
      <p:sp>
        <p:nvSpPr>
          <p:cNvPr id="243" name="TextBox 242"/>
          <p:cNvSpPr txBox="1"/>
          <p:nvPr/>
        </p:nvSpPr>
        <p:spPr>
          <a:xfrm>
            <a:off x="76200" y="2955666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 - - - - - - - </a:t>
            </a:r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92062" y="152400"/>
            <a:ext cx="716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1. CMX emulation of CMM functionality (no TP involved)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8-Feb-2012</a:t>
            </a:r>
            <a:endParaRPr lang="en-US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5D94F-B8DA-44CB-A085-2C592E08C8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 Laurens, MSU </a:t>
            </a:r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6200" y="65532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4372</Words>
  <Application>Microsoft Office PowerPoint</Application>
  <PresentationFormat>On-screen Show (4:3)</PresentationFormat>
  <Paragraphs>1442</Paragraphs>
  <Slides>58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Status of CMX design studies</vt:lpstr>
      <vt:lpstr>CMX development work on 3 fronts</vt:lpstr>
      <vt:lpstr>CMX Project’s Goals for this meeting</vt:lpstr>
      <vt:lpstr>Initial CMX design studies phase </vt:lpstr>
      <vt:lpstr>Definition: Base-CMX functionality</vt:lpstr>
      <vt:lpstr>Definition: TP-CMX functionality</vt:lpstr>
      <vt:lpstr>Nota Bene</vt:lpstr>
      <vt:lpstr>Overview/Review of possible use cases</vt:lpstr>
      <vt:lpstr>Slide 9</vt:lpstr>
      <vt:lpstr>Slide 10</vt:lpstr>
      <vt:lpstr>Slide 11</vt:lpstr>
      <vt:lpstr>Slide 12</vt:lpstr>
      <vt:lpstr>Slide 13</vt:lpstr>
      <vt:lpstr>Slide 14</vt:lpstr>
      <vt:lpstr>Base-CMX Implementation</vt:lpstr>
      <vt:lpstr>Base-CMX Implementation</vt:lpstr>
      <vt:lpstr>Slide 17</vt:lpstr>
      <vt:lpstr>Package Choice and Pin Assignment</vt:lpstr>
      <vt:lpstr>FF1924</vt:lpstr>
      <vt:lpstr>FF1924</vt:lpstr>
      <vt:lpstr>FF1924</vt:lpstr>
      <vt:lpstr>FF1924</vt:lpstr>
      <vt:lpstr>FF1924</vt:lpstr>
      <vt:lpstr>FF1924  Too tight</vt:lpstr>
      <vt:lpstr>FF1923</vt:lpstr>
      <vt:lpstr>FF1923  Better</vt:lpstr>
      <vt:lpstr>Another package…?</vt:lpstr>
      <vt:lpstr>FF1759</vt:lpstr>
      <vt:lpstr>FF1759</vt:lpstr>
      <vt:lpstr>FF1759  Preferred Choice</vt:lpstr>
      <vt:lpstr>Resource Comparison</vt:lpstr>
      <vt:lpstr>Base-CMX Implementation</vt:lpstr>
      <vt:lpstr>TP-CMX Functionality</vt:lpstr>
      <vt:lpstr>TP-CMX Functionality</vt:lpstr>
      <vt:lpstr>CMX-TP : Single FPGA Solution</vt:lpstr>
      <vt:lpstr>Slide 36</vt:lpstr>
      <vt:lpstr>CMX-TP : Single FPGA Solution</vt:lpstr>
      <vt:lpstr>CMX-TP vs Base-CMX</vt:lpstr>
      <vt:lpstr>CMX-TP vs Base-CMX</vt:lpstr>
      <vt:lpstr>CMX-TP : Dual FPGA Solution</vt:lpstr>
      <vt:lpstr>CMX-TP : Dual FPGA Solution</vt:lpstr>
      <vt:lpstr>Slide 42</vt:lpstr>
      <vt:lpstr>CMX-TP : Dual FPGA Solution</vt:lpstr>
      <vt:lpstr>Slide 44</vt:lpstr>
      <vt:lpstr>Dual FPGA solution = more expensive</vt:lpstr>
      <vt:lpstr>Modified Dual FPGA Solution</vt:lpstr>
      <vt:lpstr>Modified Dual FPGA Solution</vt:lpstr>
      <vt:lpstr>Slide 48</vt:lpstr>
      <vt:lpstr>Slide 49</vt:lpstr>
      <vt:lpstr>Cost Estimate for FPGAs</vt:lpstr>
      <vt:lpstr>TP-CMX Functionality</vt:lpstr>
      <vt:lpstr>Appendix</vt:lpstr>
      <vt:lpstr>10Gb motivation</vt:lpstr>
      <vt:lpstr>10Gb output to Standalone TP</vt:lpstr>
      <vt:lpstr>Additional impact on each option</vt:lpstr>
      <vt:lpstr>FPGA Cost increase for 10Gb option</vt:lpstr>
      <vt:lpstr>10Gb output to Standalone TP</vt:lpstr>
      <vt:lpstr>CMX Project’s Goals for this meeting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Philippe</dc:creator>
  <cp:lastModifiedBy>Philippe Laurens</cp:lastModifiedBy>
  <cp:revision>161</cp:revision>
  <dcterms:created xsi:type="dcterms:W3CDTF">2012-02-03T22:58:26Z</dcterms:created>
  <dcterms:modified xsi:type="dcterms:W3CDTF">2012-02-08T02:28:31Z</dcterms:modified>
</cp:coreProperties>
</file>