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9" r:id="rId2"/>
    <p:sldId id="273" r:id="rId3"/>
    <p:sldId id="276" r:id="rId4"/>
    <p:sldId id="275" r:id="rId5"/>
    <p:sldId id="278" r:id="rId6"/>
    <p:sldId id="277" r:id="rId7"/>
    <p:sldId id="272" r:id="rId8"/>
    <p:sldId id="270" r:id="rId9"/>
    <p:sldId id="271" r:id="rId10"/>
    <p:sldId id="261" r:id="rId11"/>
    <p:sldId id="263" r:id="rId12"/>
    <p:sldId id="262" r:id="rId13"/>
    <p:sldId id="264" r:id="rId14"/>
    <p:sldId id="266" r:id="rId15"/>
    <p:sldId id="265" r:id="rId16"/>
    <p:sldId id="279" r:id="rId17"/>
    <p:sldId id="280" r:id="rId18"/>
    <p:sldId id="281" r:id="rId19"/>
    <p:sldId id="282" r:id="rId20"/>
    <p:sldId id="291" r:id="rId21"/>
    <p:sldId id="287" r:id="rId22"/>
    <p:sldId id="288" r:id="rId23"/>
    <p:sldId id="289" r:id="rId24"/>
    <p:sldId id="290" r:id="rId25"/>
    <p:sldId id="292" r:id="rId26"/>
    <p:sldId id="283" r:id="rId27"/>
    <p:sldId id="284" r:id="rId28"/>
    <p:sldId id="285" r:id="rId29"/>
    <p:sldId id="286" r:id="rId30"/>
    <p:sldId id="293" r:id="rId31"/>
    <p:sldId id="267" r:id="rId32"/>
    <p:sldId id="257" r:id="rId33"/>
    <p:sldId id="259" r:id="rId34"/>
    <p:sldId id="26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712" autoAdjust="0"/>
  </p:normalViewPr>
  <p:slideViewPr>
    <p:cSldViewPr snapToGrid="0">
      <p:cViewPr>
        <p:scale>
          <a:sx n="90" d="100"/>
          <a:sy n="90" d="100"/>
        </p:scale>
        <p:origin x="-306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81CF2-80E0-4429-8C76-D144AEA06CC5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67F06-C2C5-4CDF-B23B-E57033839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48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CMX(1):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 in the boxes 12-fiber MALE breakout cables (48-fiber MALE breakout cables).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them to CMX by 12-fiber FEMALE trunks.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12 fibers by LC/LC couplers to 48-fiber breakout cables inside the boxes.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67F06-C2C5-4CDF-B23B-E57033839D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546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Fluke (1):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Fluke source/meter by SC/LC test reference cords to the LC connectors in the above setup.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measurements for all 48 (or 72) channels.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67F06-C2C5-4CDF-B23B-E57033839D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464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Fluke (2):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as above for CMX, but instead of 12-fiber FEMALE trunks to CMX install 12-fiber FEMALE breakout cables.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Fluke source/meter by SC/LC test reference cords to the LC connectors in the above setup.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measurements for all 48 (or 72) channels.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67F06-C2C5-4CDF-B23B-E57033839D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28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15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14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167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8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067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52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92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69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76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46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06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6C78F-FEA3-45CF-A58E-D41A7EF787C3}" type="datetimeFigureOut">
              <a:rPr lang="en-US" smtClean="0"/>
              <a:pPr/>
              <a:t>15-Jan-2016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C2CF5-71BB-4E91-BB05-F8332BFCF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007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a.msu.edu/hep/atlas/l1calo/fox/specification/2_demonstrator/figures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a.msu.edu/hep/atlas/l1calo/fox/specification/2_demonstrator/figures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a.msu.edu/hep/atlas/l1calo/fox/specification/2_demonstrator/figures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a.msu.edu/hep/atlas/l1calo/fox/specification/2_demonstrator/figures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a.msu.edu/hep/atlas/l1calo/fox/specification/2_demonstrator/figur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a.msu.edu/hep/atlas/l1calo/fox/specification/2_demonstrator/figures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.msu.edu/hep/atlas/l1calo/fox/specification/2_demonstrator/figur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a.msu.edu/hep/atlas/l1calo/fox/specification/2_demonstrator/figures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a.msu.edu/hep/atlas/l1calo/fox/specification/2_demonstrator/figure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854" y="1064599"/>
            <a:ext cx="6818341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FOX demonstrator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Configuration for</a:t>
            </a:r>
          </a:p>
          <a:p>
            <a:pPr algn="ctr"/>
            <a:endParaRPr lang="en-US" sz="6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Test  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-- 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direct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path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52460" y="6189537"/>
            <a:ext cx="3155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Rev: 07-Jan-2015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Arrow Connector 157"/>
          <p:cNvCxnSpPr/>
          <p:nvPr/>
        </p:nvCxnSpPr>
        <p:spPr>
          <a:xfrm>
            <a:off x="6088239" y="4903767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7472855" y="5108028"/>
            <a:ext cx="135583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0746953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086030" y="4989158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6062294" y="4829076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066872" y="5053729"/>
            <a:ext cx="1351845" cy="7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8812925" y="4312656"/>
            <a:ext cx="42511" cy="7953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10641724" y="4366960"/>
            <a:ext cx="40454" cy="18288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6040943" y="5893097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 flipV="1">
            <a:off x="6012612" y="6064371"/>
            <a:ext cx="1535501" cy="103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 flipV="1">
            <a:off x="6050987" y="5972659"/>
            <a:ext cx="1572848" cy="19113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 flipV="1">
            <a:off x="5997241" y="5769011"/>
            <a:ext cx="1542689" cy="325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7573102" y="6138439"/>
            <a:ext cx="3090041" cy="15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8996981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flipV="1">
            <a:off x="6088239" y="5098211"/>
            <a:ext cx="1330478" cy="17648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6086030" y="5115464"/>
            <a:ext cx="1324061" cy="244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V="1">
            <a:off x="6062294" y="5106838"/>
            <a:ext cx="1330544" cy="9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6066872" y="5124091"/>
            <a:ext cx="1343219" cy="30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6029864" y="6176513"/>
            <a:ext cx="1518250" cy="155276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007570" y="6185140"/>
            <a:ext cx="1488785" cy="251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6029864" y="6167887"/>
            <a:ext cx="1500996" cy="69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splitters:  Optical Insertion Loss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CMX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166404" y="5324551"/>
            <a:ext cx="118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6156414" y="6329046"/>
            <a:ext cx="129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7583049" y="61263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7535424" y="50690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243" name="Rectangle 242"/>
          <p:cNvSpPr/>
          <p:nvPr/>
        </p:nvSpPr>
        <p:spPr>
          <a:xfrm>
            <a:off x="723331" y="4790364"/>
            <a:ext cx="2524836" cy="1637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955343" y="5295331"/>
            <a:ext cx="185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CMX</a:t>
            </a:r>
            <a:endParaRPr lang="en-US" sz="4000" dirty="0"/>
          </a:p>
        </p:txBody>
      </p:sp>
      <p:sp>
        <p:nvSpPr>
          <p:cNvPr id="245" name="TextBox 244"/>
          <p:cNvSpPr txBox="1"/>
          <p:nvPr/>
        </p:nvSpPr>
        <p:spPr>
          <a:xfrm>
            <a:off x="2437507" y="5094717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246" name="TextBox 245"/>
          <p:cNvSpPr txBox="1"/>
          <p:nvPr/>
        </p:nvSpPr>
        <p:spPr>
          <a:xfrm>
            <a:off x="3450278" y="616025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247" name="Straight Arrow Connector 246"/>
          <p:cNvCxnSpPr>
            <a:stCxn id="258" idx="3"/>
          </p:cNvCxnSpPr>
          <p:nvPr/>
        </p:nvCxnSpPr>
        <p:spPr>
          <a:xfrm flipV="1">
            <a:off x="3421117" y="5124091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2514038" y="599947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49" name="TextBox 248"/>
          <p:cNvSpPr txBox="1"/>
          <p:nvPr/>
        </p:nvSpPr>
        <p:spPr>
          <a:xfrm>
            <a:off x="2491034" y="4938298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250" name="Straight Arrow Connector 249"/>
          <p:cNvCxnSpPr>
            <a:endCxn id="259" idx="3"/>
          </p:cNvCxnSpPr>
          <p:nvPr/>
        </p:nvCxnSpPr>
        <p:spPr>
          <a:xfrm flipH="1" flipV="1">
            <a:off x="3436883" y="6076535"/>
            <a:ext cx="735068" cy="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V="1">
            <a:off x="4029075" y="4953036"/>
            <a:ext cx="1560586" cy="17141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4616537" y="4701614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253" name="Rectangle 252"/>
          <p:cNvSpPr/>
          <p:nvPr/>
        </p:nvSpPr>
        <p:spPr>
          <a:xfrm>
            <a:off x="5602501" y="5768441"/>
            <a:ext cx="429904" cy="3878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2510084" y="580146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255" name="Straight Arrow Connector 254"/>
          <p:cNvCxnSpPr/>
          <p:nvPr/>
        </p:nvCxnSpPr>
        <p:spPr>
          <a:xfrm flipV="1">
            <a:off x="4048125" y="5044926"/>
            <a:ext cx="1569899" cy="79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V="1">
            <a:off x="4048125" y="4827181"/>
            <a:ext cx="1544601" cy="297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>
            <a:off x="4019550" y="5143500"/>
            <a:ext cx="1595132" cy="15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/>
          <p:cNvSpPr/>
          <p:nvPr/>
        </p:nvSpPr>
        <p:spPr>
          <a:xfrm>
            <a:off x="2957093" y="4939535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2972859" y="588546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608694" y="4787135"/>
            <a:ext cx="429904" cy="3802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Arrow Connector 260"/>
          <p:cNvCxnSpPr/>
          <p:nvPr/>
        </p:nvCxnSpPr>
        <p:spPr>
          <a:xfrm flipH="1">
            <a:off x="4210050" y="5881230"/>
            <a:ext cx="1384726" cy="20524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>
            <a:off x="4181475" y="5981700"/>
            <a:ext cx="1371600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H="1">
            <a:off x="4219575" y="5800725"/>
            <a:ext cx="1352551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 flipV="1">
            <a:off x="4191000" y="6067425"/>
            <a:ext cx="1381128" cy="19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4643142" y="5650501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266" name="TextBox 265"/>
          <p:cNvSpPr txBox="1"/>
          <p:nvPr/>
        </p:nvSpPr>
        <p:spPr>
          <a:xfrm>
            <a:off x="3402982" y="5261622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67" name="TextBox 266"/>
          <p:cNvSpPr txBox="1"/>
          <p:nvPr/>
        </p:nvSpPr>
        <p:spPr>
          <a:xfrm>
            <a:off x="5503937" y="4481975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68" name="TextBox 267"/>
          <p:cNvSpPr txBox="1"/>
          <p:nvPr/>
        </p:nvSpPr>
        <p:spPr>
          <a:xfrm>
            <a:off x="5507221" y="5475203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69" name="TextBox 268"/>
          <p:cNvSpPr txBox="1"/>
          <p:nvPr/>
        </p:nvSpPr>
        <p:spPr>
          <a:xfrm>
            <a:off x="5613487" y="47936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5600787" y="57588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71" name="TextBox 270"/>
          <p:cNvSpPr txBox="1"/>
          <p:nvPr/>
        </p:nvSpPr>
        <p:spPr>
          <a:xfrm>
            <a:off x="3782574" y="515477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72" name="TextBox 271"/>
          <p:cNvSpPr txBox="1"/>
          <p:nvPr/>
        </p:nvSpPr>
        <p:spPr>
          <a:xfrm>
            <a:off x="3801624" y="60977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73" name="TextBox 272"/>
          <p:cNvSpPr txBox="1"/>
          <p:nvPr/>
        </p:nvSpPr>
        <p:spPr>
          <a:xfrm>
            <a:off x="2949662" y="494608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2968712" y="588906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75" name="Rectangle 274"/>
          <p:cNvSpPr/>
          <p:nvPr/>
        </p:nvSpPr>
        <p:spPr>
          <a:xfrm>
            <a:off x="477672" y="786809"/>
            <a:ext cx="4872250" cy="20048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6648735" y="850605"/>
            <a:ext cx="4872250" cy="192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613075" y="2623127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1158985" y="262312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4533331" y="2607342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7044519" y="2607341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10483755" y="254427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11056961" y="254427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Arrow Connector 282"/>
          <p:cNvCxnSpPr>
            <a:endCxn id="277" idx="2"/>
          </p:cNvCxnSpPr>
          <p:nvPr/>
        </p:nvCxnSpPr>
        <p:spPr>
          <a:xfrm flipH="1" flipV="1">
            <a:off x="845087" y="3005264"/>
            <a:ext cx="16150" cy="546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/>
          <p:cNvSpPr txBox="1"/>
          <p:nvPr/>
        </p:nvSpPr>
        <p:spPr>
          <a:xfrm>
            <a:off x="4697104" y="2231605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285" name="Straight Arrow Connector 284"/>
          <p:cNvCxnSpPr>
            <a:endCxn id="279" idx="0"/>
          </p:cNvCxnSpPr>
          <p:nvPr/>
        </p:nvCxnSpPr>
        <p:spPr>
          <a:xfrm>
            <a:off x="4743450" y="1752600"/>
            <a:ext cx="21893" cy="8547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866633" y="1715211"/>
            <a:ext cx="3903260" cy="204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77" idx="0"/>
          </p:cNvCxnSpPr>
          <p:nvPr/>
        </p:nvCxnSpPr>
        <p:spPr>
          <a:xfrm flipV="1">
            <a:off x="845087" y="1685925"/>
            <a:ext cx="2638" cy="9372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V="1">
            <a:off x="7322788" y="1838325"/>
            <a:ext cx="30512" cy="7848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7375359" y="1626882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/>
          <p:cNvSpPr/>
          <p:nvPr/>
        </p:nvSpPr>
        <p:spPr>
          <a:xfrm>
            <a:off x="8887982" y="1459696"/>
            <a:ext cx="429904" cy="3343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1" name="Straight Arrow Connector 290"/>
          <p:cNvCxnSpPr/>
          <p:nvPr/>
        </p:nvCxnSpPr>
        <p:spPr>
          <a:xfrm>
            <a:off x="9362697" y="1639405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endCxn id="281" idx="0"/>
          </p:cNvCxnSpPr>
          <p:nvPr/>
        </p:nvCxnSpPr>
        <p:spPr>
          <a:xfrm flipH="1">
            <a:off x="10715767" y="1866900"/>
            <a:ext cx="9383" cy="6773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7438421" y="2180041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517304" y="3049410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95" name="TextBox 294"/>
          <p:cNvSpPr txBox="1"/>
          <p:nvPr/>
        </p:nvSpPr>
        <p:spPr>
          <a:xfrm>
            <a:off x="6964151" y="2177146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96" name="TextBox 295"/>
          <p:cNvSpPr txBox="1"/>
          <p:nvPr/>
        </p:nvSpPr>
        <p:spPr>
          <a:xfrm>
            <a:off x="10366740" y="2132377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97" name="TextBox 296"/>
          <p:cNvSpPr txBox="1"/>
          <p:nvPr/>
        </p:nvSpPr>
        <p:spPr>
          <a:xfrm>
            <a:off x="8717681" y="1142090"/>
            <a:ext cx="92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LC/LC</a:t>
            </a:r>
            <a:endParaRPr lang="en-US" dirty="0"/>
          </a:p>
        </p:txBody>
      </p:sp>
      <p:sp>
        <p:nvSpPr>
          <p:cNvPr id="298" name="TextBox 297"/>
          <p:cNvSpPr txBox="1"/>
          <p:nvPr/>
        </p:nvSpPr>
        <p:spPr>
          <a:xfrm>
            <a:off x="2220474" y="14495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299" name="TextBox 298"/>
          <p:cNvSpPr txBox="1"/>
          <p:nvPr/>
        </p:nvSpPr>
        <p:spPr>
          <a:xfrm>
            <a:off x="473159" y="3759199"/>
            <a:ext cx="86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Above the line EXACTLY matches the setup planned for this FOX demonstrator test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00" name="Straight Arrow Connector 299"/>
          <p:cNvCxnSpPr/>
          <p:nvPr/>
        </p:nvCxnSpPr>
        <p:spPr>
          <a:xfrm flipV="1">
            <a:off x="7316107" y="1789339"/>
            <a:ext cx="1604680" cy="100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 flipV="1">
            <a:off x="7338857" y="1689192"/>
            <a:ext cx="1572848" cy="191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 flipV="1">
            <a:off x="7357730" y="1534222"/>
            <a:ext cx="1509823" cy="340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9360488" y="1724796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9336752" y="1564714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9341330" y="1789367"/>
            <a:ext cx="1270138" cy="89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/>
          <p:cNvSpPr txBox="1"/>
          <p:nvPr/>
        </p:nvSpPr>
        <p:spPr>
          <a:xfrm>
            <a:off x="512106" y="21962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07" name="TextBox 306"/>
          <p:cNvSpPr txBox="1"/>
          <p:nvPr/>
        </p:nvSpPr>
        <p:spPr>
          <a:xfrm>
            <a:off x="4348262" y="2217335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308" name="Straight Arrow Connector 307"/>
          <p:cNvCxnSpPr/>
          <p:nvPr/>
        </p:nvCxnSpPr>
        <p:spPr>
          <a:xfrm>
            <a:off x="4816208" y="2995924"/>
            <a:ext cx="35571" cy="3546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4851779" y="3323230"/>
            <a:ext cx="242247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/>
          <p:cNvSpPr txBox="1"/>
          <p:nvPr/>
        </p:nvSpPr>
        <p:spPr>
          <a:xfrm>
            <a:off x="4474448" y="298638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11" name="TextBox 310"/>
          <p:cNvSpPr txBox="1"/>
          <p:nvPr/>
        </p:nvSpPr>
        <p:spPr>
          <a:xfrm>
            <a:off x="10454184" y="2931671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12" name="Straight Arrow Connector 311"/>
          <p:cNvCxnSpPr/>
          <p:nvPr/>
        </p:nvCxnSpPr>
        <p:spPr>
          <a:xfrm flipH="1" flipV="1">
            <a:off x="8835656" y="3561907"/>
            <a:ext cx="19780" cy="3686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H="1" flipV="1">
            <a:off x="845389" y="3526010"/>
            <a:ext cx="7988061" cy="431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endCxn id="327" idx="0"/>
          </p:cNvCxnSpPr>
          <p:nvPr/>
        </p:nvCxnSpPr>
        <p:spPr>
          <a:xfrm flipH="1">
            <a:off x="10716143" y="2958966"/>
            <a:ext cx="16684" cy="977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V="1">
            <a:off x="7267903" y="2965041"/>
            <a:ext cx="31532" cy="3626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7395674" y="297896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17" name="Straight Connector 316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/>
          <p:cNvSpPr txBox="1"/>
          <p:nvPr/>
        </p:nvSpPr>
        <p:spPr>
          <a:xfrm>
            <a:off x="10789558" y="2125279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319" name="TextBox 318"/>
          <p:cNvSpPr txBox="1"/>
          <p:nvPr/>
        </p:nvSpPr>
        <p:spPr>
          <a:xfrm>
            <a:off x="2114149" y="2393413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LArFOX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8281033" y="2372148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eFOX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1" name="TextBox 320"/>
          <p:cNvSpPr txBox="1"/>
          <p:nvPr/>
        </p:nvSpPr>
        <p:spPr>
          <a:xfrm>
            <a:off x="8882126" y="1465626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x48</a:t>
            </a:r>
            <a:endParaRPr lang="en-US" sz="1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10812186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23" name="Rectangle 322"/>
          <p:cNvSpPr/>
          <p:nvPr/>
        </p:nvSpPr>
        <p:spPr>
          <a:xfrm>
            <a:off x="8623424" y="3930519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10452225" y="39347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extBox 324"/>
          <p:cNvSpPr txBox="1"/>
          <p:nvPr/>
        </p:nvSpPr>
        <p:spPr>
          <a:xfrm>
            <a:off x="9030683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26" name="TextBox 325"/>
          <p:cNvSpPr txBox="1"/>
          <p:nvPr/>
        </p:nvSpPr>
        <p:spPr>
          <a:xfrm>
            <a:off x="8617037" y="393643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10452661" y="3936438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8" name="TextBox 327"/>
          <p:cNvSpPr txBox="1"/>
          <p:nvPr/>
        </p:nvSpPr>
        <p:spPr>
          <a:xfrm>
            <a:off x="10482231" y="253299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9" name="TextBox 328"/>
          <p:cNvSpPr txBox="1"/>
          <p:nvPr/>
        </p:nvSpPr>
        <p:spPr>
          <a:xfrm>
            <a:off x="7036172" y="2614880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0" name="TextBox 329"/>
          <p:cNvSpPr txBox="1"/>
          <p:nvPr/>
        </p:nvSpPr>
        <p:spPr>
          <a:xfrm>
            <a:off x="4524984" y="2608056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1" name="TextBox 330"/>
          <p:cNvSpPr txBox="1"/>
          <p:nvPr/>
        </p:nvSpPr>
        <p:spPr>
          <a:xfrm>
            <a:off x="608076" y="2621703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2" name="TextBox 331"/>
          <p:cNvSpPr txBox="1"/>
          <p:nvPr/>
        </p:nvSpPr>
        <p:spPr>
          <a:xfrm>
            <a:off x="928439" y="2193689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33" name="TextBox 332"/>
          <p:cNvSpPr txBox="1"/>
          <p:nvPr/>
        </p:nvSpPr>
        <p:spPr>
          <a:xfrm>
            <a:off x="5144649" y="30497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334" name="TextBox 333"/>
          <p:cNvSpPr txBox="1"/>
          <p:nvPr/>
        </p:nvSpPr>
        <p:spPr>
          <a:xfrm>
            <a:off x="10211949" y="3268827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335" name="TextBox 334"/>
          <p:cNvSpPr txBox="1"/>
          <p:nvPr/>
        </p:nvSpPr>
        <p:spPr>
          <a:xfrm>
            <a:off x="7173474" y="13257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336" name="TextBox 335"/>
          <p:cNvSpPr txBox="1"/>
          <p:nvPr/>
        </p:nvSpPr>
        <p:spPr>
          <a:xfrm>
            <a:off x="9354699" y="13257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2010924" y="32402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Straight Connector 223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036727" y="4953970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86" idx="3"/>
          </p:cNvCxnSpPr>
          <p:nvPr/>
        </p:nvCxnSpPr>
        <p:spPr>
          <a:xfrm flipH="1" flipV="1">
            <a:off x="6032405" y="5962346"/>
            <a:ext cx="549370" cy="30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581554" y="4965405"/>
            <a:ext cx="10632" cy="98882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689887" y="5052266"/>
            <a:ext cx="138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LC-LC connections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splitters: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CMX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method #1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23331" y="4790364"/>
            <a:ext cx="2524836" cy="1637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955343" y="5295331"/>
            <a:ext cx="185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CMX</a:t>
            </a:r>
            <a:endParaRPr lang="en-US" sz="4000" dirty="0"/>
          </a:p>
        </p:txBody>
      </p:sp>
      <p:sp>
        <p:nvSpPr>
          <p:cNvPr id="78" name="TextBox 77"/>
          <p:cNvSpPr txBox="1"/>
          <p:nvPr/>
        </p:nvSpPr>
        <p:spPr>
          <a:xfrm>
            <a:off x="2437507" y="5094717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450278" y="616025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80" name="Straight Arrow Connector 79"/>
          <p:cNvCxnSpPr>
            <a:stCxn id="92" idx="3"/>
          </p:cNvCxnSpPr>
          <p:nvPr/>
        </p:nvCxnSpPr>
        <p:spPr>
          <a:xfrm flipV="1">
            <a:off x="3421117" y="5124091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514038" y="599947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491034" y="4938298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83" name="Straight Arrow Connector 82"/>
          <p:cNvCxnSpPr>
            <a:endCxn id="93" idx="3"/>
          </p:cNvCxnSpPr>
          <p:nvPr/>
        </p:nvCxnSpPr>
        <p:spPr>
          <a:xfrm flipH="1" flipV="1">
            <a:off x="3436883" y="6076535"/>
            <a:ext cx="735068" cy="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029075" y="4953036"/>
            <a:ext cx="1560586" cy="17141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616537" y="4701614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5602501" y="5768441"/>
            <a:ext cx="429904" cy="3878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510084" y="580146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4048125" y="5044926"/>
            <a:ext cx="1569899" cy="79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4048125" y="4827181"/>
            <a:ext cx="1544601" cy="297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019550" y="5143500"/>
            <a:ext cx="1595132" cy="15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957093" y="4939535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972859" y="588546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608694" y="4787135"/>
            <a:ext cx="429904" cy="3802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4210050" y="5881230"/>
            <a:ext cx="1384726" cy="20524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4181475" y="5981700"/>
            <a:ext cx="1371600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4219575" y="5800725"/>
            <a:ext cx="1352551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4191000" y="6067425"/>
            <a:ext cx="1381128" cy="19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643142" y="5650501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402982" y="5261622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503937" y="4481975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507221" y="5475203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613487" y="47936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600787" y="57588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782574" y="515477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801624" y="60977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949662" y="494608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968712" y="588906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Arrow Connector 157"/>
          <p:cNvCxnSpPr/>
          <p:nvPr/>
        </p:nvCxnSpPr>
        <p:spPr>
          <a:xfrm>
            <a:off x="6088239" y="4903767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7472855" y="5108028"/>
            <a:ext cx="135583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0746953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086030" y="4989158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6062294" y="4829076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066872" y="5053729"/>
            <a:ext cx="1351845" cy="7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8812925" y="4312656"/>
            <a:ext cx="42511" cy="7953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42" idx="2"/>
          </p:cNvCxnSpPr>
          <p:nvPr/>
        </p:nvCxnSpPr>
        <p:spPr>
          <a:xfrm flipH="1">
            <a:off x="10641724" y="4316890"/>
            <a:ext cx="42513" cy="1878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6040943" y="5893097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 flipV="1">
            <a:off x="6012612" y="6064371"/>
            <a:ext cx="1535501" cy="103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 flipV="1">
            <a:off x="6050987" y="5972659"/>
            <a:ext cx="1572848" cy="19113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 flipV="1">
            <a:off x="5997241" y="5769011"/>
            <a:ext cx="1542689" cy="325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7573102" y="6138439"/>
            <a:ext cx="3090041" cy="15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10812186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8996981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flipV="1">
            <a:off x="6088239" y="5098211"/>
            <a:ext cx="1330478" cy="17648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6086030" y="5115464"/>
            <a:ext cx="1324061" cy="244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V="1">
            <a:off x="6062294" y="5106838"/>
            <a:ext cx="1330544" cy="9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6066872" y="5124091"/>
            <a:ext cx="1343219" cy="30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6029864" y="6176513"/>
            <a:ext cx="1518250" cy="155276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007570" y="6185140"/>
            <a:ext cx="1488785" cy="251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6029864" y="6167887"/>
            <a:ext cx="1500996" cy="69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9116971" y="2659577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Trunk Cable</a:t>
            </a: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8623424" y="3930519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Arrow Connector 135"/>
          <p:cNvCxnSpPr>
            <a:stCxn id="135" idx="0"/>
          </p:cNvCxnSpPr>
          <p:nvPr/>
        </p:nvCxnSpPr>
        <p:spPr>
          <a:xfrm flipV="1">
            <a:off x="8855436" y="3072809"/>
            <a:ext cx="1485" cy="8577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142" idx="0"/>
          </p:cNvCxnSpPr>
          <p:nvPr/>
        </p:nvCxnSpPr>
        <p:spPr>
          <a:xfrm flipH="1">
            <a:off x="10684237" y="3077570"/>
            <a:ext cx="29256" cy="8571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10452225" y="39347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9030683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44" name="Straight Arrow Connector 143"/>
          <p:cNvCxnSpPr/>
          <p:nvPr/>
        </p:nvCxnSpPr>
        <p:spPr>
          <a:xfrm flipV="1">
            <a:off x="8865719" y="3062177"/>
            <a:ext cx="1873165" cy="150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9180069" y="2367814"/>
            <a:ext cx="118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48-Fiber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8617037" y="393643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10452661" y="3936438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splitters: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CMX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method #2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166404" y="5324551"/>
            <a:ext cx="118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6156414" y="6329046"/>
            <a:ext cx="129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7583049" y="61263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535424" y="50690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167" name="Rectangle 166"/>
          <p:cNvSpPr/>
          <p:nvPr/>
        </p:nvSpPr>
        <p:spPr>
          <a:xfrm>
            <a:off x="723331" y="4790364"/>
            <a:ext cx="2524836" cy="1637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955343" y="5295331"/>
            <a:ext cx="185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CMX</a:t>
            </a:r>
            <a:endParaRPr lang="en-US" sz="4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2437507" y="5094717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3450278" y="616025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82" name="Straight Arrow Connector 181"/>
          <p:cNvCxnSpPr>
            <a:stCxn id="196" idx="3"/>
          </p:cNvCxnSpPr>
          <p:nvPr/>
        </p:nvCxnSpPr>
        <p:spPr>
          <a:xfrm flipV="1">
            <a:off x="3421117" y="5124091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2514038" y="599947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2491034" y="4938298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86" name="Straight Arrow Connector 185"/>
          <p:cNvCxnSpPr>
            <a:endCxn id="204" idx="3"/>
          </p:cNvCxnSpPr>
          <p:nvPr/>
        </p:nvCxnSpPr>
        <p:spPr>
          <a:xfrm flipH="1" flipV="1">
            <a:off x="3436883" y="6076535"/>
            <a:ext cx="735068" cy="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4029075" y="4953036"/>
            <a:ext cx="1560586" cy="17141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4616537" y="4701614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189" name="Rectangle 188"/>
          <p:cNvSpPr/>
          <p:nvPr/>
        </p:nvSpPr>
        <p:spPr>
          <a:xfrm>
            <a:off x="5602501" y="5768441"/>
            <a:ext cx="429904" cy="3878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2510084" y="580146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93" name="Straight Arrow Connector 192"/>
          <p:cNvCxnSpPr/>
          <p:nvPr/>
        </p:nvCxnSpPr>
        <p:spPr>
          <a:xfrm flipV="1">
            <a:off x="4048125" y="5044926"/>
            <a:ext cx="1569899" cy="79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4048125" y="4827181"/>
            <a:ext cx="1544601" cy="297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4019550" y="5143500"/>
            <a:ext cx="1595132" cy="15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2957093" y="4939535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2972859" y="588546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5608694" y="4787135"/>
            <a:ext cx="429904" cy="3802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Arrow Connector 205"/>
          <p:cNvCxnSpPr/>
          <p:nvPr/>
        </p:nvCxnSpPr>
        <p:spPr>
          <a:xfrm flipH="1">
            <a:off x="4210050" y="5881230"/>
            <a:ext cx="1384726" cy="20524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flipH="1">
            <a:off x="4181475" y="5981700"/>
            <a:ext cx="1371600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4219575" y="5800725"/>
            <a:ext cx="1352551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H="1" flipV="1">
            <a:off x="4191000" y="6067425"/>
            <a:ext cx="1381128" cy="19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4643142" y="5650501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402982" y="5261622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5503937" y="4481975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507221" y="5475203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613487" y="47936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600787" y="57588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3782574" y="515477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3801624" y="60977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18" name="TextBox 217"/>
          <p:cNvSpPr txBox="1"/>
          <p:nvPr/>
        </p:nvSpPr>
        <p:spPr>
          <a:xfrm>
            <a:off x="2949662" y="494608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19" name="TextBox 218"/>
          <p:cNvSpPr txBox="1"/>
          <p:nvPr/>
        </p:nvSpPr>
        <p:spPr>
          <a:xfrm>
            <a:off x="2968712" y="588906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2" y="786809"/>
            <a:ext cx="4872250" cy="20048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48735" y="850605"/>
            <a:ext cx="4872250" cy="192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3075" y="2623127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8985" y="262312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33331" y="2607342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4519" y="2607341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83755" y="254427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56961" y="254427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4" idx="2"/>
          </p:cNvCxnSpPr>
          <p:nvPr/>
        </p:nvCxnSpPr>
        <p:spPr>
          <a:xfrm flipH="1" flipV="1">
            <a:off x="845087" y="3005264"/>
            <a:ext cx="16150" cy="546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97104" y="2231605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6" idx="0"/>
          </p:cNvCxnSpPr>
          <p:nvPr/>
        </p:nvCxnSpPr>
        <p:spPr>
          <a:xfrm>
            <a:off x="4743450" y="1752600"/>
            <a:ext cx="21893" cy="8547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66633" y="1715211"/>
            <a:ext cx="3903260" cy="204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0"/>
          </p:cNvCxnSpPr>
          <p:nvPr/>
        </p:nvCxnSpPr>
        <p:spPr>
          <a:xfrm flipV="1">
            <a:off x="845087" y="1685925"/>
            <a:ext cx="2638" cy="9372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322788" y="1838325"/>
            <a:ext cx="30512" cy="7848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375359" y="1626882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887982" y="1459696"/>
            <a:ext cx="429904" cy="3343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362697" y="1639405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0"/>
          </p:cNvCxnSpPr>
          <p:nvPr/>
        </p:nvCxnSpPr>
        <p:spPr>
          <a:xfrm flipH="1">
            <a:off x="10715767" y="1866900"/>
            <a:ext cx="9383" cy="6773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38421" y="2180041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7304" y="3049410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964151" y="2177146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366740" y="2132377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717681" y="1142090"/>
            <a:ext cx="92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LC/LC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20474" y="14495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7316107" y="1789339"/>
            <a:ext cx="1604680" cy="100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338857" y="1689192"/>
            <a:ext cx="1572848" cy="191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357730" y="1534222"/>
            <a:ext cx="1509823" cy="340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360488" y="1724796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336752" y="1564714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9341330" y="1789367"/>
            <a:ext cx="1270138" cy="89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12106" y="21962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348262" y="2217335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4816208" y="2995924"/>
            <a:ext cx="35571" cy="3546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851779" y="3323230"/>
            <a:ext cx="242247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474448" y="298638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0454184" y="2931671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28" name="Straight Arrow Connector 127"/>
          <p:cNvCxnSpPr/>
          <p:nvPr/>
        </p:nvCxnSpPr>
        <p:spPr>
          <a:xfrm flipH="1" flipV="1">
            <a:off x="8835656" y="3561907"/>
            <a:ext cx="19780" cy="3686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 flipV="1">
            <a:off x="845389" y="3526010"/>
            <a:ext cx="7988061" cy="431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endCxn id="211" idx="0"/>
          </p:cNvCxnSpPr>
          <p:nvPr/>
        </p:nvCxnSpPr>
        <p:spPr>
          <a:xfrm flipH="1">
            <a:off x="10716143" y="2958966"/>
            <a:ext cx="16684" cy="977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6088239" y="4903767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7472855" y="5108028"/>
            <a:ext cx="135583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166404" y="5324551"/>
            <a:ext cx="118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103088" y="5039833"/>
            <a:ext cx="1299886" cy="100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6062294" y="4829076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19" idx="3"/>
          </p:cNvCxnSpPr>
          <p:nvPr/>
        </p:nvCxnSpPr>
        <p:spPr>
          <a:xfrm flipV="1">
            <a:off x="6038598" y="5124091"/>
            <a:ext cx="1380119" cy="11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7267903" y="2965041"/>
            <a:ext cx="31532" cy="3626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7395674" y="297896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74" name="Straight Arrow Connector 173"/>
          <p:cNvCxnSpPr/>
          <p:nvPr/>
        </p:nvCxnSpPr>
        <p:spPr>
          <a:xfrm flipV="1">
            <a:off x="8812925" y="4312656"/>
            <a:ext cx="42511" cy="7953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208" idx="2"/>
          </p:cNvCxnSpPr>
          <p:nvPr/>
        </p:nvCxnSpPr>
        <p:spPr>
          <a:xfrm flipH="1">
            <a:off x="10641724" y="4316890"/>
            <a:ext cx="42513" cy="1878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6040943" y="5893097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6156414" y="6329046"/>
            <a:ext cx="129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cxnSp>
        <p:nvCxnSpPr>
          <p:cNvPr id="179" name="Straight Arrow Connector 178"/>
          <p:cNvCxnSpPr>
            <a:endCxn id="118" idx="3"/>
          </p:cNvCxnSpPr>
          <p:nvPr/>
        </p:nvCxnSpPr>
        <p:spPr>
          <a:xfrm flipH="1" flipV="1">
            <a:off x="6032405" y="6097785"/>
            <a:ext cx="1515709" cy="70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 flipV="1">
            <a:off x="6050987" y="5972659"/>
            <a:ext cx="1572848" cy="19113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 flipV="1">
            <a:off x="5997241" y="5769011"/>
            <a:ext cx="1542689" cy="325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7573102" y="6138439"/>
            <a:ext cx="3090041" cy="15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6088239" y="5098211"/>
            <a:ext cx="1330478" cy="17648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6086030" y="5115464"/>
            <a:ext cx="1324061" cy="244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V="1">
            <a:off x="6062294" y="5106838"/>
            <a:ext cx="1330544" cy="9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6066872" y="5124091"/>
            <a:ext cx="1343219" cy="30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6029864" y="6176513"/>
            <a:ext cx="1518250" cy="155276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007570" y="6185140"/>
            <a:ext cx="1488785" cy="251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6029864" y="6167887"/>
            <a:ext cx="1500996" cy="69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10789558" y="2125279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2162532" y="4816409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221954" y="4810061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2128529" y="5776943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234802" y="5770831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5602501" y="6018041"/>
            <a:ext cx="429904" cy="1594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608694" y="5039844"/>
            <a:ext cx="429904" cy="191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5494412" y="4703499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145" name="TextBox 144"/>
          <p:cNvSpPr txBox="1"/>
          <p:nvPr/>
        </p:nvSpPr>
        <p:spPr>
          <a:xfrm>
            <a:off x="5478646" y="5707360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3131524" y="5122246"/>
            <a:ext cx="2477170" cy="132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H="1" flipV="1">
            <a:off x="3097521" y="6082780"/>
            <a:ext cx="2504980" cy="150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3471083" y="6079273"/>
            <a:ext cx="193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Fiber SC-LC</a:t>
            </a:r>
            <a:endParaRPr lang="en-US" sz="1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3439186" y="5079812"/>
            <a:ext cx="193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Fiber SC-LC</a:t>
            </a:r>
            <a:endParaRPr lang="en-US" sz="1400" dirty="0"/>
          </a:p>
        </p:txBody>
      </p:sp>
      <p:sp>
        <p:nvSpPr>
          <p:cNvPr id="187" name="TextBox 186"/>
          <p:cNvSpPr txBox="1"/>
          <p:nvPr/>
        </p:nvSpPr>
        <p:spPr>
          <a:xfrm>
            <a:off x="2114149" y="2393413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LArFOX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8281033" y="2372148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eFOX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4" name="TextBox 193"/>
          <p:cNvSpPr txBox="1"/>
          <p:nvPr/>
        </p:nvSpPr>
        <p:spPr>
          <a:xfrm>
            <a:off x="5613487" y="4971113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600787" y="5936313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8882126" y="1465626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x48</a:t>
            </a:r>
            <a:endParaRPr lang="en-US" sz="1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10746953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10812186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8996981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07" name="Rectangle 206"/>
          <p:cNvSpPr/>
          <p:nvPr/>
        </p:nvSpPr>
        <p:spPr>
          <a:xfrm>
            <a:off x="8623424" y="3930519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10452225" y="39347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/>
          <p:cNvSpPr txBox="1"/>
          <p:nvPr/>
        </p:nvSpPr>
        <p:spPr>
          <a:xfrm>
            <a:off x="9030683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8617037" y="393643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11" name="TextBox 210"/>
          <p:cNvSpPr txBox="1"/>
          <p:nvPr/>
        </p:nvSpPr>
        <p:spPr>
          <a:xfrm>
            <a:off x="10452661" y="3936438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14" name="TextBox 213"/>
          <p:cNvSpPr txBox="1"/>
          <p:nvPr/>
        </p:nvSpPr>
        <p:spPr>
          <a:xfrm>
            <a:off x="10482231" y="253299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15" name="TextBox 214"/>
          <p:cNvSpPr txBox="1"/>
          <p:nvPr/>
        </p:nvSpPr>
        <p:spPr>
          <a:xfrm>
            <a:off x="7036172" y="2614880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4524984" y="2608056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608076" y="2621703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25" name="TextBox 224"/>
          <p:cNvSpPr txBox="1"/>
          <p:nvPr/>
        </p:nvSpPr>
        <p:spPr>
          <a:xfrm>
            <a:off x="928439" y="2193689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33" name="TextBox 232"/>
          <p:cNvSpPr txBox="1"/>
          <p:nvPr/>
        </p:nvSpPr>
        <p:spPr>
          <a:xfrm>
            <a:off x="531627" y="296973"/>
            <a:ext cx="1130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splitters:  Optical Insertion Loss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handheld meter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144649" y="30497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10211949" y="3268827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7583049" y="61263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7173474" y="13257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354699" y="13257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244" name="TextBox 243"/>
          <p:cNvSpPr txBox="1"/>
          <p:nvPr/>
        </p:nvSpPr>
        <p:spPr>
          <a:xfrm>
            <a:off x="7535424" y="50690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2010924" y="32402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73159" y="3759199"/>
            <a:ext cx="86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Above the line EXACTLY matches the setup planned for this FOX demonstrator test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Straight Connector 223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036727" y="5113465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999332" y="6085130"/>
            <a:ext cx="582221" cy="1797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592186" y="5124900"/>
            <a:ext cx="21265" cy="999465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89887" y="5328724"/>
            <a:ext cx="138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LC-LC connection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splitters: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-- method #1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162532" y="4816409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2221954" y="4810061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2128529" y="5776943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2234802" y="5770831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5602501" y="6018041"/>
            <a:ext cx="429904" cy="1594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608694" y="5039844"/>
            <a:ext cx="429904" cy="191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5494412" y="4703499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478646" y="5707360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cxnSp>
        <p:nvCxnSpPr>
          <p:cNvPr id="139" name="Straight Arrow Connector 138"/>
          <p:cNvCxnSpPr/>
          <p:nvPr/>
        </p:nvCxnSpPr>
        <p:spPr>
          <a:xfrm>
            <a:off x="3131524" y="5122246"/>
            <a:ext cx="2477170" cy="132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 flipV="1">
            <a:off x="3097521" y="6082780"/>
            <a:ext cx="2504980" cy="150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3471083" y="6079273"/>
            <a:ext cx="193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Fiber SC-LC</a:t>
            </a:r>
            <a:endParaRPr lang="en-US" sz="1400" dirty="0"/>
          </a:p>
        </p:txBody>
      </p:sp>
      <p:sp>
        <p:nvSpPr>
          <p:cNvPr id="142" name="TextBox 141"/>
          <p:cNvSpPr txBox="1"/>
          <p:nvPr/>
        </p:nvSpPr>
        <p:spPr>
          <a:xfrm>
            <a:off x="3439186" y="5079812"/>
            <a:ext cx="193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Fiber SC-LC</a:t>
            </a:r>
            <a:endParaRPr lang="en-US" sz="1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5613487" y="4971113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</a:t>
            </a:r>
            <a:endParaRPr lang="en-US" sz="1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600787" y="5936313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Arrow Connector 158"/>
          <p:cNvCxnSpPr/>
          <p:nvPr/>
        </p:nvCxnSpPr>
        <p:spPr>
          <a:xfrm>
            <a:off x="7472855" y="5108028"/>
            <a:ext cx="135583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8812925" y="4312656"/>
            <a:ext cx="42511" cy="7953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48" idx="2"/>
          </p:cNvCxnSpPr>
          <p:nvPr/>
        </p:nvCxnSpPr>
        <p:spPr>
          <a:xfrm flipH="1">
            <a:off x="10641724" y="4316890"/>
            <a:ext cx="42513" cy="1878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7573102" y="6138439"/>
            <a:ext cx="3090041" cy="15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9116971" y="2659577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Trunk Cable</a:t>
            </a:r>
            <a:endParaRPr lang="en-US" dirty="0"/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8855436" y="3072809"/>
            <a:ext cx="1485" cy="8577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154" idx="0"/>
          </p:cNvCxnSpPr>
          <p:nvPr/>
        </p:nvCxnSpPr>
        <p:spPr>
          <a:xfrm flipH="1">
            <a:off x="10716143" y="3030279"/>
            <a:ext cx="1476" cy="9061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8865719" y="3062177"/>
            <a:ext cx="1873165" cy="150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180069" y="2367814"/>
            <a:ext cx="118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48-Fiber</a:t>
            </a:r>
            <a:endParaRPr lang="en-US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6088239" y="4903767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103088" y="5039833"/>
            <a:ext cx="1299886" cy="100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062294" y="4829076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038598" y="5124091"/>
            <a:ext cx="1380119" cy="11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6040943" y="5893097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6032405" y="6097785"/>
            <a:ext cx="1515709" cy="70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6050987" y="5972659"/>
            <a:ext cx="1572848" cy="19113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5997241" y="5769011"/>
            <a:ext cx="1542689" cy="325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6088239" y="5098211"/>
            <a:ext cx="1330478" cy="17648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6086030" y="5115464"/>
            <a:ext cx="1324061" cy="244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6062294" y="5106838"/>
            <a:ext cx="1330544" cy="9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6066872" y="5124091"/>
            <a:ext cx="1343219" cy="30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029864" y="6176513"/>
            <a:ext cx="1518250" cy="155276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6007570" y="6185140"/>
            <a:ext cx="1488785" cy="251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6029864" y="6167887"/>
            <a:ext cx="1500996" cy="69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0746953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10812186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8996981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8623424" y="3930519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0452225" y="39347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9030683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8617037" y="393643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154" name="TextBox 153"/>
          <p:cNvSpPr txBox="1"/>
          <p:nvPr/>
        </p:nvSpPr>
        <p:spPr>
          <a:xfrm>
            <a:off x="10452661" y="3936438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splitters: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-- method #2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12578" y="1525698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Tentative decision : Not currently planning to use this time-intensive method </a:t>
            </a: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unless the CMX tests suggest otherwise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162532" y="4816409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2221954" y="4810061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2128529" y="5776943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2234802" y="5770831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5602501" y="6018041"/>
            <a:ext cx="429904" cy="1594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5608694" y="5039844"/>
            <a:ext cx="429904" cy="191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5494412" y="4703499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186" name="TextBox 185"/>
          <p:cNvSpPr txBox="1"/>
          <p:nvPr/>
        </p:nvSpPr>
        <p:spPr>
          <a:xfrm>
            <a:off x="5478646" y="5707360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cxnSp>
        <p:nvCxnSpPr>
          <p:cNvPr id="187" name="Straight Arrow Connector 186"/>
          <p:cNvCxnSpPr/>
          <p:nvPr/>
        </p:nvCxnSpPr>
        <p:spPr>
          <a:xfrm>
            <a:off x="3131524" y="5122246"/>
            <a:ext cx="2477170" cy="132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H="1" flipV="1">
            <a:off x="3097521" y="6082780"/>
            <a:ext cx="2504980" cy="150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3471083" y="6079273"/>
            <a:ext cx="193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Fiber SC-LC</a:t>
            </a:r>
            <a:endParaRPr lang="en-US" sz="1400" dirty="0"/>
          </a:p>
        </p:txBody>
      </p:sp>
      <p:sp>
        <p:nvSpPr>
          <p:cNvPr id="192" name="TextBox 191"/>
          <p:cNvSpPr txBox="1"/>
          <p:nvPr/>
        </p:nvSpPr>
        <p:spPr>
          <a:xfrm>
            <a:off x="3439186" y="5079812"/>
            <a:ext cx="193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Fiber SC-LC</a:t>
            </a:r>
            <a:endParaRPr lang="en-US" sz="1400" dirty="0"/>
          </a:p>
        </p:txBody>
      </p:sp>
      <p:sp>
        <p:nvSpPr>
          <p:cNvPr id="193" name="TextBox 192"/>
          <p:cNvSpPr txBox="1"/>
          <p:nvPr/>
        </p:nvSpPr>
        <p:spPr>
          <a:xfrm>
            <a:off x="5613487" y="4971113"/>
            <a:ext cx="47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1xx1</a:t>
            </a:r>
            <a:endParaRPr lang="en-US" sz="1400" dirty="0"/>
          </a:p>
        </p:txBody>
      </p:sp>
      <p:sp>
        <p:nvSpPr>
          <p:cNvPr id="194" name="TextBox 193"/>
          <p:cNvSpPr txBox="1"/>
          <p:nvPr/>
        </p:nvSpPr>
        <p:spPr>
          <a:xfrm>
            <a:off x="5600787" y="5936313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</a:t>
            </a:r>
            <a:endParaRPr lang="en-US" sz="1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6166404" y="5324551"/>
            <a:ext cx="118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6156414" y="6329046"/>
            <a:ext cx="129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7583049" y="61263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535424" y="50690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854" y="1064599"/>
            <a:ext cx="6818341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FOX demonstrator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Configuration for</a:t>
            </a:r>
          </a:p>
          <a:p>
            <a:pPr algn="ctr"/>
            <a:endParaRPr lang="en-US" sz="6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Test  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-- with 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splitters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889" y="309732"/>
            <a:ext cx="29074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Test Configuration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-- with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splitters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22" y="2074737"/>
            <a:ext cx="31556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High level diagram 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light paths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287" y="6242821"/>
            <a:ext cx="1097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http://www.pa.msu.edu/hep/atlas/l1calo/fox/specification/2_demonstrator/figures/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260409"/>
            <a:ext cx="6105524" cy="589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889" y="309732"/>
            <a:ext cx="29074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Test Configuration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-- with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splitters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22" y="2074737"/>
            <a:ext cx="3825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Detailed connection map between all modules 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(trivial in this case)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287" y="6242821"/>
            <a:ext cx="1097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http://www.pa.msu.edu/hep/atlas/l1calo/fox/specification/2_demonstrator/figures/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404" y="300379"/>
            <a:ext cx="4397559" cy="57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Arrow Connector 157"/>
          <p:cNvCxnSpPr/>
          <p:nvPr/>
        </p:nvCxnSpPr>
        <p:spPr>
          <a:xfrm>
            <a:off x="6088239" y="4903767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7472855" y="5108028"/>
            <a:ext cx="135583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0746953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086030" y="4989158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6062294" y="4829076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066872" y="5053729"/>
            <a:ext cx="1351845" cy="7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8812925" y="4312656"/>
            <a:ext cx="42511" cy="7953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10641724" y="4366960"/>
            <a:ext cx="40454" cy="18288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6040943" y="5893097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 flipV="1">
            <a:off x="6012612" y="6064371"/>
            <a:ext cx="1535501" cy="103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 flipV="1">
            <a:off x="6050987" y="5972659"/>
            <a:ext cx="1572848" cy="19113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 flipV="1">
            <a:off x="5997241" y="5769011"/>
            <a:ext cx="1542689" cy="325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7573102" y="6138439"/>
            <a:ext cx="3090041" cy="15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8996981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flipV="1">
            <a:off x="6088239" y="5098211"/>
            <a:ext cx="1330478" cy="17648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6086030" y="5115464"/>
            <a:ext cx="1324061" cy="244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V="1">
            <a:off x="6062294" y="5106838"/>
            <a:ext cx="1330544" cy="9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6066872" y="5124091"/>
            <a:ext cx="1343219" cy="30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6029864" y="6176513"/>
            <a:ext cx="1518250" cy="155276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007570" y="6185140"/>
            <a:ext cx="1488785" cy="251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6029864" y="6167887"/>
            <a:ext cx="1500996" cy="69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splitters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:  Optical Insertion Loss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CMX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166404" y="5324551"/>
            <a:ext cx="118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6156414" y="6329046"/>
            <a:ext cx="129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7583049" y="61263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7535424" y="50690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243" name="Rectangle 242"/>
          <p:cNvSpPr/>
          <p:nvPr/>
        </p:nvSpPr>
        <p:spPr>
          <a:xfrm>
            <a:off x="723331" y="4790364"/>
            <a:ext cx="2524836" cy="1637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955343" y="5295331"/>
            <a:ext cx="185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CMX</a:t>
            </a:r>
            <a:endParaRPr lang="en-US" sz="4000" dirty="0"/>
          </a:p>
        </p:txBody>
      </p:sp>
      <p:sp>
        <p:nvSpPr>
          <p:cNvPr id="245" name="TextBox 244"/>
          <p:cNvSpPr txBox="1"/>
          <p:nvPr/>
        </p:nvSpPr>
        <p:spPr>
          <a:xfrm>
            <a:off x="2437507" y="5094717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246" name="TextBox 245"/>
          <p:cNvSpPr txBox="1"/>
          <p:nvPr/>
        </p:nvSpPr>
        <p:spPr>
          <a:xfrm>
            <a:off x="3450278" y="616025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247" name="Straight Arrow Connector 246"/>
          <p:cNvCxnSpPr>
            <a:stCxn id="258" idx="3"/>
          </p:cNvCxnSpPr>
          <p:nvPr/>
        </p:nvCxnSpPr>
        <p:spPr>
          <a:xfrm flipV="1">
            <a:off x="3421117" y="5124091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2514038" y="599947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49" name="TextBox 248"/>
          <p:cNvSpPr txBox="1"/>
          <p:nvPr/>
        </p:nvSpPr>
        <p:spPr>
          <a:xfrm>
            <a:off x="2491034" y="4938298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250" name="Straight Arrow Connector 249"/>
          <p:cNvCxnSpPr>
            <a:endCxn id="259" idx="3"/>
          </p:cNvCxnSpPr>
          <p:nvPr/>
        </p:nvCxnSpPr>
        <p:spPr>
          <a:xfrm flipH="1" flipV="1">
            <a:off x="3436883" y="6076535"/>
            <a:ext cx="735068" cy="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V="1">
            <a:off x="4029075" y="4953036"/>
            <a:ext cx="1560586" cy="17141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4616537" y="4701614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253" name="Rectangle 252"/>
          <p:cNvSpPr/>
          <p:nvPr/>
        </p:nvSpPr>
        <p:spPr>
          <a:xfrm>
            <a:off x="5602501" y="5768441"/>
            <a:ext cx="429904" cy="3878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2510084" y="580146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255" name="Straight Arrow Connector 254"/>
          <p:cNvCxnSpPr/>
          <p:nvPr/>
        </p:nvCxnSpPr>
        <p:spPr>
          <a:xfrm flipV="1">
            <a:off x="4048125" y="5044926"/>
            <a:ext cx="1569899" cy="79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V="1">
            <a:off x="4048125" y="4827181"/>
            <a:ext cx="1544601" cy="297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>
            <a:off x="4019550" y="5143500"/>
            <a:ext cx="1595132" cy="15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/>
          <p:cNvSpPr/>
          <p:nvPr/>
        </p:nvSpPr>
        <p:spPr>
          <a:xfrm>
            <a:off x="2957093" y="4939535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2972859" y="588546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608694" y="4787135"/>
            <a:ext cx="429904" cy="3802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Arrow Connector 260"/>
          <p:cNvCxnSpPr/>
          <p:nvPr/>
        </p:nvCxnSpPr>
        <p:spPr>
          <a:xfrm flipH="1">
            <a:off x="4210050" y="5881230"/>
            <a:ext cx="1384726" cy="20524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>
            <a:off x="4181475" y="5981700"/>
            <a:ext cx="1371600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H="1">
            <a:off x="4219575" y="5800725"/>
            <a:ext cx="1352551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 flipV="1">
            <a:off x="4191000" y="6067425"/>
            <a:ext cx="1381128" cy="19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4643142" y="5650501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266" name="TextBox 265"/>
          <p:cNvSpPr txBox="1"/>
          <p:nvPr/>
        </p:nvSpPr>
        <p:spPr>
          <a:xfrm>
            <a:off x="3402982" y="5261622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67" name="TextBox 266"/>
          <p:cNvSpPr txBox="1"/>
          <p:nvPr/>
        </p:nvSpPr>
        <p:spPr>
          <a:xfrm>
            <a:off x="5503937" y="4481975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68" name="TextBox 267"/>
          <p:cNvSpPr txBox="1"/>
          <p:nvPr/>
        </p:nvSpPr>
        <p:spPr>
          <a:xfrm>
            <a:off x="5507221" y="5475203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69" name="TextBox 268"/>
          <p:cNvSpPr txBox="1"/>
          <p:nvPr/>
        </p:nvSpPr>
        <p:spPr>
          <a:xfrm>
            <a:off x="5613487" y="47936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5600787" y="57588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71" name="TextBox 270"/>
          <p:cNvSpPr txBox="1"/>
          <p:nvPr/>
        </p:nvSpPr>
        <p:spPr>
          <a:xfrm>
            <a:off x="3782574" y="515477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72" name="TextBox 271"/>
          <p:cNvSpPr txBox="1"/>
          <p:nvPr/>
        </p:nvSpPr>
        <p:spPr>
          <a:xfrm>
            <a:off x="3801624" y="60977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73" name="TextBox 272"/>
          <p:cNvSpPr txBox="1"/>
          <p:nvPr/>
        </p:nvSpPr>
        <p:spPr>
          <a:xfrm>
            <a:off x="2949662" y="494608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2968712" y="588906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75" name="Rectangle 274"/>
          <p:cNvSpPr/>
          <p:nvPr/>
        </p:nvSpPr>
        <p:spPr>
          <a:xfrm>
            <a:off x="477672" y="786809"/>
            <a:ext cx="4872250" cy="20048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6648735" y="850605"/>
            <a:ext cx="4872250" cy="192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613075" y="2623127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1158985" y="262312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4533331" y="2607342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7044519" y="2607341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10483755" y="254427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11056961" y="254427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Arrow Connector 282"/>
          <p:cNvCxnSpPr>
            <a:endCxn id="277" idx="2"/>
          </p:cNvCxnSpPr>
          <p:nvPr/>
        </p:nvCxnSpPr>
        <p:spPr>
          <a:xfrm flipH="1" flipV="1">
            <a:off x="845087" y="3005264"/>
            <a:ext cx="16150" cy="546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/>
          <p:cNvSpPr txBox="1"/>
          <p:nvPr/>
        </p:nvSpPr>
        <p:spPr>
          <a:xfrm>
            <a:off x="4697104" y="2231605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285" name="Straight Arrow Connector 284"/>
          <p:cNvCxnSpPr>
            <a:endCxn id="279" idx="0"/>
          </p:cNvCxnSpPr>
          <p:nvPr/>
        </p:nvCxnSpPr>
        <p:spPr>
          <a:xfrm>
            <a:off x="4743450" y="1752600"/>
            <a:ext cx="21893" cy="8547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866633" y="1715211"/>
            <a:ext cx="3903260" cy="204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77" idx="0"/>
          </p:cNvCxnSpPr>
          <p:nvPr/>
        </p:nvCxnSpPr>
        <p:spPr>
          <a:xfrm flipV="1">
            <a:off x="845087" y="1685925"/>
            <a:ext cx="2638" cy="9372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V="1">
            <a:off x="7322788" y="1838325"/>
            <a:ext cx="30512" cy="7848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7375359" y="1626882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/>
          <p:cNvSpPr/>
          <p:nvPr/>
        </p:nvSpPr>
        <p:spPr>
          <a:xfrm>
            <a:off x="8887982" y="1459696"/>
            <a:ext cx="429904" cy="3343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1" name="Straight Arrow Connector 290"/>
          <p:cNvCxnSpPr/>
          <p:nvPr/>
        </p:nvCxnSpPr>
        <p:spPr>
          <a:xfrm>
            <a:off x="9362697" y="1639405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endCxn id="281" idx="0"/>
          </p:cNvCxnSpPr>
          <p:nvPr/>
        </p:nvCxnSpPr>
        <p:spPr>
          <a:xfrm flipH="1">
            <a:off x="10715767" y="1866900"/>
            <a:ext cx="9383" cy="6773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7438421" y="2180041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517304" y="3049410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95" name="TextBox 294"/>
          <p:cNvSpPr txBox="1"/>
          <p:nvPr/>
        </p:nvSpPr>
        <p:spPr>
          <a:xfrm>
            <a:off x="6964151" y="2177146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96" name="TextBox 295"/>
          <p:cNvSpPr txBox="1"/>
          <p:nvPr/>
        </p:nvSpPr>
        <p:spPr>
          <a:xfrm>
            <a:off x="10366740" y="2132377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97" name="TextBox 296"/>
          <p:cNvSpPr txBox="1"/>
          <p:nvPr/>
        </p:nvSpPr>
        <p:spPr>
          <a:xfrm>
            <a:off x="8717681" y="1142090"/>
            <a:ext cx="92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LC/LC</a:t>
            </a:r>
            <a:endParaRPr lang="en-US" dirty="0"/>
          </a:p>
        </p:txBody>
      </p:sp>
      <p:sp>
        <p:nvSpPr>
          <p:cNvPr id="298" name="TextBox 297"/>
          <p:cNvSpPr txBox="1"/>
          <p:nvPr/>
        </p:nvSpPr>
        <p:spPr>
          <a:xfrm>
            <a:off x="2220474" y="14495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299" name="TextBox 298"/>
          <p:cNvSpPr txBox="1"/>
          <p:nvPr/>
        </p:nvSpPr>
        <p:spPr>
          <a:xfrm>
            <a:off x="473159" y="3759199"/>
            <a:ext cx="86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Above the line EXACTLY matches the setup planned for this FOX demonstrator test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00" name="Straight Arrow Connector 299"/>
          <p:cNvCxnSpPr/>
          <p:nvPr/>
        </p:nvCxnSpPr>
        <p:spPr>
          <a:xfrm>
            <a:off x="7316107" y="1889435"/>
            <a:ext cx="615043" cy="199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 flipV="1">
            <a:off x="7338857" y="1454150"/>
            <a:ext cx="1538443" cy="426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 flipV="1">
            <a:off x="7357730" y="1534222"/>
            <a:ext cx="1509823" cy="340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9360488" y="1724796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9336752" y="1564714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9341330" y="1789367"/>
            <a:ext cx="1270138" cy="89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/>
          <p:cNvSpPr txBox="1"/>
          <p:nvPr/>
        </p:nvSpPr>
        <p:spPr>
          <a:xfrm>
            <a:off x="512106" y="21962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07" name="TextBox 306"/>
          <p:cNvSpPr txBox="1"/>
          <p:nvPr/>
        </p:nvSpPr>
        <p:spPr>
          <a:xfrm>
            <a:off x="4348262" y="2217335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308" name="Straight Arrow Connector 307"/>
          <p:cNvCxnSpPr/>
          <p:nvPr/>
        </p:nvCxnSpPr>
        <p:spPr>
          <a:xfrm>
            <a:off x="4816208" y="2995924"/>
            <a:ext cx="35571" cy="3546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4851779" y="3323230"/>
            <a:ext cx="242247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/>
          <p:cNvSpPr txBox="1"/>
          <p:nvPr/>
        </p:nvSpPr>
        <p:spPr>
          <a:xfrm>
            <a:off x="4474448" y="298638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11" name="TextBox 310"/>
          <p:cNvSpPr txBox="1"/>
          <p:nvPr/>
        </p:nvSpPr>
        <p:spPr>
          <a:xfrm>
            <a:off x="10454184" y="2931671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12" name="Straight Arrow Connector 311"/>
          <p:cNvCxnSpPr/>
          <p:nvPr/>
        </p:nvCxnSpPr>
        <p:spPr>
          <a:xfrm flipH="1" flipV="1">
            <a:off x="8835656" y="3561907"/>
            <a:ext cx="19780" cy="3686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H="1" flipV="1">
            <a:off x="845389" y="3526010"/>
            <a:ext cx="7988061" cy="431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endCxn id="327" idx="0"/>
          </p:cNvCxnSpPr>
          <p:nvPr/>
        </p:nvCxnSpPr>
        <p:spPr>
          <a:xfrm flipH="1">
            <a:off x="10716143" y="2958966"/>
            <a:ext cx="16684" cy="977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V="1">
            <a:off x="7267903" y="2965041"/>
            <a:ext cx="31532" cy="3626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7395674" y="297896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17" name="Straight Connector 316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/>
          <p:cNvSpPr txBox="1"/>
          <p:nvPr/>
        </p:nvSpPr>
        <p:spPr>
          <a:xfrm>
            <a:off x="10789558" y="2125279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319" name="TextBox 318"/>
          <p:cNvSpPr txBox="1"/>
          <p:nvPr/>
        </p:nvSpPr>
        <p:spPr>
          <a:xfrm>
            <a:off x="2114149" y="2393413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LArFOX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8281033" y="2372148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eFOX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1" name="TextBox 320"/>
          <p:cNvSpPr txBox="1"/>
          <p:nvPr/>
        </p:nvSpPr>
        <p:spPr>
          <a:xfrm>
            <a:off x="8882126" y="1465626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x48</a:t>
            </a:r>
            <a:endParaRPr lang="en-US" sz="1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10812186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23" name="Rectangle 322"/>
          <p:cNvSpPr/>
          <p:nvPr/>
        </p:nvSpPr>
        <p:spPr>
          <a:xfrm>
            <a:off x="8623424" y="3930519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10452225" y="39347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extBox 324"/>
          <p:cNvSpPr txBox="1"/>
          <p:nvPr/>
        </p:nvSpPr>
        <p:spPr>
          <a:xfrm>
            <a:off x="9030683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26" name="TextBox 325"/>
          <p:cNvSpPr txBox="1"/>
          <p:nvPr/>
        </p:nvSpPr>
        <p:spPr>
          <a:xfrm>
            <a:off x="8617037" y="393643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10452661" y="3936438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8" name="TextBox 327"/>
          <p:cNvSpPr txBox="1"/>
          <p:nvPr/>
        </p:nvSpPr>
        <p:spPr>
          <a:xfrm>
            <a:off x="10482231" y="253299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9" name="TextBox 328"/>
          <p:cNvSpPr txBox="1"/>
          <p:nvPr/>
        </p:nvSpPr>
        <p:spPr>
          <a:xfrm>
            <a:off x="7036172" y="2614880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0" name="TextBox 329"/>
          <p:cNvSpPr txBox="1"/>
          <p:nvPr/>
        </p:nvSpPr>
        <p:spPr>
          <a:xfrm>
            <a:off x="4524984" y="2608056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1" name="TextBox 330"/>
          <p:cNvSpPr txBox="1"/>
          <p:nvPr/>
        </p:nvSpPr>
        <p:spPr>
          <a:xfrm>
            <a:off x="608076" y="2621703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2" name="TextBox 331"/>
          <p:cNvSpPr txBox="1"/>
          <p:nvPr/>
        </p:nvSpPr>
        <p:spPr>
          <a:xfrm>
            <a:off x="928439" y="2193689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33" name="TextBox 332"/>
          <p:cNvSpPr txBox="1"/>
          <p:nvPr/>
        </p:nvSpPr>
        <p:spPr>
          <a:xfrm>
            <a:off x="5144649" y="30497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334" name="TextBox 333"/>
          <p:cNvSpPr txBox="1"/>
          <p:nvPr/>
        </p:nvSpPr>
        <p:spPr>
          <a:xfrm>
            <a:off x="10211949" y="3268827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335" name="TextBox 334"/>
          <p:cNvSpPr txBox="1"/>
          <p:nvPr/>
        </p:nvSpPr>
        <p:spPr>
          <a:xfrm>
            <a:off x="7173474" y="996104"/>
            <a:ext cx="221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</a:p>
          <a:p>
            <a:r>
              <a:rPr lang="en-US" sz="1400" dirty="0" smtClean="0"/>
              <a:t>With </a:t>
            </a:r>
            <a:r>
              <a:rPr lang="en-US" sz="1400" dirty="0" err="1" smtClean="0"/>
              <a:t>splittters</a:t>
            </a:r>
            <a:endParaRPr lang="en-US" sz="1400" dirty="0"/>
          </a:p>
        </p:txBody>
      </p:sp>
      <p:sp>
        <p:nvSpPr>
          <p:cNvPr id="336" name="TextBox 335"/>
          <p:cNvSpPr txBox="1"/>
          <p:nvPr/>
        </p:nvSpPr>
        <p:spPr>
          <a:xfrm>
            <a:off x="9354699" y="13257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2010924" y="32402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8369300" y="1689100"/>
            <a:ext cx="495300" cy="336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7907361" y="1921976"/>
            <a:ext cx="464024" cy="3821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8375650" y="1797050"/>
            <a:ext cx="495300" cy="336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910120" y="1922898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x6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889" y="309732"/>
            <a:ext cx="29074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Test Configuration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--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direct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path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22" y="2074737"/>
            <a:ext cx="31556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High level diagram 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light path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(trivial case)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287" y="6242821"/>
            <a:ext cx="1097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http://www.pa.msu.edu/hep/atlas/l1calo/fox/specification/2_demonstrator/figures/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877" y="320760"/>
            <a:ext cx="5971193" cy="583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032" y="2074476"/>
            <a:ext cx="88498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same procedure  that was illustrated for the measurements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of the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Test Configuration without splitters 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is also followed here for :</a:t>
            </a:r>
          </a:p>
          <a:p>
            <a:pPr lvl="1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CMX</a:t>
            </a:r>
            <a:endParaRPr lang="en-US" dirty="0" smtClean="0"/>
          </a:p>
          <a:p>
            <a:pPr lvl="2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Optical Insertion Loss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handheld meter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Fluke</a:t>
            </a:r>
            <a:endParaRPr lang="en-US" dirty="0" smtClean="0"/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splitters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1075" y="1064599"/>
            <a:ext cx="679589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FOX demonstrator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Configuration for</a:t>
            </a:r>
          </a:p>
          <a:p>
            <a:pPr algn="ctr"/>
            <a:endParaRPr lang="en-US" sz="6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Test  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-- 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splitters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889" y="309732"/>
            <a:ext cx="29074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Test Configuration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--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splitters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22" y="2074737"/>
            <a:ext cx="31556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High level diagram 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light paths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287" y="6242821"/>
            <a:ext cx="1097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http://www.pa.msu.edu/hep/atlas/l1calo/fox/specification/2_demonstrator/figures/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787" y="170128"/>
            <a:ext cx="6028550" cy="602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889" y="309732"/>
            <a:ext cx="29074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Test Configuration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--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splitters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22" y="2074737"/>
            <a:ext cx="3825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Detailed connection map between all modules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287" y="6242821"/>
            <a:ext cx="1097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http://www.pa.msu.edu/hep/atlas/l1calo/fox/specification/2_demonstrator/figures/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0136" y="3927659"/>
            <a:ext cx="3897925" cy="230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8930" y="329605"/>
            <a:ext cx="3682395" cy="49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Arrow Connector 157"/>
          <p:cNvCxnSpPr/>
          <p:nvPr/>
        </p:nvCxnSpPr>
        <p:spPr>
          <a:xfrm>
            <a:off x="6088239" y="4903767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7472855" y="5108028"/>
            <a:ext cx="135583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0746953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086030" y="4989158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6062294" y="4829076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066872" y="5053729"/>
            <a:ext cx="1351845" cy="7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8812925" y="4312656"/>
            <a:ext cx="42511" cy="7953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10641724" y="4366960"/>
            <a:ext cx="40454" cy="18288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6040943" y="5893097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 flipV="1">
            <a:off x="6012612" y="6064371"/>
            <a:ext cx="1535501" cy="103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 flipV="1">
            <a:off x="6050987" y="5972659"/>
            <a:ext cx="1572848" cy="19113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 flipV="1">
            <a:off x="5997241" y="5769011"/>
            <a:ext cx="1542689" cy="325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7573102" y="6138439"/>
            <a:ext cx="3090041" cy="15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8996981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flipV="1">
            <a:off x="6088239" y="5098211"/>
            <a:ext cx="1330478" cy="17648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6086030" y="5115464"/>
            <a:ext cx="1324061" cy="244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V="1">
            <a:off x="6062294" y="5106838"/>
            <a:ext cx="1330544" cy="9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6066872" y="5124091"/>
            <a:ext cx="1343219" cy="30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6029864" y="6176513"/>
            <a:ext cx="1518250" cy="155276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007570" y="6185140"/>
            <a:ext cx="1488785" cy="251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6029864" y="6167887"/>
            <a:ext cx="1500996" cy="69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splitters:  Optical Insertion Loss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CMX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166404" y="5324551"/>
            <a:ext cx="118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6156414" y="6329046"/>
            <a:ext cx="129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72 Fibers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7583049" y="61263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(72)</a:t>
            </a:r>
            <a:endParaRPr lang="en-US" sz="1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7535424" y="50690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243" name="Rectangle 242"/>
          <p:cNvSpPr/>
          <p:nvPr/>
        </p:nvSpPr>
        <p:spPr>
          <a:xfrm>
            <a:off x="723331" y="4790364"/>
            <a:ext cx="2524836" cy="1637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955343" y="5295331"/>
            <a:ext cx="185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CMX</a:t>
            </a:r>
            <a:endParaRPr lang="en-US" sz="4000" dirty="0"/>
          </a:p>
        </p:txBody>
      </p:sp>
      <p:sp>
        <p:nvSpPr>
          <p:cNvPr id="245" name="TextBox 244"/>
          <p:cNvSpPr txBox="1"/>
          <p:nvPr/>
        </p:nvSpPr>
        <p:spPr>
          <a:xfrm>
            <a:off x="2437507" y="5094717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246" name="TextBox 245"/>
          <p:cNvSpPr txBox="1"/>
          <p:nvPr/>
        </p:nvSpPr>
        <p:spPr>
          <a:xfrm>
            <a:off x="3450278" y="616025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247" name="Straight Arrow Connector 246"/>
          <p:cNvCxnSpPr>
            <a:stCxn id="258" idx="3"/>
          </p:cNvCxnSpPr>
          <p:nvPr/>
        </p:nvCxnSpPr>
        <p:spPr>
          <a:xfrm flipV="1">
            <a:off x="3421117" y="5124091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2514038" y="599947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49" name="TextBox 248"/>
          <p:cNvSpPr txBox="1"/>
          <p:nvPr/>
        </p:nvSpPr>
        <p:spPr>
          <a:xfrm>
            <a:off x="2491034" y="4938298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250" name="Straight Arrow Connector 249"/>
          <p:cNvCxnSpPr>
            <a:endCxn id="259" idx="3"/>
          </p:cNvCxnSpPr>
          <p:nvPr/>
        </p:nvCxnSpPr>
        <p:spPr>
          <a:xfrm flipH="1" flipV="1">
            <a:off x="3436883" y="6076535"/>
            <a:ext cx="735068" cy="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V="1">
            <a:off x="4029075" y="4953036"/>
            <a:ext cx="1560586" cy="17141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4616537" y="4701614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253" name="Rectangle 252"/>
          <p:cNvSpPr/>
          <p:nvPr/>
        </p:nvSpPr>
        <p:spPr>
          <a:xfrm>
            <a:off x="5602501" y="5768441"/>
            <a:ext cx="429904" cy="3878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2510084" y="580146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255" name="Straight Arrow Connector 254"/>
          <p:cNvCxnSpPr/>
          <p:nvPr/>
        </p:nvCxnSpPr>
        <p:spPr>
          <a:xfrm flipV="1">
            <a:off x="4048125" y="5044926"/>
            <a:ext cx="1569899" cy="79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V="1">
            <a:off x="4048125" y="4827181"/>
            <a:ext cx="1544601" cy="297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>
            <a:off x="4019550" y="5143500"/>
            <a:ext cx="1595132" cy="15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/>
          <p:cNvSpPr/>
          <p:nvPr/>
        </p:nvSpPr>
        <p:spPr>
          <a:xfrm>
            <a:off x="2957093" y="4939535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2972859" y="588546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608694" y="4787135"/>
            <a:ext cx="429904" cy="3802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Arrow Connector 260"/>
          <p:cNvCxnSpPr/>
          <p:nvPr/>
        </p:nvCxnSpPr>
        <p:spPr>
          <a:xfrm flipH="1">
            <a:off x="4210050" y="5881230"/>
            <a:ext cx="1384726" cy="20524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>
            <a:off x="4181475" y="5981700"/>
            <a:ext cx="1371600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H="1">
            <a:off x="4219575" y="5800725"/>
            <a:ext cx="1352551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 flipV="1">
            <a:off x="4191000" y="6067425"/>
            <a:ext cx="1381128" cy="19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4643142" y="5650501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266" name="TextBox 265"/>
          <p:cNvSpPr txBox="1"/>
          <p:nvPr/>
        </p:nvSpPr>
        <p:spPr>
          <a:xfrm>
            <a:off x="3402982" y="5261622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67" name="TextBox 266"/>
          <p:cNvSpPr txBox="1"/>
          <p:nvPr/>
        </p:nvSpPr>
        <p:spPr>
          <a:xfrm>
            <a:off x="5503937" y="4481975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68" name="TextBox 267"/>
          <p:cNvSpPr txBox="1"/>
          <p:nvPr/>
        </p:nvSpPr>
        <p:spPr>
          <a:xfrm>
            <a:off x="5507221" y="5475203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69" name="TextBox 268"/>
          <p:cNvSpPr txBox="1"/>
          <p:nvPr/>
        </p:nvSpPr>
        <p:spPr>
          <a:xfrm>
            <a:off x="5613487" y="47936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5600787" y="57588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71" name="TextBox 270"/>
          <p:cNvSpPr txBox="1"/>
          <p:nvPr/>
        </p:nvSpPr>
        <p:spPr>
          <a:xfrm>
            <a:off x="3782574" y="515477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72" name="TextBox 271"/>
          <p:cNvSpPr txBox="1"/>
          <p:nvPr/>
        </p:nvSpPr>
        <p:spPr>
          <a:xfrm>
            <a:off x="3801624" y="60977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73" name="TextBox 272"/>
          <p:cNvSpPr txBox="1"/>
          <p:nvPr/>
        </p:nvSpPr>
        <p:spPr>
          <a:xfrm>
            <a:off x="2949662" y="494608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2968712" y="588906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75" name="Rectangle 274"/>
          <p:cNvSpPr/>
          <p:nvPr/>
        </p:nvSpPr>
        <p:spPr>
          <a:xfrm>
            <a:off x="477672" y="786809"/>
            <a:ext cx="4872250" cy="20048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6648735" y="850605"/>
            <a:ext cx="4872250" cy="192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613075" y="2623127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1158985" y="262312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4533331" y="2607342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7044519" y="2607341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10483755" y="254427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11056961" y="254427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Arrow Connector 282"/>
          <p:cNvCxnSpPr>
            <a:endCxn id="277" idx="2"/>
          </p:cNvCxnSpPr>
          <p:nvPr/>
        </p:nvCxnSpPr>
        <p:spPr>
          <a:xfrm flipH="1" flipV="1">
            <a:off x="845087" y="3005264"/>
            <a:ext cx="16150" cy="546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/>
          <p:cNvSpPr txBox="1"/>
          <p:nvPr/>
        </p:nvSpPr>
        <p:spPr>
          <a:xfrm>
            <a:off x="4697104" y="2231605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285" name="Straight Arrow Connector 284"/>
          <p:cNvCxnSpPr>
            <a:endCxn id="279" idx="0"/>
          </p:cNvCxnSpPr>
          <p:nvPr/>
        </p:nvCxnSpPr>
        <p:spPr>
          <a:xfrm>
            <a:off x="4743450" y="1752600"/>
            <a:ext cx="21893" cy="8547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866633" y="1715211"/>
            <a:ext cx="3903260" cy="204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77" idx="0"/>
          </p:cNvCxnSpPr>
          <p:nvPr/>
        </p:nvCxnSpPr>
        <p:spPr>
          <a:xfrm flipV="1">
            <a:off x="845087" y="1685925"/>
            <a:ext cx="2638" cy="9372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V="1">
            <a:off x="7322788" y="1838325"/>
            <a:ext cx="30512" cy="7848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7375359" y="1626882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/>
          <p:cNvSpPr/>
          <p:nvPr/>
        </p:nvSpPr>
        <p:spPr>
          <a:xfrm>
            <a:off x="8887982" y="1459696"/>
            <a:ext cx="429904" cy="3343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1" name="Straight Arrow Connector 290"/>
          <p:cNvCxnSpPr/>
          <p:nvPr/>
        </p:nvCxnSpPr>
        <p:spPr>
          <a:xfrm>
            <a:off x="9362697" y="1639405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endCxn id="281" idx="0"/>
          </p:cNvCxnSpPr>
          <p:nvPr/>
        </p:nvCxnSpPr>
        <p:spPr>
          <a:xfrm flipH="1">
            <a:off x="10715767" y="1866900"/>
            <a:ext cx="9383" cy="6773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7438421" y="2180041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517304" y="3049410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95" name="TextBox 294"/>
          <p:cNvSpPr txBox="1"/>
          <p:nvPr/>
        </p:nvSpPr>
        <p:spPr>
          <a:xfrm>
            <a:off x="6964151" y="2177146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96" name="TextBox 295"/>
          <p:cNvSpPr txBox="1"/>
          <p:nvPr/>
        </p:nvSpPr>
        <p:spPr>
          <a:xfrm>
            <a:off x="10366740" y="2132377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97" name="TextBox 296"/>
          <p:cNvSpPr txBox="1"/>
          <p:nvPr/>
        </p:nvSpPr>
        <p:spPr>
          <a:xfrm>
            <a:off x="8717681" y="1142090"/>
            <a:ext cx="92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LC/LC</a:t>
            </a:r>
            <a:endParaRPr lang="en-US" dirty="0"/>
          </a:p>
        </p:txBody>
      </p:sp>
      <p:sp>
        <p:nvSpPr>
          <p:cNvPr id="298" name="TextBox 297"/>
          <p:cNvSpPr txBox="1"/>
          <p:nvPr/>
        </p:nvSpPr>
        <p:spPr>
          <a:xfrm>
            <a:off x="2220474" y="14495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299" name="TextBox 298"/>
          <p:cNvSpPr txBox="1"/>
          <p:nvPr/>
        </p:nvSpPr>
        <p:spPr>
          <a:xfrm>
            <a:off x="473159" y="3759199"/>
            <a:ext cx="86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Above the line EXACTLY matches the setup planned for this FOX demonstrator test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00" name="Straight Arrow Connector 299"/>
          <p:cNvCxnSpPr/>
          <p:nvPr/>
        </p:nvCxnSpPr>
        <p:spPr>
          <a:xfrm flipV="1">
            <a:off x="7316107" y="1789339"/>
            <a:ext cx="1604680" cy="100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 flipV="1">
            <a:off x="7338857" y="1689192"/>
            <a:ext cx="1572848" cy="191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 flipV="1">
            <a:off x="7357730" y="1534222"/>
            <a:ext cx="1509823" cy="340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9360488" y="1724796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9336752" y="1564714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9341330" y="1789367"/>
            <a:ext cx="1270138" cy="89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/>
          <p:cNvSpPr txBox="1"/>
          <p:nvPr/>
        </p:nvSpPr>
        <p:spPr>
          <a:xfrm>
            <a:off x="512106" y="21962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07" name="TextBox 306"/>
          <p:cNvSpPr txBox="1"/>
          <p:nvPr/>
        </p:nvSpPr>
        <p:spPr>
          <a:xfrm>
            <a:off x="4348262" y="2217335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308" name="Straight Arrow Connector 307"/>
          <p:cNvCxnSpPr/>
          <p:nvPr/>
        </p:nvCxnSpPr>
        <p:spPr>
          <a:xfrm>
            <a:off x="4816208" y="2995924"/>
            <a:ext cx="35571" cy="3546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4851779" y="3323230"/>
            <a:ext cx="242247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/>
          <p:cNvSpPr txBox="1"/>
          <p:nvPr/>
        </p:nvSpPr>
        <p:spPr>
          <a:xfrm>
            <a:off x="4474448" y="298638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11" name="TextBox 310"/>
          <p:cNvSpPr txBox="1"/>
          <p:nvPr/>
        </p:nvSpPr>
        <p:spPr>
          <a:xfrm>
            <a:off x="10454184" y="2931671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12" name="Straight Arrow Connector 311"/>
          <p:cNvCxnSpPr/>
          <p:nvPr/>
        </p:nvCxnSpPr>
        <p:spPr>
          <a:xfrm flipH="1" flipV="1">
            <a:off x="8835656" y="3561907"/>
            <a:ext cx="19780" cy="3686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H="1" flipV="1">
            <a:off x="845389" y="3526010"/>
            <a:ext cx="7988061" cy="431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endCxn id="327" idx="0"/>
          </p:cNvCxnSpPr>
          <p:nvPr/>
        </p:nvCxnSpPr>
        <p:spPr>
          <a:xfrm flipH="1">
            <a:off x="10716143" y="2958966"/>
            <a:ext cx="16684" cy="977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V="1">
            <a:off x="7267903" y="2965041"/>
            <a:ext cx="31532" cy="3626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7395674" y="297896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17" name="Straight Connector 316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/>
          <p:cNvSpPr txBox="1"/>
          <p:nvPr/>
        </p:nvSpPr>
        <p:spPr>
          <a:xfrm>
            <a:off x="10789558" y="2125279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319" name="TextBox 318"/>
          <p:cNvSpPr txBox="1"/>
          <p:nvPr/>
        </p:nvSpPr>
        <p:spPr>
          <a:xfrm>
            <a:off x="2114149" y="2393413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LArFOX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8281033" y="2372148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gFOX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1" name="TextBox 320"/>
          <p:cNvSpPr txBox="1"/>
          <p:nvPr/>
        </p:nvSpPr>
        <p:spPr>
          <a:xfrm>
            <a:off x="8882126" y="1465626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x48</a:t>
            </a:r>
            <a:endParaRPr lang="en-US" sz="1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10812186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23" name="Rectangle 322"/>
          <p:cNvSpPr/>
          <p:nvPr/>
        </p:nvSpPr>
        <p:spPr>
          <a:xfrm>
            <a:off x="8623424" y="3930519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10452225" y="39347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extBox 324"/>
          <p:cNvSpPr txBox="1"/>
          <p:nvPr/>
        </p:nvSpPr>
        <p:spPr>
          <a:xfrm>
            <a:off x="9030683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26" name="TextBox 325"/>
          <p:cNvSpPr txBox="1"/>
          <p:nvPr/>
        </p:nvSpPr>
        <p:spPr>
          <a:xfrm>
            <a:off x="8617037" y="393643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10452661" y="3936438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8" name="TextBox 327"/>
          <p:cNvSpPr txBox="1"/>
          <p:nvPr/>
        </p:nvSpPr>
        <p:spPr>
          <a:xfrm>
            <a:off x="10482231" y="253299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9" name="TextBox 328"/>
          <p:cNvSpPr txBox="1"/>
          <p:nvPr/>
        </p:nvSpPr>
        <p:spPr>
          <a:xfrm>
            <a:off x="7036172" y="2614880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0" name="TextBox 329"/>
          <p:cNvSpPr txBox="1"/>
          <p:nvPr/>
        </p:nvSpPr>
        <p:spPr>
          <a:xfrm>
            <a:off x="4524984" y="2608056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1" name="TextBox 330"/>
          <p:cNvSpPr txBox="1"/>
          <p:nvPr/>
        </p:nvSpPr>
        <p:spPr>
          <a:xfrm>
            <a:off x="608076" y="2621703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2" name="TextBox 331"/>
          <p:cNvSpPr txBox="1"/>
          <p:nvPr/>
        </p:nvSpPr>
        <p:spPr>
          <a:xfrm>
            <a:off x="928439" y="2193689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33" name="TextBox 332"/>
          <p:cNvSpPr txBox="1"/>
          <p:nvPr/>
        </p:nvSpPr>
        <p:spPr>
          <a:xfrm>
            <a:off x="5144649" y="30497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334" name="TextBox 333"/>
          <p:cNvSpPr txBox="1"/>
          <p:nvPr/>
        </p:nvSpPr>
        <p:spPr>
          <a:xfrm>
            <a:off x="10211949" y="3268827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</a:t>
            </a:r>
            <a:r>
              <a:rPr lang="en-US" sz="1400" dirty="0" smtClean="0"/>
              <a:t>Cable (72)</a:t>
            </a:r>
            <a:endParaRPr lang="en-US" sz="1400" dirty="0"/>
          </a:p>
        </p:txBody>
      </p:sp>
      <p:sp>
        <p:nvSpPr>
          <p:cNvPr id="335" name="TextBox 334"/>
          <p:cNvSpPr txBox="1"/>
          <p:nvPr/>
        </p:nvSpPr>
        <p:spPr>
          <a:xfrm>
            <a:off x="7173474" y="13257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336" name="TextBox 335"/>
          <p:cNvSpPr txBox="1"/>
          <p:nvPr/>
        </p:nvSpPr>
        <p:spPr>
          <a:xfrm>
            <a:off x="9354699" y="13257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(72)</a:t>
            </a:r>
            <a:endParaRPr lang="en-US" sz="1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2010924" y="32402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9378473" y="1823599"/>
            <a:ext cx="1330478" cy="17648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9376264" y="1840852"/>
            <a:ext cx="1324061" cy="244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9352528" y="1832226"/>
            <a:ext cx="1330544" cy="9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9357106" y="1849479"/>
            <a:ext cx="1343219" cy="30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032" y="2074476"/>
            <a:ext cx="88498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same procedure  that was illustrated for the measurements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of the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Test Configuration without splitters 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is also followed here for :</a:t>
            </a:r>
          </a:p>
          <a:p>
            <a:pPr lvl="1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CMX</a:t>
            </a:r>
            <a:endParaRPr lang="en-US" dirty="0" smtClean="0"/>
          </a:p>
          <a:p>
            <a:pPr lvl="2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Optical Insertion Loss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handheld meter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Fluke</a:t>
            </a:r>
            <a:endParaRPr lang="en-US" dirty="0" smtClean="0"/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splitters: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1074" y="1064599"/>
            <a:ext cx="679589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FOX demonstrator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Configuration for</a:t>
            </a:r>
          </a:p>
          <a:p>
            <a:pPr algn="ctr"/>
            <a:endParaRPr lang="en-US" sz="6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Test  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-- with 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splitters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889" y="309732"/>
            <a:ext cx="29074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Test Configuration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-- with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splitters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22" y="2074737"/>
            <a:ext cx="31556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High level diagram 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light paths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287" y="6242821"/>
            <a:ext cx="1097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http://www.pa.msu.edu/hep/atlas/l1calo/fox/specification/2_demonstrator/figures/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465" y="313697"/>
            <a:ext cx="6017973" cy="582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7098" y="3856951"/>
            <a:ext cx="3747322" cy="228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3889" y="309732"/>
            <a:ext cx="29074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Test Configuration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-- with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splitters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22" y="2074737"/>
            <a:ext cx="3825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Detailed connection map between all modules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287" y="6242821"/>
            <a:ext cx="1097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http://www.pa.msu.edu/hep/atlas/l1calo/fox/specification/2_demonstrator/figures/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9879" y="353639"/>
            <a:ext cx="3715005" cy="494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Arrow Connector 157"/>
          <p:cNvCxnSpPr/>
          <p:nvPr/>
        </p:nvCxnSpPr>
        <p:spPr>
          <a:xfrm>
            <a:off x="6088239" y="4903767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7472855" y="5108028"/>
            <a:ext cx="135583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0746953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086030" y="4989158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6062294" y="4829076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066872" y="5053729"/>
            <a:ext cx="1351845" cy="7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8812925" y="4312656"/>
            <a:ext cx="42511" cy="7953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10641724" y="4366960"/>
            <a:ext cx="40454" cy="18288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6040943" y="5893097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 flipV="1">
            <a:off x="6012612" y="6064371"/>
            <a:ext cx="1535501" cy="103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 flipV="1">
            <a:off x="6050987" y="5972659"/>
            <a:ext cx="1572848" cy="19113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 flipV="1">
            <a:off x="5997241" y="5769011"/>
            <a:ext cx="1542689" cy="325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7573102" y="6138439"/>
            <a:ext cx="3090041" cy="15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8996981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flipV="1">
            <a:off x="6088239" y="5098211"/>
            <a:ext cx="1330478" cy="17648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6086030" y="5115464"/>
            <a:ext cx="1324061" cy="244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V="1">
            <a:off x="6062294" y="5106838"/>
            <a:ext cx="1330544" cy="9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6066872" y="5124091"/>
            <a:ext cx="1343219" cy="30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6029864" y="6176513"/>
            <a:ext cx="1518250" cy="155276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007570" y="6185140"/>
            <a:ext cx="1488785" cy="251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6029864" y="6167887"/>
            <a:ext cx="1500996" cy="69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splitters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:  Optical Insertion Loss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CMX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166404" y="5324551"/>
            <a:ext cx="118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7535424" y="50690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243" name="Rectangle 242"/>
          <p:cNvSpPr/>
          <p:nvPr/>
        </p:nvSpPr>
        <p:spPr>
          <a:xfrm>
            <a:off x="723331" y="4790364"/>
            <a:ext cx="2524836" cy="1637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955343" y="5295331"/>
            <a:ext cx="185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CMX</a:t>
            </a:r>
            <a:endParaRPr lang="en-US" sz="4000" dirty="0"/>
          </a:p>
        </p:txBody>
      </p:sp>
      <p:sp>
        <p:nvSpPr>
          <p:cNvPr id="245" name="TextBox 244"/>
          <p:cNvSpPr txBox="1"/>
          <p:nvPr/>
        </p:nvSpPr>
        <p:spPr>
          <a:xfrm>
            <a:off x="2437507" y="5094717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246" name="TextBox 245"/>
          <p:cNvSpPr txBox="1"/>
          <p:nvPr/>
        </p:nvSpPr>
        <p:spPr>
          <a:xfrm>
            <a:off x="3450278" y="616025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247" name="Straight Arrow Connector 246"/>
          <p:cNvCxnSpPr>
            <a:stCxn id="258" idx="3"/>
          </p:cNvCxnSpPr>
          <p:nvPr/>
        </p:nvCxnSpPr>
        <p:spPr>
          <a:xfrm flipV="1">
            <a:off x="3421117" y="5124091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2514038" y="599947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49" name="TextBox 248"/>
          <p:cNvSpPr txBox="1"/>
          <p:nvPr/>
        </p:nvSpPr>
        <p:spPr>
          <a:xfrm>
            <a:off x="2491034" y="4938298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250" name="Straight Arrow Connector 249"/>
          <p:cNvCxnSpPr>
            <a:endCxn id="259" idx="3"/>
          </p:cNvCxnSpPr>
          <p:nvPr/>
        </p:nvCxnSpPr>
        <p:spPr>
          <a:xfrm flipH="1" flipV="1">
            <a:off x="3436883" y="6076535"/>
            <a:ext cx="735068" cy="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V="1">
            <a:off x="4029075" y="4953036"/>
            <a:ext cx="1560586" cy="17141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4616537" y="4701614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253" name="Rectangle 252"/>
          <p:cNvSpPr/>
          <p:nvPr/>
        </p:nvSpPr>
        <p:spPr>
          <a:xfrm>
            <a:off x="5602501" y="5768441"/>
            <a:ext cx="429904" cy="3878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2510084" y="580146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255" name="Straight Arrow Connector 254"/>
          <p:cNvCxnSpPr/>
          <p:nvPr/>
        </p:nvCxnSpPr>
        <p:spPr>
          <a:xfrm flipV="1">
            <a:off x="4048125" y="5044926"/>
            <a:ext cx="1569899" cy="79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V="1">
            <a:off x="4048125" y="4827181"/>
            <a:ext cx="1544601" cy="297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>
            <a:off x="4019550" y="5143500"/>
            <a:ext cx="1595132" cy="15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/>
          <p:cNvSpPr/>
          <p:nvPr/>
        </p:nvSpPr>
        <p:spPr>
          <a:xfrm>
            <a:off x="2957093" y="4939535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2972859" y="588546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608694" y="4787135"/>
            <a:ext cx="429904" cy="3802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Arrow Connector 260"/>
          <p:cNvCxnSpPr/>
          <p:nvPr/>
        </p:nvCxnSpPr>
        <p:spPr>
          <a:xfrm flipH="1">
            <a:off x="4210050" y="5881230"/>
            <a:ext cx="1384726" cy="20524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>
            <a:off x="4181475" y="5981700"/>
            <a:ext cx="1371600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H="1">
            <a:off x="4219575" y="5800725"/>
            <a:ext cx="1352551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 flipV="1">
            <a:off x="4191000" y="6067425"/>
            <a:ext cx="1381128" cy="19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4643142" y="5650501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266" name="TextBox 265"/>
          <p:cNvSpPr txBox="1"/>
          <p:nvPr/>
        </p:nvSpPr>
        <p:spPr>
          <a:xfrm>
            <a:off x="3402982" y="5261622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67" name="TextBox 266"/>
          <p:cNvSpPr txBox="1"/>
          <p:nvPr/>
        </p:nvSpPr>
        <p:spPr>
          <a:xfrm>
            <a:off x="5503937" y="4481975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68" name="TextBox 267"/>
          <p:cNvSpPr txBox="1"/>
          <p:nvPr/>
        </p:nvSpPr>
        <p:spPr>
          <a:xfrm>
            <a:off x="5507221" y="5475203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69" name="TextBox 268"/>
          <p:cNvSpPr txBox="1"/>
          <p:nvPr/>
        </p:nvSpPr>
        <p:spPr>
          <a:xfrm>
            <a:off x="5613487" y="47936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5600787" y="57588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71" name="TextBox 270"/>
          <p:cNvSpPr txBox="1"/>
          <p:nvPr/>
        </p:nvSpPr>
        <p:spPr>
          <a:xfrm>
            <a:off x="3782574" y="515477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72" name="TextBox 271"/>
          <p:cNvSpPr txBox="1"/>
          <p:nvPr/>
        </p:nvSpPr>
        <p:spPr>
          <a:xfrm>
            <a:off x="3801624" y="60977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73" name="TextBox 272"/>
          <p:cNvSpPr txBox="1"/>
          <p:nvPr/>
        </p:nvSpPr>
        <p:spPr>
          <a:xfrm>
            <a:off x="2949662" y="494608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2968712" y="588906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75" name="Rectangle 274"/>
          <p:cNvSpPr/>
          <p:nvPr/>
        </p:nvSpPr>
        <p:spPr>
          <a:xfrm>
            <a:off x="477672" y="786809"/>
            <a:ext cx="4872250" cy="20048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6648735" y="850605"/>
            <a:ext cx="4872250" cy="192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613075" y="2623127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1158985" y="262312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4533331" y="2607342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7044519" y="2607341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10483755" y="254427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11056961" y="254427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Arrow Connector 282"/>
          <p:cNvCxnSpPr>
            <a:endCxn id="277" idx="2"/>
          </p:cNvCxnSpPr>
          <p:nvPr/>
        </p:nvCxnSpPr>
        <p:spPr>
          <a:xfrm flipH="1" flipV="1">
            <a:off x="845087" y="3005264"/>
            <a:ext cx="16150" cy="546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/>
          <p:cNvSpPr txBox="1"/>
          <p:nvPr/>
        </p:nvSpPr>
        <p:spPr>
          <a:xfrm>
            <a:off x="4697104" y="2231605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285" name="Straight Arrow Connector 284"/>
          <p:cNvCxnSpPr>
            <a:endCxn id="279" idx="0"/>
          </p:cNvCxnSpPr>
          <p:nvPr/>
        </p:nvCxnSpPr>
        <p:spPr>
          <a:xfrm>
            <a:off x="4743450" y="1752600"/>
            <a:ext cx="21893" cy="8547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866633" y="1715211"/>
            <a:ext cx="3903260" cy="204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77" idx="0"/>
          </p:cNvCxnSpPr>
          <p:nvPr/>
        </p:nvCxnSpPr>
        <p:spPr>
          <a:xfrm flipV="1">
            <a:off x="845087" y="1685925"/>
            <a:ext cx="2638" cy="9372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 flipV="1">
            <a:off x="7322788" y="1838325"/>
            <a:ext cx="30512" cy="7848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V="1">
            <a:off x="7375359" y="1626882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/>
          <p:cNvSpPr/>
          <p:nvPr/>
        </p:nvSpPr>
        <p:spPr>
          <a:xfrm>
            <a:off x="8887982" y="1459696"/>
            <a:ext cx="429904" cy="3343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1" name="Straight Arrow Connector 290"/>
          <p:cNvCxnSpPr/>
          <p:nvPr/>
        </p:nvCxnSpPr>
        <p:spPr>
          <a:xfrm>
            <a:off x="9362697" y="1639405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endCxn id="281" idx="0"/>
          </p:cNvCxnSpPr>
          <p:nvPr/>
        </p:nvCxnSpPr>
        <p:spPr>
          <a:xfrm flipH="1">
            <a:off x="10715767" y="1866900"/>
            <a:ext cx="9383" cy="6773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7438421" y="2180041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517304" y="3049410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95" name="TextBox 294"/>
          <p:cNvSpPr txBox="1"/>
          <p:nvPr/>
        </p:nvSpPr>
        <p:spPr>
          <a:xfrm>
            <a:off x="6964151" y="2177146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96" name="TextBox 295"/>
          <p:cNvSpPr txBox="1"/>
          <p:nvPr/>
        </p:nvSpPr>
        <p:spPr>
          <a:xfrm>
            <a:off x="10366740" y="2132377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97" name="TextBox 296"/>
          <p:cNvSpPr txBox="1"/>
          <p:nvPr/>
        </p:nvSpPr>
        <p:spPr>
          <a:xfrm>
            <a:off x="8717681" y="1142090"/>
            <a:ext cx="92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LC/LC</a:t>
            </a:r>
            <a:endParaRPr lang="en-US" dirty="0"/>
          </a:p>
        </p:txBody>
      </p:sp>
      <p:sp>
        <p:nvSpPr>
          <p:cNvPr id="298" name="TextBox 297"/>
          <p:cNvSpPr txBox="1"/>
          <p:nvPr/>
        </p:nvSpPr>
        <p:spPr>
          <a:xfrm>
            <a:off x="2220474" y="14495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299" name="TextBox 298"/>
          <p:cNvSpPr txBox="1"/>
          <p:nvPr/>
        </p:nvSpPr>
        <p:spPr>
          <a:xfrm>
            <a:off x="473159" y="3759199"/>
            <a:ext cx="86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Above the line EXACTLY matches the setup planned for this FOX demonstrator test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00" name="Straight Arrow Connector 299"/>
          <p:cNvCxnSpPr/>
          <p:nvPr/>
        </p:nvCxnSpPr>
        <p:spPr>
          <a:xfrm>
            <a:off x="7316107" y="1889435"/>
            <a:ext cx="615043" cy="199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 flipV="1">
            <a:off x="7338857" y="1454150"/>
            <a:ext cx="1538443" cy="426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 flipV="1">
            <a:off x="7357730" y="1534222"/>
            <a:ext cx="1509823" cy="340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9360488" y="1724796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>
            <a:off x="9336752" y="1564714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9341330" y="1789367"/>
            <a:ext cx="1270138" cy="89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/>
          <p:cNvSpPr txBox="1"/>
          <p:nvPr/>
        </p:nvSpPr>
        <p:spPr>
          <a:xfrm>
            <a:off x="512106" y="21962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07" name="TextBox 306"/>
          <p:cNvSpPr txBox="1"/>
          <p:nvPr/>
        </p:nvSpPr>
        <p:spPr>
          <a:xfrm>
            <a:off x="4348262" y="2217335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308" name="Straight Arrow Connector 307"/>
          <p:cNvCxnSpPr/>
          <p:nvPr/>
        </p:nvCxnSpPr>
        <p:spPr>
          <a:xfrm>
            <a:off x="4816208" y="2995924"/>
            <a:ext cx="35571" cy="3546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4851779" y="3323230"/>
            <a:ext cx="242247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/>
          <p:cNvSpPr txBox="1"/>
          <p:nvPr/>
        </p:nvSpPr>
        <p:spPr>
          <a:xfrm>
            <a:off x="4474448" y="298638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11" name="TextBox 310"/>
          <p:cNvSpPr txBox="1"/>
          <p:nvPr/>
        </p:nvSpPr>
        <p:spPr>
          <a:xfrm>
            <a:off x="10454184" y="2931671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12" name="Straight Arrow Connector 311"/>
          <p:cNvCxnSpPr/>
          <p:nvPr/>
        </p:nvCxnSpPr>
        <p:spPr>
          <a:xfrm flipH="1" flipV="1">
            <a:off x="8835656" y="3561907"/>
            <a:ext cx="19780" cy="3686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H="1" flipV="1">
            <a:off x="845389" y="3526010"/>
            <a:ext cx="7988061" cy="431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endCxn id="327" idx="0"/>
          </p:cNvCxnSpPr>
          <p:nvPr/>
        </p:nvCxnSpPr>
        <p:spPr>
          <a:xfrm flipH="1">
            <a:off x="10716143" y="2958966"/>
            <a:ext cx="16684" cy="977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V="1">
            <a:off x="7267903" y="2965041"/>
            <a:ext cx="31532" cy="3626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7395674" y="297896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17" name="Straight Connector 316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/>
          <p:cNvSpPr txBox="1"/>
          <p:nvPr/>
        </p:nvSpPr>
        <p:spPr>
          <a:xfrm>
            <a:off x="10789558" y="2125279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319" name="TextBox 318"/>
          <p:cNvSpPr txBox="1"/>
          <p:nvPr/>
        </p:nvSpPr>
        <p:spPr>
          <a:xfrm>
            <a:off x="2114149" y="2393413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LArFOX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8281033" y="2372148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gFOX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1" name="TextBox 320"/>
          <p:cNvSpPr txBox="1"/>
          <p:nvPr/>
        </p:nvSpPr>
        <p:spPr>
          <a:xfrm>
            <a:off x="8882126" y="1465626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x48</a:t>
            </a:r>
            <a:endParaRPr lang="en-US" sz="1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10812186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23" name="Rectangle 322"/>
          <p:cNvSpPr/>
          <p:nvPr/>
        </p:nvSpPr>
        <p:spPr>
          <a:xfrm>
            <a:off x="8623424" y="3930519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10452225" y="39347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extBox 324"/>
          <p:cNvSpPr txBox="1"/>
          <p:nvPr/>
        </p:nvSpPr>
        <p:spPr>
          <a:xfrm>
            <a:off x="9030683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26" name="TextBox 325"/>
          <p:cNvSpPr txBox="1"/>
          <p:nvPr/>
        </p:nvSpPr>
        <p:spPr>
          <a:xfrm>
            <a:off x="8617037" y="393643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10452661" y="3936438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8" name="TextBox 327"/>
          <p:cNvSpPr txBox="1"/>
          <p:nvPr/>
        </p:nvSpPr>
        <p:spPr>
          <a:xfrm>
            <a:off x="10482231" y="253299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29" name="TextBox 328"/>
          <p:cNvSpPr txBox="1"/>
          <p:nvPr/>
        </p:nvSpPr>
        <p:spPr>
          <a:xfrm>
            <a:off x="7036172" y="2614880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0" name="TextBox 329"/>
          <p:cNvSpPr txBox="1"/>
          <p:nvPr/>
        </p:nvSpPr>
        <p:spPr>
          <a:xfrm>
            <a:off x="4524984" y="2608056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1" name="TextBox 330"/>
          <p:cNvSpPr txBox="1"/>
          <p:nvPr/>
        </p:nvSpPr>
        <p:spPr>
          <a:xfrm>
            <a:off x="608076" y="2621703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332" name="TextBox 331"/>
          <p:cNvSpPr txBox="1"/>
          <p:nvPr/>
        </p:nvSpPr>
        <p:spPr>
          <a:xfrm>
            <a:off x="928439" y="2193689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33" name="TextBox 332"/>
          <p:cNvSpPr txBox="1"/>
          <p:nvPr/>
        </p:nvSpPr>
        <p:spPr>
          <a:xfrm>
            <a:off x="5144649" y="30497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sp>
        <p:nvSpPr>
          <p:cNvPr id="335" name="TextBox 334"/>
          <p:cNvSpPr txBox="1"/>
          <p:nvPr/>
        </p:nvSpPr>
        <p:spPr>
          <a:xfrm>
            <a:off x="7173474" y="996104"/>
            <a:ext cx="221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</a:p>
          <a:p>
            <a:r>
              <a:rPr lang="en-US" sz="1400" dirty="0" smtClean="0"/>
              <a:t>With </a:t>
            </a:r>
            <a:r>
              <a:rPr lang="en-US" sz="1400" dirty="0" err="1" smtClean="0"/>
              <a:t>splittters</a:t>
            </a:r>
            <a:endParaRPr lang="en-US" sz="1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2010924" y="3240252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Trunk Cable (48)</a:t>
            </a:r>
            <a:endParaRPr lang="en-US" sz="1400" dirty="0"/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8369300" y="1689100"/>
            <a:ext cx="495300" cy="336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7907361" y="1921976"/>
            <a:ext cx="464024" cy="3821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8375650" y="1797050"/>
            <a:ext cx="495300" cy="336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910120" y="1922898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x6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6156414" y="6329046"/>
            <a:ext cx="129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72 Fibers</a:t>
            </a:r>
            <a:endParaRPr lang="en-US" sz="1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7583049" y="61263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(72)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0211949" y="3268827"/>
            <a:ext cx="191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Trunk Cable (72)</a:t>
            </a:r>
            <a:endParaRPr lang="en-US" sz="1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9354699" y="13257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(72)</a:t>
            </a:r>
            <a:endParaRPr lang="en-US" sz="1400" dirty="0"/>
          </a:p>
        </p:txBody>
      </p:sp>
      <p:cxnSp>
        <p:nvCxnSpPr>
          <p:cNvPr id="134" name="Straight Arrow Connector 133"/>
          <p:cNvCxnSpPr/>
          <p:nvPr/>
        </p:nvCxnSpPr>
        <p:spPr>
          <a:xfrm flipV="1">
            <a:off x="9378473" y="1823599"/>
            <a:ext cx="1330478" cy="17648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9376264" y="1840852"/>
            <a:ext cx="1324061" cy="244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9352528" y="1832226"/>
            <a:ext cx="1330544" cy="9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9357106" y="1849479"/>
            <a:ext cx="1343219" cy="30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9116971" y="2659577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Trunk Cable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8623424" y="3930519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/>
          <p:cNvCxnSpPr>
            <a:stCxn id="125" idx="0"/>
          </p:cNvCxnSpPr>
          <p:nvPr/>
        </p:nvCxnSpPr>
        <p:spPr>
          <a:xfrm flipV="1">
            <a:off x="8855436" y="3072809"/>
            <a:ext cx="1485" cy="8577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endCxn id="157" idx="0"/>
          </p:cNvCxnSpPr>
          <p:nvPr/>
        </p:nvCxnSpPr>
        <p:spPr>
          <a:xfrm flipH="1">
            <a:off x="10684237" y="3077570"/>
            <a:ext cx="29256" cy="8571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10452225" y="39347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6088239" y="4903767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7472855" y="5108028"/>
            <a:ext cx="135583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0746953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086030" y="4989158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6062294" y="4829076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066872" y="5053729"/>
            <a:ext cx="1351845" cy="7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25" idx="2"/>
          </p:cNvCxnSpPr>
          <p:nvPr/>
        </p:nvCxnSpPr>
        <p:spPr>
          <a:xfrm flipV="1">
            <a:off x="8812925" y="4312656"/>
            <a:ext cx="42511" cy="7953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9030683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76" name="Straight Arrow Connector 175"/>
          <p:cNvCxnSpPr>
            <a:stCxn id="157" idx="2"/>
          </p:cNvCxnSpPr>
          <p:nvPr/>
        </p:nvCxnSpPr>
        <p:spPr>
          <a:xfrm flipH="1">
            <a:off x="10641724" y="4316890"/>
            <a:ext cx="42513" cy="1878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6040943" y="5893097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 flipV="1">
            <a:off x="6012612" y="6064371"/>
            <a:ext cx="1535501" cy="103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 flipV="1">
            <a:off x="6050987" y="5972659"/>
            <a:ext cx="1572848" cy="19113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 flipV="1">
            <a:off x="5997241" y="5769011"/>
            <a:ext cx="1542689" cy="325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7573102" y="6138439"/>
            <a:ext cx="3090041" cy="15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10812186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8996981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flipV="1">
            <a:off x="6088239" y="5098211"/>
            <a:ext cx="1330478" cy="17648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6086030" y="5115464"/>
            <a:ext cx="1324061" cy="244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V="1">
            <a:off x="6062294" y="5106838"/>
            <a:ext cx="1330544" cy="9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6066872" y="5124091"/>
            <a:ext cx="1343219" cy="30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6029864" y="6176513"/>
            <a:ext cx="1518250" cy="155276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007570" y="6185140"/>
            <a:ext cx="1488785" cy="251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6029864" y="6167887"/>
            <a:ext cx="1500996" cy="69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8865719" y="3062177"/>
            <a:ext cx="1873165" cy="150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9180069" y="2367814"/>
            <a:ext cx="118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Fibers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direct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path:  Optical Insertion Loss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CMX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7037" y="393643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10452661" y="3936438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6166404" y="5324551"/>
            <a:ext cx="118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6156414" y="6329046"/>
            <a:ext cx="129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7583049" y="61263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7535424" y="50690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172" name="Rectangle 171"/>
          <p:cNvSpPr/>
          <p:nvPr/>
        </p:nvSpPr>
        <p:spPr>
          <a:xfrm>
            <a:off x="723331" y="4790364"/>
            <a:ext cx="2524836" cy="1637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955343" y="5295331"/>
            <a:ext cx="185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CMX</a:t>
            </a:r>
            <a:endParaRPr lang="en-US" sz="40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437507" y="5094717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3450278" y="616025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85" name="Straight Arrow Connector 184"/>
          <p:cNvCxnSpPr>
            <a:stCxn id="205" idx="3"/>
          </p:cNvCxnSpPr>
          <p:nvPr/>
        </p:nvCxnSpPr>
        <p:spPr>
          <a:xfrm flipV="1">
            <a:off x="3421117" y="5124091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2514038" y="599947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2491034" y="4938298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88" name="Straight Arrow Connector 187"/>
          <p:cNvCxnSpPr>
            <a:endCxn id="206" idx="3"/>
          </p:cNvCxnSpPr>
          <p:nvPr/>
        </p:nvCxnSpPr>
        <p:spPr>
          <a:xfrm flipH="1" flipV="1">
            <a:off x="3436883" y="6076535"/>
            <a:ext cx="735068" cy="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V="1">
            <a:off x="4029075" y="4953036"/>
            <a:ext cx="1560586" cy="17141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4616537" y="4701614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193" name="Rectangle 192"/>
          <p:cNvSpPr/>
          <p:nvPr/>
        </p:nvSpPr>
        <p:spPr>
          <a:xfrm>
            <a:off x="5602501" y="5768441"/>
            <a:ext cx="429904" cy="3878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2510084" y="580146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95" name="Straight Arrow Connector 194"/>
          <p:cNvCxnSpPr/>
          <p:nvPr/>
        </p:nvCxnSpPr>
        <p:spPr>
          <a:xfrm flipV="1">
            <a:off x="4048125" y="5044926"/>
            <a:ext cx="1569899" cy="79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V="1">
            <a:off x="4048125" y="4827181"/>
            <a:ext cx="1544601" cy="297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4019550" y="5143500"/>
            <a:ext cx="1595132" cy="15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2957093" y="4939535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2972859" y="588546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5608694" y="4787135"/>
            <a:ext cx="429904" cy="3802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" name="Straight Arrow Connector 207"/>
          <p:cNvCxnSpPr/>
          <p:nvPr/>
        </p:nvCxnSpPr>
        <p:spPr>
          <a:xfrm flipH="1">
            <a:off x="4210050" y="5881230"/>
            <a:ext cx="1384726" cy="20524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H="1">
            <a:off x="4181475" y="5981700"/>
            <a:ext cx="1371600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4219575" y="5800725"/>
            <a:ext cx="1352551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H="1" flipV="1">
            <a:off x="4191000" y="6067425"/>
            <a:ext cx="1381128" cy="19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4643142" y="5650501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3402982" y="5261622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14" name="TextBox 213"/>
          <p:cNvSpPr txBox="1"/>
          <p:nvPr/>
        </p:nvSpPr>
        <p:spPr>
          <a:xfrm>
            <a:off x="5503937" y="4481975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507221" y="5475203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16" name="TextBox 215"/>
          <p:cNvSpPr txBox="1"/>
          <p:nvPr/>
        </p:nvSpPr>
        <p:spPr>
          <a:xfrm>
            <a:off x="5613487" y="47936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5600787" y="57588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218" name="TextBox 217"/>
          <p:cNvSpPr txBox="1"/>
          <p:nvPr/>
        </p:nvSpPr>
        <p:spPr>
          <a:xfrm>
            <a:off x="3782574" y="515477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19" name="TextBox 218"/>
          <p:cNvSpPr txBox="1"/>
          <p:nvPr/>
        </p:nvSpPr>
        <p:spPr>
          <a:xfrm>
            <a:off x="3801624" y="60977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220" name="TextBox 219"/>
          <p:cNvSpPr txBox="1"/>
          <p:nvPr/>
        </p:nvSpPr>
        <p:spPr>
          <a:xfrm>
            <a:off x="2949662" y="494608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968712" y="588906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473159" y="3759199"/>
            <a:ext cx="86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Above the line EXACTLY matches the setup planned for this FOX demonstrator test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032" y="2074476"/>
            <a:ext cx="88498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same procedure  that was illustrated for the measurements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of the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Test Configuration without splitters 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is also followed here for :</a:t>
            </a:r>
          </a:p>
          <a:p>
            <a:pPr lvl="1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CMX</a:t>
            </a:r>
            <a:endParaRPr lang="en-US" dirty="0" smtClean="0"/>
          </a:p>
          <a:p>
            <a:pPr lvl="2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Optical Insertion Loss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handheld meter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Fluke</a:t>
            </a:r>
            <a:endParaRPr lang="en-US" dirty="0" smtClean="0"/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gFEX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splitters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9266" y="2893445"/>
            <a:ext cx="38956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Older Slides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2" y="491318"/>
            <a:ext cx="4872250" cy="2715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48735" y="491318"/>
            <a:ext cx="4872250" cy="2715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331" y="3016154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69241" y="30161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33331" y="3016152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4519" y="3016151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83755" y="3016150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56961" y="3016150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3331" y="4790364"/>
            <a:ext cx="2524836" cy="1637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5343" y="5295331"/>
            <a:ext cx="185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CMX</a:t>
            </a:r>
            <a:endParaRPr lang="en-US" sz="4000" dirty="0"/>
          </a:p>
        </p:txBody>
      </p:sp>
      <p:cxnSp>
        <p:nvCxnSpPr>
          <p:cNvPr id="13" name="Straight Arrow Connector 12"/>
          <p:cNvCxnSpPr>
            <a:endCxn id="4" idx="2"/>
          </p:cNvCxnSpPr>
          <p:nvPr/>
        </p:nvCxnSpPr>
        <p:spPr>
          <a:xfrm flipV="1">
            <a:off x="859809" y="3398291"/>
            <a:ext cx="95534" cy="13920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955343" y="2019869"/>
            <a:ext cx="29570" cy="9962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55344" y="1849270"/>
            <a:ext cx="1528549" cy="2038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69241" y="1479938"/>
            <a:ext cx="111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Fibers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26875" y="1849269"/>
            <a:ext cx="1448932" cy="366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475929" y="1718717"/>
            <a:ext cx="429904" cy="3343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99749" y="1390805"/>
            <a:ext cx="115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Fibers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6" idx="0"/>
          </p:cNvCxnSpPr>
          <p:nvPr/>
        </p:nvCxnSpPr>
        <p:spPr>
          <a:xfrm>
            <a:off x="4357335" y="1845618"/>
            <a:ext cx="408008" cy="11705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37229" y="2627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97104" y="2640415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765343" y="3404694"/>
            <a:ext cx="19333" cy="10372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65343" y="4374103"/>
            <a:ext cx="2511188" cy="67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7" idx="2"/>
          </p:cNvCxnSpPr>
          <p:nvPr/>
        </p:nvCxnSpPr>
        <p:spPr>
          <a:xfrm flipV="1">
            <a:off x="7235588" y="3398288"/>
            <a:ext cx="40943" cy="10026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228192" y="1951179"/>
            <a:ext cx="0" cy="10649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249235" y="1769671"/>
            <a:ext cx="1512623" cy="2324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761858" y="1602485"/>
            <a:ext cx="429904" cy="3343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9194041" y="1782194"/>
            <a:ext cx="1351124" cy="219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8" idx="0"/>
          </p:cNvCxnSpPr>
          <p:nvPr/>
        </p:nvCxnSpPr>
        <p:spPr>
          <a:xfrm>
            <a:off x="10508776" y="2002134"/>
            <a:ext cx="206991" cy="10140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49235" y="2608616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256059" y="1441736"/>
            <a:ext cx="129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Fibers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399315" y="1479078"/>
            <a:ext cx="118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Fibers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0796512" y="2620844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0739083" y="3391436"/>
            <a:ext cx="57429" cy="22177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248167" y="5556462"/>
            <a:ext cx="7548346" cy="4467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07576" y="444192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73289" y="3366111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442917" y="339515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970022" y="3419269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0442812" y="3431985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245325" y="5576933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41446" y="2670075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327474" y="2691189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859996" y="2616355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0337049" y="2656649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351395" y="1418578"/>
            <a:ext cx="92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LC/LC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8591557" y="1284879"/>
            <a:ext cx="92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LC/LC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984913" y="4042611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Trunk Cable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231688" y="4015421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Trunk Cable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595041" y="5428504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Trunk Cable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7189983" y="1951178"/>
            <a:ext cx="1604680" cy="100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7276531" y="1831981"/>
            <a:ext cx="1572848" cy="191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179655" y="1654211"/>
            <a:ext cx="1542689" cy="325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907576" y="1941161"/>
            <a:ext cx="1604680" cy="100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925278" y="1727786"/>
            <a:ext cx="1510389" cy="332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909459" y="2054993"/>
            <a:ext cx="1599455" cy="208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2849235" y="1893904"/>
            <a:ext cx="1604680" cy="100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866024" y="1882991"/>
            <a:ext cx="1486198" cy="31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932140" y="1754307"/>
            <a:ext cx="1420082" cy="75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9191832" y="1867585"/>
            <a:ext cx="1316944" cy="151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9168096" y="1707503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9172674" y="1932156"/>
            <a:ext cx="1270138" cy="89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33009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2" y="491318"/>
            <a:ext cx="4872250" cy="2715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48735" y="491318"/>
            <a:ext cx="4872250" cy="2715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331" y="3016154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69241" y="30161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33331" y="3016152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4519" y="3016151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83755" y="3016150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56961" y="3016150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788" y="1562133"/>
            <a:ext cx="111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Fiber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26875" y="1849269"/>
            <a:ext cx="1448932" cy="366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475929" y="1718717"/>
            <a:ext cx="429904" cy="3343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49624" y="1444457"/>
            <a:ext cx="185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(or 72) Fibers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6" idx="0"/>
          </p:cNvCxnSpPr>
          <p:nvPr/>
        </p:nvCxnSpPr>
        <p:spPr>
          <a:xfrm>
            <a:off x="4357335" y="1845618"/>
            <a:ext cx="408008" cy="11705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37229" y="2627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97104" y="2640415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765343" y="3404694"/>
            <a:ext cx="19333" cy="10372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65343" y="4374103"/>
            <a:ext cx="2511188" cy="67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7" idx="2"/>
          </p:cNvCxnSpPr>
          <p:nvPr/>
        </p:nvCxnSpPr>
        <p:spPr>
          <a:xfrm flipV="1">
            <a:off x="7235588" y="3398288"/>
            <a:ext cx="40943" cy="10026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228192" y="1951179"/>
            <a:ext cx="0" cy="10649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249235" y="1769671"/>
            <a:ext cx="1512623" cy="2324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761858" y="1602485"/>
            <a:ext cx="429904" cy="3343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9191762" y="1782736"/>
            <a:ext cx="894784" cy="1495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49235" y="2608616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970022" y="1356723"/>
            <a:ext cx="174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(or 72) Fibers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302087" y="1442251"/>
            <a:ext cx="118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Fiber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0796512" y="2620844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0057832" y="1927710"/>
            <a:ext cx="27295" cy="3490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011598" y="5417742"/>
            <a:ext cx="7103663" cy="5388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442917" y="339515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970022" y="3419269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327474" y="2691189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859996" y="2616355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351395" y="1418578"/>
            <a:ext cx="92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LC/LC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8591557" y="1284879"/>
            <a:ext cx="92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LC/LC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1785438" y="1998703"/>
            <a:ext cx="21044" cy="28921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1785438" y="1924921"/>
            <a:ext cx="690491" cy="1170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69241" y="4890838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1457" y="4884489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032935" y="5687178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130481" y="5687178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231688" y="4015421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Trunk Cable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900368" y="1909868"/>
            <a:ext cx="1471685" cy="19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865850" y="1909868"/>
            <a:ext cx="1486372" cy="70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898246" y="1871473"/>
            <a:ext cx="1473807" cy="170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35421" y="1771272"/>
            <a:ext cx="1536632" cy="93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2534" y="4523235"/>
            <a:ext cx="56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82909" y="5530820"/>
            <a:ext cx="63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7206598" y="1845276"/>
            <a:ext cx="1646118" cy="1727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7243543" y="1927848"/>
            <a:ext cx="1601998" cy="130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7215640" y="1668086"/>
            <a:ext cx="1531237" cy="341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8450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2" y="491318"/>
            <a:ext cx="4872250" cy="2715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48735" y="491318"/>
            <a:ext cx="4872250" cy="2715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331" y="3016154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69241" y="30161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33331" y="3016152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4519" y="3016151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83755" y="3016150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56961" y="3016150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788" y="1562133"/>
            <a:ext cx="111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Fibers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26875" y="1849269"/>
            <a:ext cx="1448932" cy="366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475929" y="1718717"/>
            <a:ext cx="429904" cy="3343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5293" y="1380155"/>
            <a:ext cx="185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(or 72) Fibers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6" idx="0"/>
          </p:cNvCxnSpPr>
          <p:nvPr/>
        </p:nvCxnSpPr>
        <p:spPr>
          <a:xfrm>
            <a:off x="4357335" y="1845618"/>
            <a:ext cx="408008" cy="11705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37229" y="2627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97104" y="2640415"/>
            <a:ext cx="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765343" y="3404694"/>
            <a:ext cx="19333" cy="10372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65343" y="4374103"/>
            <a:ext cx="2511188" cy="67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7" idx="2"/>
          </p:cNvCxnSpPr>
          <p:nvPr/>
        </p:nvCxnSpPr>
        <p:spPr>
          <a:xfrm flipV="1">
            <a:off x="7235588" y="3398288"/>
            <a:ext cx="40943" cy="10026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228192" y="1951179"/>
            <a:ext cx="0" cy="10649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249235" y="1769671"/>
            <a:ext cx="1512623" cy="2324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761858" y="1602485"/>
            <a:ext cx="429904" cy="3343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9191762" y="1782736"/>
            <a:ext cx="1402318" cy="1487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49235" y="2608616"/>
            <a:ext cx="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958082" y="1380155"/>
            <a:ext cx="174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(or 72) Fibers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302087" y="1442251"/>
            <a:ext cx="118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Fibers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0796512" y="2620844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cxnSp>
        <p:nvCxnSpPr>
          <p:cNvPr id="63" name="Straight Arrow Connector 62"/>
          <p:cNvCxnSpPr>
            <a:endCxn id="8" idx="0"/>
          </p:cNvCxnSpPr>
          <p:nvPr/>
        </p:nvCxnSpPr>
        <p:spPr>
          <a:xfrm>
            <a:off x="10532474" y="1895819"/>
            <a:ext cx="183293" cy="11203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442917" y="339515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970022" y="3419269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327474" y="2691189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859996" y="2616355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351395" y="1418578"/>
            <a:ext cx="92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C/LC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8591557" y="1284879"/>
            <a:ext cx="92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LC/LC</a:t>
            </a:r>
            <a:endParaRPr lang="en-US" dirty="0"/>
          </a:p>
        </p:txBody>
      </p:sp>
      <p:cxnSp>
        <p:nvCxnSpPr>
          <p:cNvPr id="55" name="Straight Arrow Connector 54"/>
          <p:cNvCxnSpPr>
            <a:endCxn id="5" idx="2"/>
          </p:cNvCxnSpPr>
          <p:nvPr/>
        </p:nvCxnSpPr>
        <p:spPr>
          <a:xfrm flipH="1" flipV="1">
            <a:off x="1501253" y="3398290"/>
            <a:ext cx="305229" cy="14925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1785438" y="1924921"/>
            <a:ext cx="690491" cy="1170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69241" y="4890838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28663" y="4884490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0198671" y="4862530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304944" y="4856418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Meter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506731" y="2002134"/>
            <a:ext cx="278707" cy="105335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2534" y="4144564"/>
            <a:ext cx="118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Fibers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81788" y="3813608"/>
            <a:ext cx="94185" cy="1070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1539294" y="3758090"/>
            <a:ext cx="373461" cy="1127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1577392" y="3788602"/>
            <a:ext cx="58003" cy="10966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1595438" y="3813608"/>
            <a:ext cx="46508" cy="1048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583139" y="3366798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556694" y="2662270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1810389" y="2011054"/>
            <a:ext cx="660427" cy="80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842939" y="1983440"/>
            <a:ext cx="660427" cy="80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1814149" y="1795837"/>
            <a:ext cx="631646" cy="194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26" idx="1"/>
          </p:cNvCxnSpPr>
          <p:nvPr/>
        </p:nvCxnSpPr>
        <p:spPr>
          <a:xfrm flipV="1">
            <a:off x="1872809" y="1885903"/>
            <a:ext cx="603120" cy="105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893392" y="1855673"/>
            <a:ext cx="1441335" cy="1505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2922896" y="1863683"/>
            <a:ext cx="1452911" cy="67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891331" y="1781902"/>
            <a:ext cx="1443396" cy="652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893392" y="1750310"/>
            <a:ext cx="1525064" cy="941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319492" y="4011565"/>
            <a:ext cx="152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Trunk Cable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7216430" y="1877080"/>
            <a:ext cx="1545428" cy="1279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235588" y="1647805"/>
            <a:ext cx="1559075" cy="298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7189983" y="1951178"/>
            <a:ext cx="1604680" cy="100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9196461" y="1901751"/>
            <a:ext cx="1397619" cy="29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" idx="2"/>
          </p:cNvCxnSpPr>
          <p:nvPr/>
        </p:nvCxnSpPr>
        <p:spPr>
          <a:xfrm>
            <a:off x="10715767" y="3398287"/>
            <a:ext cx="26157" cy="7529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0745429" y="4117459"/>
            <a:ext cx="26157" cy="7529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281347" y="2649514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0225584" y="3375416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9161653" y="1858349"/>
            <a:ext cx="1397619" cy="29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9165285" y="1694115"/>
            <a:ext cx="1325290" cy="162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10701065" y="4065105"/>
            <a:ext cx="12950" cy="802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0714015" y="4085510"/>
            <a:ext cx="110201" cy="782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0769115" y="4101846"/>
            <a:ext cx="202921" cy="732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10585059" y="4069536"/>
            <a:ext cx="165738" cy="799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0931956" y="4085510"/>
            <a:ext cx="113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Fibers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930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3331" y="4790364"/>
            <a:ext cx="2524836" cy="1637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5343" y="5295331"/>
            <a:ext cx="185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CMX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37507" y="5094717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450278" y="616025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96" name="Straight Arrow Connector 95"/>
          <p:cNvCxnSpPr>
            <a:stCxn id="114" idx="3"/>
          </p:cNvCxnSpPr>
          <p:nvPr/>
        </p:nvCxnSpPr>
        <p:spPr>
          <a:xfrm flipV="1">
            <a:off x="3421117" y="5124091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514038" y="599947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491034" y="4938298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05" name="Straight Arrow Connector 104"/>
          <p:cNvCxnSpPr>
            <a:endCxn id="116" idx="3"/>
          </p:cNvCxnSpPr>
          <p:nvPr/>
        </p:nvCxnSpPr>
        <p:spPr>
          <a:xfrm flipH="1" flipV="1">
            <a:off x="3436883" y="6076535"/>
            <a:ext cx="735068" cy="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029075" y="4953036"/>
            <a:ext cx="1560586" cy="17141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616537" y="4701614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108" name="Rectangle 107"/>
          <p:cNvSpPr/>
          <p:nvPr/>
        </p:nvSpPr>
        <p:spPr>
          <a:xfrm>
            <a:off x="5602501" y="5768441"/>
            <a:ext cx="429904" cy="3878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510084" y="580146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4048125" y="5044926"/>
            <a:ext cx="1569899" cy="79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4048125" y="4827181"/>
            <a:ext cx="1544601" cy="297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4019550" y="5143500"/>
            <a:ext cx="1595132" cy="15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2957093" y="4939535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972859" y="5885466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608694" y="4787135"/>
            <a:ext cx="429904" cy="3802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4210050" y="5881230"/>
            <a:ext cx="1384726" cy="205245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4181475" y="5981700"/>
            <a:ext cx="1371600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219575" y="5800725"/>
            <a:ext cx="1352551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4191000" y="6067425"/>
            <a:ext cx="1381128" cy="19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4643142" y="5650501"/>
            <a:ext cx="11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Fibers</a:t>
            </a:r>
            <a:endParaRPr lang="en-US" sz="1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402982" y="5261622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5503937" y="4481975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141" name="TextBox 140"/>
          <p:cNvSpPr txBox="1"/>
          <p:nvPr/>
        </p:nvSpPr>
        <p:spPr>
          <a:xfrm>
            <a:off x="5507221" y="5475203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cxnSp>
        <p:nvCxnSpPr>
          <p:cNvPr id="224" name="Straight Connector 223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036727" y="4953970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08" idx="3"/>
          </p:cNvCxnSpPr>
          <p:nvPr/>
        </p:nvCxnSpPr>
        <p:spPr>
          <a:xfrm flipH="1">
            <a:off x="6032405" y="5934075"/>
            <a:ext cx="549370" cy="28271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581554" y="4965405"/>
            <a:ext cx="10632" cy="98882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689887" y="5052266"/>
            <a:ext cx="138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LC-LC connections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13487" y="47936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600787" y="5758889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direct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path: 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CMX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82574" y="515477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801624" y="60977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(12)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949662" y="494608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2968712" y="5889064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Arrow Connector 158"/>
          <p:cNvCxnSpPr/>
          <p:nvPr/>
        </p:nvCxnSpPr>
        <p:spPr>
          <a:xfrm>
            <a:off x="7472855" y="5108028"/>
            <a:ext cx="135583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8812925" y="4312656"/>
            <a:ext cx="42511" cy="7953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48" idx="2"/>
          </p:cNvCxnSpPr>
          <p:nvPr/>
        </p:nvCxnSpPr>
        <p:spPr>
          <a:xfrm flipH="1">
            <a:off x="10641724" y="4316890"/>
            <a:ext cx="42513" cy="1878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7573102" y="6138439"/>
            <a:ext cx="3090041" cy="15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9116971" y="2659577"/>
            <a:ext cx="166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Trunk Cable</a:t>
            </a:r>
            <a:endParaRPr lang="en-US" dirty="0"/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8855436" y="3072809"/>
            <a:ext cx="1485" cy="8577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154" idx="0"/>
          </p:cNvCxnSpPr>
          <p:nvPr/>
        </p:nvCxnSpPr>
        <p:spPr>
          <a:xfrm flipH="1">
            <a:off x="10716143" y="3030279"/>
            <a:ext cx="1476" cy="9061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8865719" y="3062177"/>
            <a:ext cx="1873165" cy="150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180069" y="2367814"/>
            <a:ext cx="118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Fibers</a:t>
            </a:r>
            <a:endParaRPr lang="en-US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6088239" y="4903767"/>
            <a:ext cx="1351124" cy="21994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103088" y="5039833"/>
            <a:ext cx="1299886" cy="100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062294" y="4829076"/>
            <a:ext cx="1340680" cy="251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038598" y="5124091"/>
            <a:ext cx="1380119" cy="11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6040943" y="5893097"/>
            <a:ext cx="1512623" cy="23246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6032405" y="6097785"/>
            <a:ext cx="1515709" cy="70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6050987" y="5972659"/>
            <a:ext cx="1572848" cy="19113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5997241" y="5769011"/>
            <a:ext cx="1542689" cy="325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6088239" y="5098211"/>
            <a:ext cx="1330478" cy="17648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6086030" y="5115464"/>
            <a:ext cx="1324061" cy="244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6062294" y="5106838"/>
            <a:ext cx="1330544" cy="9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6066872" y="5124091"/>
            <a:ext cx="1343219" cy="30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029864" y="6176513"/>
            <a:ext cx="1518250" cy="155276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6007570" y="6185140"/>
            <a:ext cx="1488785" cy="251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6029864" y="6167887"/>
            <a:ext cx="1500996" cy="69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0746953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10812186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8996981" y="4406621"/>
            <a:ext cx="4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8623424" y="3930519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0452225" y="3934753"/>
            <a:ext cx="46402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9030683" y="3505487"/>
            <a:ext cx="5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8617037" y="3936439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154" name="TextBox 153"/>
          <p:cNvSpPr txBox="1"/>
          <p:nvPr/>
        </p:nvSpPr>
        <p:spPr>
          <a:xfrm>
            <a:off x="10452661" y="3936438"/>
            <a:ext cx="52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MTP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166404" y="5324551"/>
            <a:ext cx="118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6156414" y="6329046"/>
            <a:ext cx="129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Fibers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583049" y="6126327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7535424" y="5069052"/>
            <a:ext cx="221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Breakout Cable (48)</a:t>
            </a:r>
            <a:endParaRPr lang="en-US" sz="1400" dirty="0"/>
          </a:p>
        </p:txBody>
      </p:sp>
      <p:sp>
        <p:nvSpPr>
          <p:cNvPr id="54" name="Rectangle 53"/>
          <p:cNvSpPr/>
          <p:nvPr/>
        </p:nvSpPr>
        <p:spPr>
          <a:xfrm>
            <a:off x="2162532" y="4816409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21954" y="4810061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128529" y="5776943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234802" y="5770831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602501" y="6018041"/>
            <a:ext cx="429904" cy="1594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608694" y="5039844"/>
            <a:ext cx="429904" cy="191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494412" y="4703499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5478646" y="5707360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131524" y="5122246"/>
            <a:ext cx="2477170" cy="132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3097521" y="6082780"/>
            <a:ext cx="2504980" cy="150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471083" y="6079273"/>
            <a:ext cx="193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Fiber SC-LC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439186" y="5079812"/>
            <a:ext cx="193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Fiber SC-LC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5613487" y="4971113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5600787" y="5936313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direct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path:  Optical Insertion Loss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handheld meter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3159" y="3759199"/>
            <a:ext cx="86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Above the line EXACTLY matches the setup planned for this FOX demonstrator test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Straight Connector 223"/>
          <p:cNvCxnSpPr/>
          <p:nvPr/>
        </p:nvCxnSpPr>
        <p:spPr>
          <a:xfrm>
            <a:off x="583324" y="4130566"/>
            <a:ext cx="11398469" cy="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036727" y="5113465"/>
            <a:ext cx="598792" cy="6513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999332" y="6085130"/>
            <a:ext cx="582221" cy="1797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592186" y="5124900"/>
            <a:ext cx="21265" cy="999465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89887" y="5328724"/>
            <a:ext cx="138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LC-LC connection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162532" y="4816409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21954" y="4810061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128529" y="5776943"/>
            <a:ext cx="968992" cy="6116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34802" y="5770831"/>
            <a:ext cx="10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</a:p>
          <a:p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02501" y="6018041"/>
            <a:ext cx="429904" cy="1594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08694" y="5039844"/>
            <a:ext cx="429904" cy="191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94412" y="4703499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478646" y="5707360"/>
            <a:ext cx="92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LC/LC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31524" y="5122246"/>
            <a:ext cx="2477170" cy="132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097521" y="6082780"/>
            <a:ext cx="2504980" cy="150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71083" y="6079273"/>
            <a:ext cx="193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Fiber SC-LC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439186" y="5079812"/>
            <a:ext cx="193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Fiber SC-LC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13487" y="4971113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0787" y="5936313"/>
            <a:ext cx="4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1628" y="296973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Test Configuration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direct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path:  offset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calibration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with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Fluke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handheld meter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854" y="1064599"/>
            <a:ext cx="6818341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FOX demonstrator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Configuration for</a:t>
            </a:r>
          </a:p>
          <a:p>
            <a:pPr algn="ctr"/>
            <a:endParaRPr lang="en-US" sz="6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Test  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-- 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splitters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889" y="309732"/>
            <a:ext cx="29074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Test Configuration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--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splitters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22" y="2074737"/>
            <a:ext cx="31556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High level diagram 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light paths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287" y="6242821"/>
            <a:ext cx="1097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http://www.pa.msu.edu/hep/atlas/l1calo/fox/specification/2_demonstrator/figures/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238125"/>
            <a:ext cx="6191249" cy="594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889" y="309732"/>
            <a:ext cx="29074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LArDPS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eFEX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Test Configuration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--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splitters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22" y="2074737"/>
            <a:ext cx="3825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Detailed connection map between all modules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287" y="6242821"/>
            <a:ext cx="1097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http://www.pa.msu.edu/hep/atlas/l1calo/fox/specification/2_demonstrator/figures/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7599" y="382772"/>
            <a:ext cx="4488382" cy="58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1617</Words>
  <Application>Microsoft Office PowerPoint</Application>
  <PresentationFormat>Custom</PresentationFormat>
  <Paragraphs>642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RuthAnn Gregory</dc:creator>
  <cp:lastModifiedBy>Philippe Laurens</cp:lastModifiedBy>
  <cp:revision>77</cp:revision>
  <dcterms:created xsi:type="dcterms:W3CDTF">2016-01-06T11:00:49Z</dcterms:created>
  <dcterms:modified xsi:type="dcterms:W3CDTF">2016-01-15T23:04:58Z</dcterms:modified>
</cp:coreProperties>
</file>