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8" r:id="rId4"/>
    <p:sldId id="262" r:id="rId5"/>
    <p:sldId id="263" r:id="rId6"/>
    <p:sldId id="264" r:id="rId7"/>
    <p:sldId id="297" r:id="rId8"/>
    <p:sldId id="299" r:id="rId9"/>
    <p:sldId id="296" r:id="rId10"/>
    <p:sldId id="300" r:id="rId11"/>
    <p:sldId id="258" r:id="rId12"/>
    <p:sldId id="259" r:id="rId13"/>
    <p:sldId id="269" r:id="rId14"/>
    <p:sldId id="266" r:id="rId15"/>
    <p:sldId id="265" r:id="rId16"/>
    <p:sldId id="302" r:id="rId17"/>
    <p:sldId id="304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97CF1-EEAC-4F4D-AE6E-D9D396137A43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9C6EE-61A0-8042-9A10-8815476E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4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CAB7A7-6BFE-AD45-8B01-9172DB37F3BD}"/>
              </a:ext>
            </a:extLst>
          </p:cNvPr>
          <p:cNvSpPr/>
          <p:nvPr userDrawn="1"/>
        </p:nvSpPr>
        <p:spPr>
          <a:xfrm>
            <a:off x="8530814" y="0"/>
            <a:ext cx="3661186" cy="144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095EE-613B-F94B-A452-01983FE72672}"/>
              </a:ext>
            </a:extLst>
          </p:cNvPr>
          <p:cNvSpPr/>
          <p:nvPr userDrawn="1"/>
        </p:nvSpPr>
        <p:spPr>
          <a:xfrm>
            <a:off x="8530814" y="16557"/>
            <a:ext cx="3661186" cy="144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B44443-A9AD-844F-A4B2-5E22D2655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40419" y="155645"/>
            <a:ext cx="2882348" cy="113692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3FC7EE-78E3-5C4F-9338-DE447E5D2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2E3AE-4CF1-E04C-8BF5-ADE02B99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832E-1E5D-884F-B381-3503E639F409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5B671-4AE9-FD44-B7E4-4C56F37B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F9D3-9515-C84F-8754-7C8B9A33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17FBA-3941-3648-B8A4-53080BF9A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EADD36-9278-3A46-A135-E6DD12460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315" y="-92467"/>
            <a:ext cx="4879374" cy="16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D7D4-C5FD-054B-B938-83B07212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69E7B-65F6-E146-B59F-89148BA2E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13CD4-88B4-FF4C-BB48-3C037DE6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DF15-4E9F-C94E-9957-F3A05D2C6E13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4D52-8285-7946-AF6B-DF1577BC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88361-F40F-A349-A156-143EE614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8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E053F8-E58B-FC48-AD7F-B3849B34E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48AB0-08CD-2748-B715-3584F85F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B45E7-DCA0-B240-9748-5E767C08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F0FF-1924-0E4C-9BE3-9647585BB61D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BB465-46ED-BF4D-B3A1-5D51ED7E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F3AD9-5180-3E44-BB1B-ABE0FFB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1227-1119-0448-B1A1-20EFE4DB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ECE88-BD85-5F43-8884-54293E3F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7A63-45F3-654C-AD1F-39407217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1EB6-CEC8-514D-AEAE-A6E279B4F667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E81E-D752-A94A-A22D-00DB4411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E70D1-00FC-F043-B2F0-1C8F5C6A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1F7B-4AC6-B24C-BC97-3127AC06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7F6FA-4BE0-0645-AC7A-B5031F8D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AC7D9-ACF7-8348-BEC5-F997CF07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8264-BDE1-8944-96C5-AF3D2A915620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737A2-DB59-824A-AE20-9D7E2AE5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97E76-6E2B-B147-8259-7B4D44E8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7AEA-E2AF-E941-9667-2C28ADDE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B12D5-0E20-0047-BE68-C7FD7A6FC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F348F-58A1-9541-BA86-AD468669D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90FA0-3F19-CB49-AB78-3D34589D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D3C6-2989-794D-A3D7-0B6906BC04EF}" type="datetime1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C086-FFD5-F24E-BD7F-83D3C735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3D7D8-76BA-F04A-8F3C-DBB2DF16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DF09-298C-004A-910A-7A0BDA0B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43F5E-4BC4-F245-9B73-B060E3B3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C52B-B38C-3248-B43A-8D13C0516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BDACA-00D7-C34D-BD1E-23DD56FA8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5149D-BFB7-194E-85FA-2969D52F9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5C9AC-F82D-5541-A4CB-9B4C2B52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25A2-DEF2-8943-882B-99799D0D7004}" type="datetime1">
              <a:rPr lang="en-US" smtClean="0"/>
              <a:t>5/23/22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FACAE-E57B-9B4A-96C4-5259950B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9D904-EDD2-D147-A406-E63954A0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0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BD6F-C000-D04E-B1B2-A573D989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6661B-C64B-0645-8FF2-C4ACE32C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7773-1F83-D945-93CF-AE302F0D32FC}" type="datetime1">
              <a:rPr lang="en-US" smtClean="0"/>
              <a:t>5/23/22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BC651-C961-5C47-896E-BF4F986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7C7D7-BFF7-F143-857B-93CF1037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A1F6E-826A-5447-857C-6495987D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DA64-CD11-E94E-A2A6-7F88AB15C01B}" type="datetime1">
              <a:rPr lang="en-US" smtClean="0"/>
              <a:t>5/23/22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4EC3C-5304-F449-B4D5-B96FFD16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D6D3F-A053-9549-BE28-DBF3844B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263F-A02A-8E4F-930C-BEB4ED82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5EE6-036A-4B43-8123-AD8C1EAC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A52BD-EB24-E54F-B1FF-849CA38E4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A06A7-57F6-074A-BBB6-00E87029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7EED-8D30-1245-937B-2DDEF966FA3E}" type="datetime1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C1D24-CC2D-D84B-BB33-31FE6435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070EA-76C6-404F-B9BC-538C84F6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E9B6-239F-7340-81AF-59570FE5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99CFD-700E-2647-B962-3502924CA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F06C2-31AB-E949-AEF4-3140BB270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8DEE5-3DF5-FC4F-9015-2907F205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CE65-6345-DD40-8FFD-09459FACAA3D}" type="datetime1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88FE5-5506-F647-9924-007CE9AE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FBD2A-9288-B247-AF05-3E27C67C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B83838-449B-6942-801C-5783E4BCC5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28095" y="126978"/>
            <a:ext cx="2286000" cy="9017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7E560-5091-9849-AB01-27F3971C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8" y="53787"/>
            <a:ext cx="9462247" cy="949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D13F-0D75-5A40-93ED-FE04BB3A6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459" y="1215614"/>
            <a:ext cx="10972800" cy="496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3B684-82A3-B645-81A8-E6408E0F9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5D8B-CC30-E34C-AE37-D03DB4E3E83E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EB164-2599-7845-A4BD-6916C6E75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AFF95-1F13-5A41-814D-0939EE34F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DD42-C12B-F145-9AB1-5C7111D7D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BCD6-BD76-9B46-9BF8-D8F4B8A7F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3873"/>
            <a:ext cx="9144000" cy="2387600"/>
          </a:xfrm>
        </p:spPr>
        <p:txBody>
          <a:bodyPr/>
          <a:lstStyle/>
          <a:p>
            <a:r>
              <a:rPr lang="en-US" dirty="0"/>
              <a:t>P-ONE-1: System Overview and Digitization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BD3E2-1DCE-2845-918A-56CD6BD1F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3548"/>
            <a:ext cx="9144000" cy="1655762"/>
          </a:xfrm>
        </p:spPr>
        <p:txBody>
          <a:bodyPr/>
          <a:lstStyle/>
          <a:p>
            <a:r>
              <a:rPr lang="en-US" dirty="0"/>
              <a:t>Rob Halliday and Nathan Whitehorn</a:t>
            </a:r>
          </a:p>
        </p:txBody>
      </p:sp>
    </p:spTree>
    <p:extLst>
      <p:ext uri="{BB962C8B-B14F-4D97-AF65-F5344CB8AC3E}">
        <p14:creationId xmlns:p14="http://schemas.microsoft.com/office/powerpoint/2010/main" val="51313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3F2D-0893-F149-AC69-88411D51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+ Digitizer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3C1DA-F374-1B47-903F-2E837F6E2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11E0B-5C37-764E-A6EC-0315A68E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2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E8C0-1FA4-754D-871C-D421D567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of Characters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93F43-B76D-6E43-A4F3-06E236BD8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9" r="11486"/>
          <a:stretch/>
        </p:blipFill>
        <p:spPr>
          <a:xfrm rot="16200000">
            <a:off x="-98707" y="2276443"/>
            <a:ext cx="4368113" cy="3196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99AC5C-64DE-F54E-8176-24FAC3627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21" y="1690687"/>
            <a:ext cx="4201984" cy="4252979"/>
          </a:xfrm>
          <a:prstGeom prst="rect">
            <a:avLst/>
          </a:prstGeom>
        </p:spPr>
      </p:pic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CD88E7D0-F4A0-2949-9E3F-8DBE1A970BB5}"/>
              </a:ext>
            </a:extLst>
          </p:cNvPr>
          <p:cNvSpPr/>
          <p:nvPr/>
        </p:nvSpPr>
        <p:spPr>
          <a:xfrm>
            <a:off x="3799261" y="2980427"/>
            <a:ext cx="1051034" cy="7462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196C253D-015A-C44B-BA4C-7EB201008702}"/>
              </a:ext>
            </a:extLst>
          </p:cNvPr>
          <p:cNvSpPr/>
          <p:nvPr/>
        </p:nvSpPr>
        <p:spPr>
          <a:xfrm>
            <a:off x="7172009" y="2980427"/>
            <a:ext cx="1051034" cy="7462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264FE-B343-E744-8AB0-36E21C321040}"/>
              </a:ext>
            </a:extLst>
          </p:cNvPr>
          <p:cNvSpPr txBox="1"/>
          <p:nvPr/>
        </p:nvSpPr>
        <p:spPr>
          <a:xfrm>
            <a:off x="3692447" y="3739812"/>
            <a:ext cx="126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PCIe x16 Connector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25A98-10CA-FF4F-82BF-D9A08D9A83B0}"/>
              </a:ext>
            </a:extLst>
          </p:cNvPr>
          <p:cNvSpPr txBox="1"/>
          <p:nvPr/>
        </p:nvSpPr>
        <p:spPr>
          <a:xfrm>
            <a:off x="7065390" y="3739812"/>
            <a:ext cx="126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FMC connector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E432F-D530-3F4C-A11D-0C88AE16D781}"/>
              </a:ext>
            </a:extLst>
          </p:cNvPr>
          <p:cNvSpPr txBox="1"/>
          <p:nvPr/>
        </p:nvSpPr>
        <p:spPr>
          <a:xfrm>
            <a:off x="1222678" y="6201103"/>
            <a:ext cx="19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MPFS-ICICLE 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DC6ED-4B7D-F14D-B039-140F7CDE2092}"/>
              </a:ext>
            </a:extLst>
          </p:cNvPr>
          <p:cNvSpPr txBox="1"/>
          <p:nvPr/>
        </p:nvSpPr>
        <p:spPr>
          <a:xfrm>
            <a:off x="9057734" y="6102522"/>
            <a:ext cx="247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ADC AD9083 Eval. Board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7AC6E-6C2D-5A4C-8043-6AD612916EEB}"/>
              </a:ext>
            </a:extLst>
          </p:cNvPr>
          <p:cNvSpPr/>
          <p:nvPr/>
        </p:nvSpPr>
        <p:spPr>
          <a:xfrm>
            <a:off x="5062334" y="2413627"/>
            <a:ext cx="1898374" cy="166977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5DFAFE-4432-8C45-8F68-10D133A08EA9}"/>
              </a:ext>
            </a:extLst>
          </p:cNvPr>
          <p:cNvSpPr/>
          <p:nvPr/>
        </p:nvSpPr>
        <p:spPr>
          <a:xfrm>
            <a:off x="5076485" y="2427944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AA937A-4870-3E49-BE5A-17DFC4CC0366}"/>
              </a:ext>
            </a:extLst>
          </p:cNvPr>
          <p:cNvSpPr/>
          <p:nvPr/>
        </p:nvSpPr>
        <p:spPr>
          <a:xfrm>
            <a:off x="5072310" y="2530240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FF495-0348-7747-9188-E3C9404C9523}"/>
              </a:ext>
            </a:extLst>
          </p:cNvPr>
          <p:cNvSpPr/>
          <p:nvPr/>
        </p:nvSpPr>
        <p:spPr>
          <a:xfrm>
            <a:off x="5072310" y="2638502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5C0F89-24DC-1946-802A-98A74779F8A2}"/>
              </a:ext>
            </a:extLst>
          </p:cNvPr>
          <p:cNvSpPr/>
          <p:nvPr/>
        </p:nvSpPr>
        <p:spPr>
          <a:xfrm>
            <a:off x="5072310" y="2858046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686A1-836A-8A4A-8C24-7D26ABA0525D}"/>
              </a:ext>
            </a:extLst>
          </p:cNvPr>
          <p:cNvSpPr/>
          <p:nvPr/>
        </p:nvSpPr>
        <p:spPr>
          <a:xfrm>
            <a:off x="5072310" y="2967259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27AE1-F18D-394F-BEE3-728BED7F7A72}"/>
              </a:ext>
            </a:extLst>
          </p:cNvPr>
          <p:cNvSpPr/>
          <p:nvPr/>
        </p:nvSpPr>
        <p:spPr>
          <a:xfrm>
            <a:off x="5072310" y="3076472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1A4F07-9911-C343-AB9C-76915D990B8C}"/>
              </a:ext>
            </a:extLst>
          </p:cNvPr>
          <p:cNvSpPr/>
          <p:nvPr/>
        </p:nvSpPr>
        <p:spPr>
          <a:xfrm>
            <a:off x="5076485" y="3186129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15B17D-4B4F-314F-A6BC-25E02BEF1DD9}"/>
              </a:ext>
            </a:extLst>
          </p:cNvPr>
          <p:cNvSpPr/>
          <p:nvPr/>
        </p:nvSpPr>
        <p:spPr>
          <a:xfrm>
            <a:off x="5072310" y="3295342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AE8A3C-9FF6-7541-8285-140CA4E65B27}"/>
              </a:ext>
            </a:extLst>
          </p:cNvPr>
          <p:cNvSpPr/>
          <p:nvPr/>
        </p:nvSpPr>
        <p:spPr>
          <a:xfrm>
            <a:off x="5076485" y="3404555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5E4009-D117-BD4B-9F86-0511035B1803}"/>
              </a:ext>
            </a:extLst>
          </p:cNvPr>
          <p:cNvSpPr/>
          <p:nvPr/>
        </p:nvSpPr>
        <p:spPr>
          <a:xfrm>
            <a:off x="5072310" y="3513935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F6A78F-7097-BD42-A309-B857D8E4E9D1}"/>
              </a:ext>
            </a:extLst>
          </p:cNvPr>
          <p:cNvSpPr/>
          <p:nvPr/>
        </p:nvSpPr>
        <p:spPr>
          <a:xfrm>
            <a:off x="5072310" y="3622981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7A1392-E4E4-EF4D-B8B5-E53BB576A8CB}"/>
              </a:ext>
            </a:extLst>
          </p:cNvPr>
          <p:cNvSpPr/>
          <p:nvPr/>
        </p:nvSpPr>
        <p:spPr>
          <a:xfrm>
            <a:off x="5072310" y="3727720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97AA3F-CB7D-A541-BEF3-A368CE3CB728}"/>
              </a:ext>
            </a:extLst>
          </p:cNvPr>
          <p:cNvSpPr/>
          <p:nvPr/>
        </p:nvSpPr>
        <p:spPr>
          <a:xfrm>
            <a:off x="5072310" y="3836162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0A3DF4-7A2F-C64C-8F21-A3BC04220F3D}"/>
              </a:ext>
            </a:extLst>
          </p:cNvPr>
          <p:cNvSpPr/>
          <p:nvPr/>
        </p:nvSpPr>
        <p:spPr>
          <a:xfrm>
            <a:off x="5072310" y="3944037"/>
            <a:ext cx="243177" cy="73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FB92C2-5E88-5149-9BFF-BF07CCFAD381}"/>
              </a:ext>
            </a:extLst>
          </p:cNvPr>
          <p:cNvSpPr/>
          <p:nvPr/>
        </p:nvSpPr>
        <p:spPr>
          <a:xfrm>
            <a:off x="6364878" y="2711864"/>
            <a:ext cx="124288" cy="101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0F9681-562D-C14E-855A-3C4E05D6468C}"/>
              </a:ext>
            </a:extLst>
          </p:cNvPr>
          <p:cNvSpPr/>
          <p:nvPr/>
        </p:nvSpPr>
        <p:spPr>
          <a:xfrm>
            <a:off x="6503678" y="2711864"/>
            <a:ext cx="124288" cy="101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A1E3CE-7B3D-4742-82DD-065E86445B25}"/>
              </a:ext>
            </a:extLst>
          </p:cNvPr>
          <p:cNvSpPr/>
          <p:nvPr/>
        </p:nvSpPr>
        <p:spPr>
          <a:xfrm>
            <a:off x="6223970" y="2711864"/>
            <a:ext cx="124288" cy="10147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D5C61F-5D7D-9C4B-8F87-023C8C7FA126}"/>
              </a:ext>
            </a:extLst>
          </p:cNvPr>
          <p:cNvSpPr txBox="1"/>
          <p:nvPr/>
        </p:nvSpPr>
        <p:spPr>
          <a:xfrm>
            <a:off x="5144647" y="1755364"/>
            <a:ext cx="1659698" cy="67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Custom Adapter Board</a:t>
            </a:r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88CC0B29-BB57-8B4F-846B-8191DB197BDC}"/>
              </a:ext>
            </a:extLst>
          </p:cNvPr>
          <p:cNvSpPr/>
          <p:nvPr/>
        </p:nvSpPr>
        <p:spPr>
          <a:xfrm>
            <a:off x="3748182" y="4557667"/>
            <a:ext cx="4459127" cy="8757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over JESD204B Link</a:t>
            </a:r>
          </a:p>
        </p:txBody>
      </p:sp>
      <p:sp>
        <p:nvSpPr>
          <p:cNvPr id="34" name="Left-Right Arrow 33">
            <a:extLst>
              <a:ext uri="{FF2B5EF4-FFF2-40B4-BE49-F238E27FC236}">
                <a16:creationId xmlns:a16="http://schemas.microsoft.com/office/drawing/2014/main" id="{F118820C-AB20-2F45-834A-4710D6089598}"/>
              </a:ext>
            </a:extLst>
          </p:cNvPr>
          <p:cNvSpPr/>
          <p:nvPr/>
        </p:nvSpPr>
        <p:spPr>
          <a:xfrm>
            <a:off x="3873504" y="5527042"/>
            <a:ext cx="4201984" cy="3348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 Control over SPI Link</a:t>
            </a:r>
          </a:p>
        </p:txBody>
      </p:sp>
    </p:spTree>
    <p:extLst>
      <p:ext uri="{BB962C8B-B14F-4D97-AF65-F5344CB8AC3E}">
        <p14:creationId xmlns:p14="http://schemas.microsoft.com/office/powerpoint/2010/main" val="86030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55B5-186A-8A4E-B2AF-100D2A82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2F341-D25C-3A46-8263-5F2142685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1254"/>
            <a:ext cx="3281737" cy="5005709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FPGA Bitstream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Instantiate Reference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Instantiate JESD204B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Bitstream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8A6E-C12A-C349-9910-F2EFFCB1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F71CEB-FFF3-FE47-8631-7E849351146A}"/>
              </a:ext>
            </a:extLst>
          </p:cNvPr>
          <p:cNvSpPr txBox="1">
            <a:spLocks/>
          </p:cNvSpPr>
          <p:nvPr/>
        </p:nvSpPr>
        <p:spPr>
          <a:xfrm>
            <a:off x="4119937" y="1171253"/>
            <a:ext cx="3281737" cy="50057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Adapter 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Identify needed connections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Build Design in </a:t>
            </a:r>
            <a:r>
              <a:rPr lang="en-US" dirty="0" err="1">
                <a:solidFill>
                  <a:srgbClr val="00B050"/>
                </a:solidFill>
              </a:rPr>
              <a:t>KiCad</a:t>
            </a:r>
            <a:endParaRPr lang="en-US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Print Prototype Board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DCB2B-820B-6D43-8794-B5DF88ED0F12}"/>
              </a:ext>
            </a:extLst>
          </p:cNvPr>
          <p:cNvSpPr txBox="1">
            <a:spLocks/>
          </p:cNvSpPr>
          <p:nvPr/>
        </p:nvSpPr>
        <p:spPr>
          <a:xfrm>
            <a:off x="7401674" y="1171253"/>
            <a:ext cx="3281737" cy="50057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Operating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Reference Linux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ADC Drivers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write-out abilities, either to SD or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modified Linux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7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E8C0-1FA4-754D-871C-D421D567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Digitization Adapter 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93F43-B76D-6E43-A4F3-06E236BD8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9" r="11486"/>
          <a:stretch/>
        </p:blipFill>
        <p:spPr>
          <a:xfrm rot="16200000">
            <a:off x="59105" y="2118631"/>
            <a:ext cx="3191278" cy="2335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4E432F-D530-3F4C-A11D-0C88AE16D781}"/>
              </a:ext>
            </a:extLst>
          </p:cNvPr>
          <p:cNvSpPr txBox="1"/>
          <p:nvPr/>
        </p:nvSpPr>
        <p:spPr>
          <a:xfrm>
            <a:off x="676463" y="4962925"/>
            <a:ext cx="19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MPFS-ICICLE 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DC6ED-4B7D-F14D-B039-140F7CDE2092}"/>
              </a:ext>
            </a:extLst>
          </p:cNvPr>
          <p:cNvSpPr txBox="1"/>
          <p:nvPr/>
        </p:nvSpPr>
        <p:spPr>
          <a:xfrm>
            <a:off x="9234493" y="4881966"/>
            <a:ext cx="275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AD9083 Eval. Board</a:t>
            </a:r>
          </a:p>
        </p:txBody>
      </p:sp>
      <p:pic>
        <p:nvPicPr>
          <p:cNvPr id="35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9203AE-8614-E241-84D4-02BEAA63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07" y="1142723"/>
            <a:ext cx="5706046" cy="5073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99AC5C-64DE-F54E-8176-24FAC3627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35" b="98921" l="10000" r="90000">
                        <a14:foregroundMark x1="87455" y1="7194" x2="12909" y2="8993"/>
                        <a14:foregroundMark x1="83455" y1="77338" x2="71273" y2="91007"/>
                        <a14:foregroundMark x1="71273" y1="91007" x2="14727" y2="90647"/>
                        <a14:foregroundMark x1="12545" y1="79496" x2="12545" y2="87410"/>
                        <a14:foregroundMark x1="11636" y1="90108" x2="26545" y2="93705"/>
                        <a14:foregroundMark x1="26545" y1="93705" x2="83818" y2="92266"/>
                        <a14:foregroundMark x1="85636" y1="94604" x2="37818" y2="98921"/>
                        <a14:foregroundMark x1="37818" y1="98921" x2="36182" y2="982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0600" y="1431175"/>
            <a:ext cx="3409414" cy="345079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6C6CAA9-0BC3-7D43-9B72-10DE0EA2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13</a:t>
            </a:fld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509BC413-082E-BD4F-A90E-A1FE6779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965" y="6621650"/>
            <a:ext cx="5277678" cy="365125"/>
          </a:xfrm>
        </p:spPr>
        <p:txBody>
          <a:bodyPr/>
          <a:lstStyle/>
          <a:p>
            <a:r>
              <a:rPr lang="en-US" sz="700" dirty="0"/>
              <a:t>P-ONE Update, MSU High Energy Neutrino Group Meeting, Rob Halliday</a:t>
            </a:r>
          </a:p>
        </p:txBody>
      </p:sp>
    </p:spTree>
    <p:extLst>
      <p:ext uri="{BB962C8B-B14F-4D97-AF65-F5344CB8AC3E}">
        <p14:creationId xmlns:p14="http://schemas.microsoft.com/office/powerpoint/2010/main" val="75229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E8C0-1FA4-754D-871C-D421D567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Digitization Development 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93F43-B76D-6E43-A4F3-06E236BD8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9" r="11486"/>
          <a:stretch/>
        </p:blipFill>
        <p:spPr>
          <a:xfrm rot="16200000">
            <a:off x="59105" y="2118631"/>
            <a:ext cx="3191278" cy="2335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4E432F-D530-3F4C-A11D-0C88AE16D781}"/>
              </a:ext>
            </a:extLst>
          </p:cNvPr>
          <p:cNvSpPr txBox="1"/>
          <p:nvPr/>
        </p:nvSpPr>
        <p:spPr>
          <a:xfrm>
            <a:off x="676463" y="4962925"/>
            <a:ext cx="19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MPFS-ICICLE 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DC6ED-4B7D-F14D-B039-140F7CDE2092}"/>
              </a:ext>
            </a:extLst>
          </p:cNvPr>
          <p:cNvSpPr txBox="1"/>
          <p:nvPr/>
        </p:nvSpPr>
        <p:spPr>
          <a:xfrm>
            <a:off x="10090673" y="4881966"/>
            <a:ext cx="190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AD9083 Eval. Board</a:t>
            </a:r>
          </a:p>
        </p:txBody>
      </p:sp>
      <p:pic>
        <p:nvPicPr>
          <p:cNvPr id="35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9203AE-8614-E241-84D4-02BEAA63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07" y="1142723"/>
            <a:ext cx="5706046" cy="5073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99AC5C-64DE-F54E-8176-24FAC3627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35" b="98921" l="10000" r="90000">
                        <a14:foregroundMark x1="87455" y1="7194" x2="12909" y2="8993"/>
                        <a14:foregroundMark x1="83455" y1="77338" x2="71273" y2="91007"/>
                        <a14:foregroundMark x1="71273" y1="91007" x2="14727" y2="90647"/>
                        <a14:foregroundMark x1="12545" y1="79496" x2="12545" y2="87410"/>
                        <a14:foregroundMark x1="11636" y1="90108" x2="26545" y2="93705"/>
                        <a14:foregroundMark x1="26545" y1="93705" x2="83818" y2="92266"/>
                        <a14:foregroundMark x1="85636" y1="94604" x2="37818" y2="98921"/>
                        <a14:foregroundMark x1="37818" y1="98921" x2="36182" y2="982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701800" y="2916270"/>
            <a:ext cx="4092237" cy="414190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6C6CAA9-0BC3-7D43-9B72-10DE0EA2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14</a:t>
            </a:fld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509BC413-082E-BD4F-A90E-A1FE6779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965" y="6621650"/>
            <a:ext cx="5277678" cy="365125"/>
          </a:xfrm>
        </p:spPr>
        <p:txBody>
          <a:bodyPr/>
          <a:lstStyle/>
          <a:p>
            <a:r>
              <a:rPr lang="en-US" sz="700" dirty="0"/>
              <a:t>P-ONE Update, MSU High Energy Neutrino Group Meeting, Rob Halliday</a:t>
            </a:r>
          </a:p>
        </p:txBody>
      </p:sp>
    </p:spTree>
    <p:extLst>
      <p:ext uri="{BB962C8B-B14F-4D97-AF65-F5344CB8AC3E}">
        <p14:creationId xmlns:p14="http://schemas.microsoft.com/office/powerpoint/2010/main" val="228859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106F-7B37-3B45-8DD1-59B3799C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board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30773F6-4602-2941-AD22-327836BF4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692" y="1199122"/>
            <a:ext cx="5578909" cy="49609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74545-13C3-794F-AB6E-4719D571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CF6076-93CA-A34C-AB16-36C95B0A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965" y="6621650"/>
            <a:ext cx="5277678" cy="365125"/>
          </a:xfrm>
        </p:spPr>
        <p:txBody>
          <a:bodyPr/>
          <a:lstStyle/>
          <a:p>
            <a:r>
              <a:rPr lang="en-US" sz="700" dirty="0"/>
              <a:t>P-ONE Update, MSU High Energy Neutrino Group Meeting, Rob Halliday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5D4243-FDC9-C14A-9971-9F35379C31AE}"/>
              </a:ext>
            </a:extLst>
          </p:cNvPr>
          <p:cNvCxnSpPr/>
          <p:nvPr/>
        </p:nvCxnSpPr>
        <p:spPr>
          <a:xfrm>
            <a:off x="1797804" y="3819976"/>
            <a:ext cx="2045776" cy="13948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8A89355-18D5-804B-BDD1-34E7E4276D84}"/>
              </a:ext>
            </a:extLst>
          </p:cNvPr>
          <p:cNvSpPr txBox="1"/>
          <p:nvPr/>
        </p:nvSpPr>
        <p:spPr>
          <a:xfrm>
            <a:off x="666427" y="3516633"/>
            <a:ext cx="148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SerDes Lanes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8E998D-487D-F349-9695-04780CEFB627}"/>
              </a:ext>
            </a:extLst>
          </p:cNvPr>
          <p:cNvCxnSpPr>
            <a:cxnSpLocks/>
          </p:cNvCxnSpPr>
          <p:nvPr/>
        </p:nvCxnSpPr>
        <p:spPr>
          <a:xfrm>
            <a:off x="1797804" y="4099301"/>
            <a:ext cx="2045776" cy="5554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792AF5-B63A-A642-87AC-D8C5A22A76B7}"/>
              </a:ext>
            </a:extLst>
          </p:cNvPr>
          <p:cNvCxnSpPr>
            <a:cxnSpLocks/>
          </p:cNvCxnSpPr>
          <p:nvPr/>
        </p:nvCxnSpPr>
        <p:spPr>
          <a:xfrm>
            <a:off x="1797804" y="3959461"/>
            <a:ext cx="2045776" cy="9670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FAE234-44BA-1249-8F39-9BE922AED7A8}"/>
              </a:ext>
            </a:extLst>
          </p:cNvPr>
          <p:cNvCxnSpPr>
            <a:cxnSpLocks/>
          </p:cNvCxnSpPr>
          <p:nvPr/>
        </p:nvCxnSpPr>
        <p:spPr>
          <a:xfrm>
            <a:off x="1797804" y="4224057"/>
            <a:ext cx="2045776" cy="3874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1C48A9-75E8-584E-BEC2-2A6CFA8CC100}"/>
              </a:ext>
            </a:extLst>
          </p:cNvPr>
          <p:cNvSpPr txBox="1"/>
          <p:nvPr/>
        </p:nvSpPr>
        <p:spPr>
          <a:xfrm>
            <a:off x="9166111" y="2042072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Timing Outputs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CA1D57-90D4-F341-B472-189B264AFF2A}"/>
              </a:ext>
            </a:extLst>
          </p:cNvPr>
          <p:cNvCxnSpPr>
            <a:cxnSpLocks/>
          </p:cNvCxnSpPr>
          <p:nvPr/>
        </p:nvCxnSpPr>
        <p:spPr>
          <a:xfrm flipH="1" flipV="1">
            <a:off x="8136610" y="2189990"/>
            <a:ext cx="1029501" cy="8192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FB4E406-BCA6-364F-866C-698AA6D5568E}"/>
              </a:ext>
            </a:extLst>
          </p:cNvPr>
          <p:cNvSpPr/>
          <p:nvPr/>
        </p:nvSpPr>
        <p:spPr>
          <a:xfrm>
            <a:off x="5855804" y="1770313"/>
            <a:ext cx="2296304" cy="837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FB3025-0F9D-EA46-B4D7-BE73676D5C4F}"/>
              </a:ext>
            </a:extLst>
          </p:cNvPr>
          <p:cNvSpPr txBox="1"/>
          <p:nvPr/>
        </p:nvSpPr>
        <p:spPr>
          <a:xfrm>
            <a:off x="899646" y="5425956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Timing Outputs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2E3CA4-3EEE-554D-B95E-24868DC1E4F4}"/>
              </a:ext>
            </a:extLst>
          </p:cNvPr>
          <p:cNvCxnSpPr>
            <a:cxnSpLocks/>
          </p:cNvCxnSpPr>
          <p:nvPr/>
        </p:nvCxnSpPr>
        <p:spPr>
          <a:xfrm flipV="1">
            <a:off x="2497839" y="5492048"/>
            <a:ext cx="900590" cy="11857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A7F995D-E003-DD48-ABD2-B25F17CADA08}"/>
              </a:ext>
            </a:extLst>
          </p:cNvPr>
          <p:cNvSpPr/>
          <p:nvPr/>
        </p:nvSpPr>
        <p:spPr>
          <a:xfrm>
            <a:off x="3398429" y="5052450"/>
            <a:ext cx="1390547" cy="635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9B518D-C594-9648-B0EB-7F0F1EE98C0B}"/>
              </a:ext>
            </a:extLst>
          </p:cNvPr>
          <p:cNvSpPr/>
          <p:nvPr/>
        </p:nvSpPr>
        <p:spPr>
          <a:xfrm>
            <a:off x="4186031" y="1900438"/>
            <a:ext cx="1422280" cy="614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BF30B7-3FC2-A94E-9020-774E8884B8C5}"/>
              </a:ext>
            </a:extLst>
          </p:cNvPr>
          <p:cNvCxnSpPr>
            <a:cxnSpLocks/>
          </p:cNvCxnSpPr>
          <p:nvPr/>
        </p:nvCxnSpPr>
        <p:spPr>
          <a:xfrm flipH="1">
            <a:off x="5191932" y="1043797"/>
            <a:ext cx="734541" cy="85664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E4D8CF6-C1B4-C843-8E09-20D8FBDF2F85}"/>
              </a:ext>
            </a:extLst>
          </p:cNvPr>
          <p:cNvSpPr txBox="1"/>
          <p:nvPr/>
        </p:nvSpPr>
        <p:spPr>
          <a:xfrm>
            <a:off x="5926473" y="752128"/>
            <a:ext cx="137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Control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B1C04B-3EBE-524F-A67D-7CD2477323BF}"/>
              </a:ext>
            </a:extLst>
          </p:cNvPr>
          <p:cNvCxnSpPr>
            <a:cxnSpLocks/>
          </p:cNvCxnSpPr>
          <p:nvPr/>
        </p:nvCxnSpPr>
        <p:spPr>
          <a:xfrm>
            <a:off x="2497839" y="2042072"/>
            <a:ext cx="1664592" cy="93402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9806C5A-379E-7648-8AFF-5EE9884F246A}"/>
              </a:ext>
            </a:extLst>
          </p:cNvPr>
          <p:cNvSpPr txBox="1"/>
          <p:nvPr/>
        </p:nvSpPr>
        <p:spPr>
          <a:xfrm>
            <a:off x="1259349" y="1607828"/>
            <a:ext cx="15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Enable Jumper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F5FB02F-072A-C84A-8C7B-FE020923B9B8}"/>
              </a:ext>
            </a:extLst>
          </p:cNvPr>
          <p:cNvCxnSpPr>
            <a:cxnSpLocks/>
          </p:cNvCxnSpPr>
          <p:nvPr/>
        </p:nvCxnSpPr>
        <p:spPr>
          <a:xfrm>
            <a:off x="2028220" y="3079181"/>
            <a:ext cx="1002939" cy="29090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6E54962-AF14-BD4F-8D53-BA289BA71370}"/>
              </a:ext>
            </a:extLst>
          </p:cNvPr>
          <p:cNvSpPr txBox="1"/>
          <p:nvPr/>
        </p:nvSpPr>
        <p:spPr>
          <a:xfrm>
            <a:off x="365335" y="2866300"/>
            <a:ext cx="167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PCI-E connector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3682D2-E56D-5447-819C-21E10586A827}"/>
              </a:ext>
            </a:extLst>
          </p:cNvPr>
          <p:cNvCxnSpPr>
            <a:cxnSpLocks/>
          </p:cNvCxnSpPr>
          <p:nvPr/>
        </p:nvCxnSpPr>
        <p:spPr>
          <a:xfrm flipH="1" flipV="1">
            <a:off x="5856880" y="4283131"/>
            <a:ext cx="2865574" cy="6035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3F84713-D8F1-6D47-9EF0-E5225428D984}"/>
              </a:ext>
            </a:extLst>
          </p:cNvPr>
          <p:cNvSpPr txBox="1"/>
          <p:nvPr/>
        </p:nvSpPr>
        <p:spPr>
          <a:xfrm>
            <a:off x="8741600" y="4243430"/>
            <a:ext cx="207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ADC Eval Board Seat</a:t>
            </a:r>
          </a:p>
        </p:txBody>
      </p:sp>
    </p:spTree>
    <p:extLst>
      <p:ext uri="{BB962C8B-B14F-4D97-AF65-F5344CB8AC3E}">
        <p14:creationId xmlns:p14="http://schemas.microsoft.com/office/powerpoint/2010/main" val="16007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F983-F486-554F-A5D7-3C7542BC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Instantiating JESD204B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E1DB-F46E-E74A-BF30-3DDFC85DA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215614"/>
            <a:ext cx="5817334" cy="4961349"/>
          </a:xfrm>
        </p:spPr>
        <p:txBody>
          <a:bodyPr/>
          <a:lstStyle/>
          <a:p>
            <a:r>
              <a:rPr lang="en-US" dirty="0"/>
              <a:t>Learning new (to me/us) Microchip development environment for FPGA gateware (“Libero”)</a:t>
            </a:r>
          </a:p>
          <a:p>
            <a:r>
              <a:rPr lang="en-US" dirty="0"/>
              <a:t>Using canned JESD204B core</a:t>
            </a:r>
          </a:p>
          <a:p>
            <a:r>
              <a:rPr lang="en-US" dirty="0"/>
              <a:t>Once correctly connected, move on to building </a:t>
            </a:r>
            <a:r>
              <a:rPr lang="en-US" dirty="0" err="1"/>
              <a:t>linux</a:t>
            </a:r>
            <a:r>
              <a:rPr lang="en-US" dirty="0"/>
              <a:t> with drivers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FCBF9-9BE0-2542-B617-07CD5D75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DE15FC-B5EF-C64B-BC63-69EA2A8A6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845" y="1069711"/>
            <a:ext cx="3049965" cy="51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7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1343-04D1-F542-94EB-FCB0165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Next step: Buy the (not-cheap) license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87DAC1-2283-EA4C-AE3B-9AAD0F48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60" y="1215614"/>
            <a:ext cx="3756059" cy="4961349"/>
          </a:xfrm>
        </p:spPr>
        <p:txBody>
          <a:bodyPr/>
          <a:lstStyle/>
          <a:p>
            <a:r>
              <a:rPr lang="en-US" dirty="0"/>
              <a:t>Was really hoping we could “try before we buy”</a:t>
            </a:r>
          </a:p>
          <a:p>
            <a:r>
              <a:rPr lang="en-US" dirty="0"/>
              <a:t>Looks like we will need to buy a license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31C14-7C57-3048-85C7-B0BBA962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6ADD42-C12B-F145-9AB1-5C7111D7D81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58FC0D9D-585E-FD4E-B9F8-32A7FFCC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91" y="1392290"/>
            <a:ext cx="5334752" cy="13202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068C8B-CD31-1340-BD1A-EDE6949A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998" y="2836228"/>
            <a:ext cx="7083220" cy="1519807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AF4977-595F-D64A-BF48-B3453F106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05507"/>
            <a:ext cx="4148937" cy="15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5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1B44-DA57-764E-A3F9-03926F9F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1DEA-4FD7-9C45-8F5F-286980CD1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Digitization Development:</a:t>
            </a:r>
          </a:p>
          <a:p>
            <a:pPr lvl="1"/>
            <a:r>
              <a:rPr lang="en-US" sz="3200" dirty="0"/>
              <a:t>Need to double check and order adapter board</a:t>
            </a:r>
          </a:p>
          <a:p>
            <a:pPr lvl="1"/>
            <a:r>
              <a:rPr lang="en-US" sz="3200" dirty="0"/>
              <a:t>Time to buy the FPGA dev license (or get free!)</a:t>
            </a:r>
          </a:p>
          <a:p>
            <a:r>
              <a:rPr lang="en-US" sz="3200" dirty="0"/>
              <a:t>Once built:</a:t>
            </a:r>
          </a:p>
          <a:p>
            <a:pPr lvl="1"/>
            <a:r>
              <a:rPr lang="en-US" sz="2800" dirty="0"/>
              <a:t>Record some pulses and determine timing resolution</a:t>
            </a:r>
          </a:p>
          <a:p>
            <a:pPr lvl="1"/>
            <a:r>
              <a:rPr lang="en-US" sz="2800" dirty="0"/>
              <a:t>Measure approximate power usage</a:t>
            </a:r>
          </a:p>
          <a:p>
            <a:r>
              <a:rPr lang="en-US" sz="3200" dirty="0"/>
              <a:t>Mid future: </a:t>
            </a:r>
          </a:p>
          <a:p>
            <a:pPr lvl="1"/>
            <a:r>
              <a:rPr lang="en-US" sz="2800" dirty="0"/>
              <a:t>Decide on power supply (Michael had suggestion)</a:t>
            </a:r>
          </a:p>
          <a:p>
            <a:pPr lvl="1"/>
            <a:r>
              <a:rPr lang="en-US" sz="2800" dirty="0"/>
              <a:t>Layout prototype board using interface specs</a:t>
            </a:r>
            <a:endParaRPr lang="en-US" dirty="0"/>
          </a:p>
          <a:p>
            <a:pPr marL="0" indent="0">
              <a:buNone/>
            </a:pPr>
            <a:r>
              <a:rPr lang="en-US" sz="3600" dirty="0"/>
              <a:t>Steady progress continues!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7FD9-EFD0-B246-A512-E6E0C9D6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B465-B104-5C4E-8E3C-CD4D0B98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C783E-84AD-724F-ACFB-EF87CF77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are building the next-generation Optical Module that we </a:t>
            </a:r>
            <a:r>
              <a:rPr lang="en-US" i="1" dirty="0"/>
              <a:t>really</a:t>
            </a:r>
            <a:r>
              <a:rPr lang="en-US" dirty="0"/>
              <a:t> want:</a:t>
            </a:r>
          </a:p>
          <a:p>
            <a:r>
              <a:rPr lang="en-US" dirty="0"/>
              <a:t>Fast Full Waveform Digitization</a:t>
            </a:r>
          </a:p>
          <a:p>
            <a:r>
              <a:rPr lang="en-US" dirty="0"/>
              <a:t>Full bandwidth of optical fiber, power savings of copper</a:t>
            </a:r>
          </a:p>
          <a:p>
            <a:pPr lvl="1"/>
            <a:r>
              <a:rPr lang="en-US" dirty="0"/>
              <a:t>Redundancy from having both available</a:t>
            </a:r>
          </a:p>
          <a:p>
            <a:r>
              <a:rPr lang="en-US" dirty="0"/>
              <a:t>Sub-nanosecond timing synchronization</a:t>
            </a:r>
          </a:p>
          <a:p>
            <a:r>
              <a:rPr lang="en-US" dirty="0"/>
              <a:t>On-OM data and trigger pre-processing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2AA70-2F26-9F4F-8216-AD6F3214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4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A4EA-E0C5-0546-A754-BDA95B6A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(Very) High Level Block Diagram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B5A8B-9CD5-2147-A2A0-BE453A6D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647C1F-1A93-7942-8EA7-BBEEB3265CCC}"/>
              </a:ext>
            </a:extLst>
          </p:cNvPr>
          <p:cNvSpPr/>
          <p:nvPr/>
        </p:nvSpPr>
        <p:spPr>
          <a:xfrm>
            <a:off x="8610600" y="1665875"/>
            <a:ext cx="363435" cy="57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B5F552-1940-9C42-8958-12DCE20A85EF}"/>
              </a:ext>
            </a:extLst>
          </p:cNvPr>
          <p:cNvSpPr/>
          <p:nvPr/>
        </p:nvSpPr>
        <p:spPr>
          <a:xfrm>
            <a:off x="8445607" y="1286446"/>
            <a:ext cx="693420" cy="593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7A6AD-968E-9343-8F59-4C1656CAA68B}"/>
              </a:ext>
            </a:extLst>
          </p:cNvPr>
          <p:cNvSpPr/>
          <p:nvPr/>
        </p:nvSpPr>
        <p:spPr>
          <a:xfrm>
            <a:off x="9446378" y="1665875"/>
            <a:ext cx="363435" cy="57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FFEE20-0C15-D748-A1DE-63E87041DA8C}"/>
              </a:ext>
            </a:extLst>
          </p:cNvPr>
          <p:cNvSpPr/>
          <p:nvPr/>
        </p:nvSpPr>
        <p:spPr>
          <a:xfrm>
            <a:off x="9281385" y="1286446"/>
            <a:ext cx="693420" cy="593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D536F3-401F-064B-827A-DA9EFAFEA1DA}"/>
              </a:ext>
            </a:extLst>
          </p:cNvPr>
          <p:cNvSpPr/>
          <p:nvPr/>
        </p:nvSpPr>
        <p:spPr>
          <a:xfrm>
            <a:off x="10282156" y="1665875"/>
            <a:ext cx="363435" cy="57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241728-1662-B74A-A3AF-262ED3DBE049}"/>
              </a:ext>
            </a:extLst>
          </p:cNvPr>
          <p:cNvSpPr/>
          <p:nvPr/>
        </p:nvSpPr>
        <p:spPr>
          <a:xfrm>
            <a:off x="10117163" y="1286446"/>
            <a:ext cx="693420" cy="593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F810E-8C6A-BD41-AE5E-2B3C59418BE2}"/>
              </a:ext>
            </a:extLst>
          </p:cNvPr>
          <p:cNvSpPr txBox="1"/>
          <p:nvPr/>
        </p:nvSpPr>
        <p:spPr>
          <a:xfrm>
            <a:off x="11117934" y="1620864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D1A732-B713-7646-AAE2-4B69D8E346CD}"/>
              </a:ext>
            </a:extLst>
          </p:cNvPr>
          <p:cNvSpPr/>
          <p:nvPr/>
        </p:nvSpPr>
        <p:spPr>
          <a:xfrm>
            <a:off x="8877572" y="2900819"/>
            <a:ext cx="1501044" cy="1056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Digitizer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819AA-36DD-0043-BDB8-940B142B6CE5}"/>
              </a:ext>
            </a:extLst>
          </p:cNvPr>
          <p:cNvSpPr/>
          <p:nvPr/>
        </p:nvSpPr>
        <p:spPr>
          <a:xfrm>
            <a:off x="5921685" y="2593620"/>
            <a:ext cx="2137410" cy="167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Handling and Processing + Slow Control</a:t>
            </a:r>
          </a:p>
          <a:p>
            <a:pPr algn="ctr"/>
            <a:r>
              <a:rPr lang="en-US" dirty="0"/>
              <a:t>(FPGA)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FFE99-B850-0349-B502-16C4C064D54B}"/>
              </a:ext>
            </a:extLst>
          </p:cNvPr>
          <p:cNvSpPr/>
          <p:nvPr/>
        </p:nvSpPr>
        <p:spPr>
          <a:xfrm>
            <a:off x="2632571" y="3412927"/>
            <a:ext cx="2199491" cy="142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Fiber Data and Timing Board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DEB297-93EA-ED44-90D7-95AF73BA8975}"/>
              </a:ext>
            </a:extLst>
          </p:cNvPr>
          <p:cNvSpPr/>
          <p:nvPr/>
        </p:nvSpPr>
        <p:spPr>
          <a:xfrm>
            <a:off x="2632571" y="1195656"/>
            <a:ext cx="2199491" cy="167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Copper Timing and Data Transfer Block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7E5E48-3A18-0149-9C67-35A78EF12C3D}"/>
              </a:ext>
            </a:extLst>
          </p:cNvPr>
          <p:cNvSpPr/>
          <p:nvPr/>
        </p:nvSpPr>
        <p:spPr>
          <a:xfrm>
            <a:off x="2632571" y="5064180"/>
            <a:ext cx="1784824" cy="1235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Supply/</a:t>
            </a:r>
          </a:p>
          <a:p>
            <a:pPr algn="ctr"/>
            <a:r>
              <a:rPr lang="en-US" dirty="0"/>
              <a:t>DC-DC Conv.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4ACBB-52C2-A446-A51B-B9E4F0AFC9F7}"/>
              </a:ext>
            </a:extLst>
          </p:cNvPr>
          <p:cNvSpPr txBox="1"/>
          <p:nvPr/>
        </p:nvSpPr>
        <p:spPr>
          <a:xfrm>
            <a:off x="5295490" y="5220211"/>
            <a:ext cx="1371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To All OM Components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892ABCF-C51E-3541-A336-485F9031EC61}"/>
              </a:ext>
            </a:extLst>
          </p:cNvPr>
          <p:cNvSpPr/>
          <p:nvPr/>
        </p:nvSpPr>
        <p:spPr>
          <a:xfrm>
            <a:off x="9211353" y="2369478"/>
            <a:ext cx="833483" cy="41625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B4221D81-6B38-ED46-9A96-82B5D9075453}"/>
              </a:ext>
            </a:extLst>
          </p:cNvPr>
          <p:cNvSpPr/>
          <p:nvPr/>
        </p:nvSpPr>
        <p:spPr>
          <a:xfrm rot="5400000">
            <a:off x="7985731" y="3217358"/>
            <a:ext cx="833483" cy="41625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853B23B-2202-B64C-A8F0-6434B5D4DE7E}"/>
              </a:ext>
            </a:extLst>
          </p:cNvPr>
          <p:cNvSpPr/>
          <p:nvPr/>
        </p:nvSpPr>
        <p:spPr>
          <a:xfrm>
            <a:off x="4538980" y="5539613"/>
            <a:ext cx="756510" cy="24389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F36B296E-AFDC-0B41-92A0-AE42B8A738D1}"/>
              </a:ext>
            </a:extLst>
          </p:cNvPr>
          <p:cNvSpPr/>
          <p:nvPr/>
        </p:nvSpPr>
        <p:spPr>
          <a:xfrm>
            <a:off x="536216" y="1273146"/>
            <a:ext cx="1324060" cy="5076073"/>
          </a:xfrm>
          <a:prstGeom prst="can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Cable Elements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CA3C8F-FA27-BA4F-8B61-070FB88B51BA}"/>
              </a:ext>
            </a:extLst>
          </p:cNvPr>
          <p:cNvCxnSpPr>
            <a:cxnSpLocks/>
          </p:cNvCxnSpPr>
          <p:nvPr/>
        </p:nvCxnSpPr>
        <p:spPr>
          <a:xfrm>
            <a:off x="1860276" y="2286000"/>
            <a:ext cx="7722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205E11-1DE4-DF46-B177-95B1852532C8}"/>
              </a:ext>
            </a:extLst>
          </p:cNvPr>
          <p:cNvCxnSpPr>
            <a:cxnSpLocks/>
          </p:cNvCxnSpPr>
          <p:nvPr/>
        </p:nvCxnSpPr>
        <p:spPr>
          <a:xfrm>
            <a:off x="1860276" y="3931349"/>
            <a:ext cx="7722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7A13A2-5CDF-D841-ABE6-C537E17D3794}"/>
              </a:ext>
            </a:extLst>
          </p:cNvPr>
          <p:cNvCxnSpPr>
            <a:cxnSpLocks/>
          </p:cNvCxnSpPr>
          <p:nvPr/>
        </p:nvCxnSpPr>
        <p:spPr>
          <a:xfrm>
            <a:off x="1860276" y="5681876"/>
            <a:ext cx="7722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310D7A5D-3C83-304D-967F-766986D9D2E8}"/>
              </a:ext>
            </a:extLst>
          </p:cNvPr>
          <p:cNvSpPr/>
          <p:nvPr/>
        </p:nvSpPr>
        <p:spPr>
          <a:xfrm rot="2114049">
            <a:off x="4896410" y="2424570"/>
            <a:ext cx="979802" cy="33809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9C845027-B529-C848-A98E-058471B35492}"/>
              </a:ext>
            </a:extLst>
          </p:cNvPr>
          <p:cNvSpPr/>
          <p:nvPr/>
        </p:nvSpPr>
        <p:spPr>
          <a:xfrm rot="10800000">
            <a:off x="3315574" y="2916704"/>
            <a:ext cx="833483" cy="41625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F0F106-F47F-E247-A564-8E56A4B1555A}"/>
              </a:ext>
            </a:extLst>
          </p:cNvPr>
          <p:cNvSpPr txBox="1"/>
          <p:nvPr/>
        </p:nvSpPr>
        <p:spPr>
          <a:xfrm>
            <a:off x="10987064" y="1197943"/>
            <a:ext cx="967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PMTs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AE80CE-4FB8-6847-AAFA-A33363DC04DE}"/>
              </a:ext>
            </a:extLst>
          </p:cNvPr>
          <p:cNvSpPr/>
          <p:nvPr/>
        </p:nvSpPr>
        <p:spPr>
          <a:xfrm>
            <a:off x="6822180" y="5063748"/>
            <a:ext cx="1731126" cy="817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Calibration Devices</a:t>
            </a:r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CCA3ADA5-CA29-5E4B-B11E-1B74A53890D9}"/>
              </a:ext>
            </a:extLst>
          </p:cNvPr>
          <p:cNvSpPr/>
          <p:nvPr/>
        </p:nvSpPr>
        <p:spPr>
          <a:xfrm rot="5400000">
            <a:off x="7338263" y="4512955"/>
            <a:ext cx="698960" cy="299491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8CDE223C-DFAE-924A-BB9C-B26F7D3626C3}"/>
              </a:ext>
            </a:extLst>
          </p:cNvPr>
          <p:cNvSpPr/>
          <p:nvPr/>
        </p:nvSpPr>
        <p:spPr>
          <a:xfrm>
            <a:off x="4886972" y="3727740"/>
            <a:ext cx="979802" cy="33809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16A262E-06D2-CE47-92FF-5F081140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8" y="53787"/>
            <a:ext cx="7867809" cy="949045"/>
          </a:xfrm>
        </p:spPr>
        <p:txBody>
          <a:bodyPr>
            <a:normAutofit/>
          </a:bodyPr>
          <a:lstStyle/>
          <a:p>
            <a:r>
              <a:rPr lang="en-US" sz="3600" dirty="0"/>
              <a:t>Scenario: A DOM Floods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FD551D-3B49-744F-A875-B3581BCB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60" y="1215614"/>
            <a:ext cx="4551574" cy="4961349"/>
          </a:xfrm>
        </p:spPr>
        <p:txBody>
          <a:bodyPr>
            <a:normAutofit/>
          </a:bodyPr>
          <a:lstStyle/>
          <a:p>
            <a:r>
              <a:rPr lang="en-US" dirty="0"/>
              <a:t>Kraken attacks, DOM floods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CE636-8938-E848-A4D4-598E9A0D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8DB1C3-9418-094A-8DC3-23A2EB770DA2}"/>
              </a:ext>
            </a:extLst>
          </p:cNvPr>
          <p:cNvSpPr>
            <a:spLocks noChangeAspect="1"/>
          </p:cNvSpPr>
          <p:nvPr/>
        </p:nvSpPr>
        <p:spPr>
          <a:xfrm>
            <a:off x="5818362" y="31703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F4F1CA-DE81-A84B-A6B9-6517612BB2B0}"/>
              </a:ext>
            </a:extLst>
          </p:cNvPr>
          <p:cNvSpPr>
            <a:spLocks noChangeAspect="1"/>
          </p:cNvSpPr>
          <p:nvPr/>
        </p:nvSpPr>
        <p:spPr>
          <a:xfrm>
            <a:off x="5818362" y="1354827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A57CD4-382B-934E-A74B-DCAEB69EAE0B}"/>
              </a:ext>
            </a:extLst>
          </p:cNvPr>
          <p:cNvSpPr>
            <a:spLocks noChangeAspect="1"/>
          </p:cNvSpPr>
          <p:nvPr/>
        </p:nvSpPr>
        <p:spPr>
          <a:xfrm>
            <a:off x="5818362" y="2392622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4DE3A4-0F64-A642-9432-BBA7616ABB54}"/>
              </a:ext>
            </a:extLst>
          </p:cNvPr>
          <p:cNvSpPr>
            <a:spLocks noChangeAspect="1"/>
          </p:cNvSpPr>
          <p:nvPr/>
        </p:nvSpPr>
        <p:spPr>
          <a:xfrm>
            <a:off x="5818362" y="342667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87081F-1A33-3541-BE8E-552BCADC77D6}"/>
              </a:ext>
            </a:extLst>
          </p:cNvPr>
          <p:cNvSpPr>
            <a:spLocks noChangeAspect="1"/>
          </p:cNvSpPr>
          <p:nvPr/>
        </p:nvSpPr>
        <p:spPr>
          <a:xfrm>
            <a:off x="5818362" y="4460736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DD5C9A-FF4B-7C47-BD2C-4420778135E4}"/>
              </a:ext>
            </a:extLst>
          </p:cNvPr>
          <p:cNvSpPr>
            <a:spLocks noChangeAspect="1"/>
          </p:cNvSpPr>
          <p:nvPr/>
        </p:nvSpPr>
        <p:spPr>
          <a:xfrm>
            <a:off x="5818362" y="5502738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F6BD28A7-2A68-404B-B8E4-645D348CF88F}"/>
              </a:ext>
            </a:extLst>
          </p:cNvPr>
          <p:cNvSpPr/>
          <p:nvPr/>
        </p:nvSpPr>
        <p:spPr>
          <a:xfrm>
            <a:off x="6035132" y="1033634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4AF1337E-E90B-B14F-859B-9B305426AB32}"/>
              </a:ext>
            </a:extLst>
          </p:cNvPr>
          <p:cNvSpPr/>
          <p:nvPr/>
        </p:nvSpPr>
        <p:spPr>
          <a:xfrm>
            <a:off x="6035132" y="2076225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>
            <a:extLst>
              <a:ext uri="{FF2B5EF4-FFF2-40B4-BE49-F238E27FC236}">
                <a16:creationId xmlns:a16="http://schemas.microsoft.com/office/drawing/2014/main" id="{566810CB-11DA-9944-8FF7-8D3289C9E303}"/>
              </a:ext>
            </a:extLst>
          </p:cNvPr>
          <p:cNvSpPr/>
          <p:nvPr/>
        </p:nvSpPr>
        <p:spPr>
          <a:xfrm>
            <a:off x="6035132" y="3108929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id="{A58F31F5-57DA-D045-BB18-88498A0A1246}"/>
              </a:ext>
            </a:extLst>
          </p:cNvPr>
          <p:cNvSpPr/>
          <p:nvPr/>
        </p:nvSpPr>
        <p:spPr>
          <a:xfrm>
            <a:off x="6035132" y="4139356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A11CDF15-57AD-904F-A765-16306D744C2F}"/>
              </a:ext>
            </a:extLst>
          </p:cNvPr>
          <p:cNvSpPr/>
          <p:nvPr/>
        </p:nvSpPr>
        <p:spPr>
          <a:xfrm>
            <a:off x="6035132" y="5177043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0F159-D721-3643-8D27-819C15D98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39" b="94992" l="3810" r="95000">
                        <a14:foregroundMark x1="63333" y1="8562" x2="63333" y2="8562"/>
                        <a14:foregroundMark x1="83214" y1="8239" x2="83214" y2="8239"/>
                        <a14:foregroundMark x1="58571" y1="6947" x2="58571" y2="6947"/>
                        <a14:foregroundMark x1="81429" y1="6139" x2="81429" y2="6139"/>
                        <a14:foregroundMark x1="81429" y1="6139" x2="81429" y2="6139"/>
                        <a14:foregroundMark x1="90357" y1="14540" x2="90357" y2="14540"/>
                        <a14:foregroundMark x1="90357" y1="14540" x2="90357" y2="14540"/>
                        <a14:foregroundMark x1="92381" y1="30695" x2="92381" y2="30695"/>
                        <a14:foregroundMark x1="5833" y1="8078" x2="5833" y2="8078"/>
                        <a14:foregroundMark x1="5000" y1="51373" x2="5000" y2="51373"/>
                        <a14:foregroundMark x1="50476" y1="92569" x2="50476" y2="92569"/>
                        <a14:foregroundMark x1="4524" y1="13409" x2="4524" y2="13409"/>
                        <a14:foregroundMark x1="3810" y1="54281" x2="3810" y2="54281"/>
                        <a14:foregroundMark x1="95000" y1="36834" x2="95000" y2="36834"/>
                        <a14:foregroundMark x1="80833" y1="94023" x2="80833" y2="94023"/>
                        <a14:foregroundMark x1="48571" y1="94992" x2="48571" y2="94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3520" y="1814026"/>
            <a:ext cx="3359379" cy="2474209"/>
          </a:xfrm>
          <a:prstGeom prst="rect">
            <a:avLst/>
          </a:prstGeom>
        </p:spPr>
      </p:pic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7DE28A64-AA71-6140-8AB5-DF91AFF17B4E}"/>
              </a:ext>
            </a:extLst>
          </p:cNvPr>
          <p:cNvSpPr/>
          <p:nvPr/>
        </p:nvSpPr>
        <p:spPr>
          <a:xfrm>
            <a:off x="5414917" y="2060618"/>
            <a:ext cx="1492689" cy="1393548"/>
          </a:xfrm>
          <a:prstGeom prst="noSmoking">
            <a:avLst>
              <a:gd name="adj" fmla="val 77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2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16A262E-06D2-CE47-92FF-5F081140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8" y="53787"/>
            <a:ext cx="7867809" cy="949045"/>
          </a:xfrm>
        </p:spPr>
        <p:txBody>
          <a:bodyPr>
            <a:normAutofit/>
          </a:bodyPr>
          <a:lstStyle/>
          <a:p>
            <a:r>
              <a:rPr lang="en-US" sz="3600" dirty="0"/>
              <a:t>Scenario: A DOM Floods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FD551D-3B49-744F-A875-B3581BCB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60" y="1215614"/>
            <a:ext cx="4551574" cy="4961349"/>
          </a:xfrm>
        </p:spPr>
        <p:txBody>
          <a:bodyPr>
            <a:normAutofit/>
          </a:bodyPr>
          <a:lstStyle/>
          <a:p>
            <a:r>
              <a:rPr lang="en-US" dirty="0"/>
              <a:t>DOM floods</a:t>
            </a:r>
          </a:p>
          <a:p>
            <a:r>
              <a:rPr lang="en-US" dirty="0"/>
              <a:t>Current spikes at MJB – DOM is cut-off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CE636-8938-E848-A4D4-598E9A0D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5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8DB1C3-9418-094A-8DC3-23A2EB770DA2}"/>
              </a:ext>
            </a:extLst>
          </p:cNvPr>
          <p:cNvSpPr>
            <a:spLocks noChangeAspect="1"/>
          </p:cNvSpPr>
          <p:nvPr/>
        </p:nvSpPr>
        <p:spPr>
          <a:xfrm>
            <a:off x="5818362" y="317032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F4F1CA-DE81-A84B-A6B9-6517612BB2B0}"/>
              </a:ext>
            </a:extLst>
          </p:cNvPr>
          <p:cNvSpPr>
            <a:spLocks noChangeAspect="1"/>
          </p:cNvSpPr>
          <p:nvPr/>
        </p:nvSpPr>
        <p:spPr>
          <a:xfrm>
            <a:off x="5818362" y="1354827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A57CD4-382B-934E-A74B-DCAEB69EAE0B}"/>
              </a:ext>
            </a:extLst>
          </p:cNvPr>
          <p:cNvSpPr>
            <a:spLocks noChangeAspect="1"/>
          </p:cNvSpPr>
          <p:nvPr/>
        </p:nvSpPr>
        <p:spPr>
          <a:xfrm>
            <a:off x="5818362" y="2392622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4DE3A4-0F64-A642-9432-BBA7616ABB54}"/>
              </a:ext>
            </a:extLst>
          </p:cNvPr>
          <p:cNvSpPr>
            <a:spLocks noChangeAspect="1"/>
          </p:cNvSpPr>
          <p:nvPr/>
        </p:nvSpPr>
        <p:spPr>
          <a:xfrm>
            <a:off x="5818362" y="342667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87081F-1A33-3541-BE8E-552BCADC77D6}"/>
              </a:ext>
            </a:extLst>
          </p:cNvPr>
          <p:cNvSpPr>
            <a:spLocks noChangeAspect="1"/>
          </p:cNvSpPr>
          <p:nvPr/>
        </p:nvSpPr>
        <p:spPr>
          <a:xfrm>
            <a:off x="5818362" y="4460736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DD5C9A-FF4B-7C47-BD2C-4420778135E4}"/>
              </a:ext>
            </a:extLst>
          </p:cNvPr>
          <p:cNvSpPr>
            <a:spLocks noChangeAspect="1"/>
          </p:cNvSpPr>
          <p:nvPr/>
        </p:nvSpPr>
        <p:spPr>
          <a:xfrm>
            <a:off x="5818362" y="5502738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F6BD28A7-2A68-404B-B8E4-645D348CF88F}"/>
              </a:ext>
            </a:extLst>
          </p:cNvPr>
          <p:cNvSpPr/>
          <p:nvPr/>
        </p:nvSpPr>
        <p:spPr>
          <a:xfrm>
            <a:off x="6035132" y="1033634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id="{A58F31F5-57DA-D045-BB18-88498A0A1246}"/>
              </a:ext>
            </a:extLst>
          </p:cNvPr>
          <p:cNvSpPr/>
          <p:nvPr/>
        </p:nvSpPr>
        <p:spPr>
          <a:xfrm>
            <a:off x="6035132" y="4139356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A11CDF15-57AD-904F-A765-16306D744C2F}"/>
              </a:ext>
            </a:extLst>
          </p:cNvPr>
          <p:cNvSpPr/>
          <p:nvPr/>
        </p:nvSpPr>
        <p:spPr>
          <a:xfrm>
            <a:off x="6035132" y="5177043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16A262E-06D2-CE47-92FF-5F081140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8" y="53787"/>
            <a:ext cx="7867809" cy="949045"/>
          </a:xfrm>
        </p:spPr>
        <p:txBody>
          <a:bodyPr>
            <a:normAutofit/>
          </a:bodyPr>
          <a:lstStyle/>
          <a:p>
            <a:r>
              <a:rPr lang="en-US" sz="3600" dirty="0"/>
              <a:t>Scenario: A DOM Floods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FD551D-3B49-744F-A875-B3581BCB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60" y="1215614"/>
            <a:ext cx="4551574" cy="4961349"/>
          </a:xfrm>
        </p:spPr>
        <p:txBody>
          <a:bodyPr>
            <a:normAutofit/>
          </a:bodyPr>
          <a:lstStyle/>
          <a:p>
            <a:r>
              <a:rPr lang="en-US" dirty="0"/>
              <a:t>Current spikes at MJB – DOM is cut-off</a:t>
            </a:r>
          </a:p>
          <a:p>
            <a:r>
              <a:rPr lang="en-US" dirty="0"/>
              <a:t>Reconfigure Timing I/</a:t>
            </a:r>
            <a:r>
              <a:rPr lang="en-US" dirty="0" err="1"/>
              <a:t>Os</a:t>
            </a:r>
            <a:endParaRPr lang="en-US" dirty="0"/>
          </a:p>
          <a:p>
            <a:r>
              <a:rPr lang="en-US" dirty="0"/>
              <a:t>Pass Leader token</a:t>
            </a:r>
          </a:p>
          <a:p>
            <a:r>
              <a:rPr lang="en-US" dirty="0"/>
              <a:t>Resume Operations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CE636-8938-E848-A4D4-598E9A0D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6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8DB1C3-9418-094A-8DC3-23A2EB770DA2}"/>
              </a:ext>
            </a:extLst>
          </p:cNvPr>
          <p:cNvSpPr>
            <a:spLocks noChangeAspect="1"/>
          </p:cNvSpPr>
          <p:nvPr/>
        </p:nvSpPr>
        <p:spPr>
          <a:xfrm>
            <a:off x="5818362" y="317032"/>
            <a:ext cx="6858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F4F1CA-DE81-A84B-A6B9-6517612BB2B0}"/>
              </a:ext>
            </a:extLst>
          </p:cNvPr>
          <p:cNvSpPr>
            <a:spLocks noChangeAspect="1"/>
          </p:cNvSpPr>
          <p:nvPr/>
        </p:nvSpPr>
        <p:spPr>
          <a:xfrm>
            <a:off x="5818362" y="1354827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A57CD4-382B-934E-A74B-DCAEB69EAE0B}"/>
              </a:ext>
            </a:extLst>
          </p:cNvPr>
          <p:cNvSpPr>
            <a:spLocks noChangeAspect="1"/>
          </p:cNvSpPr>
          <p:nvPr/>
        </p:nvSpPr>
        <p:spPr>
          <a:xfrm>
            <a:off x="5818362" y="2392622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4DE3A4-0F64-A642-9432-BBA7616ABB54}"/>
              </a:ext>
            </a:extLst>
          </p:cNvPr>
          <p:cNvSpPr>
            <a:spLocks noChangeAspect="1"/>
          </p:cNvSpPr>
          <p:nvPr/>
        </p:nvSpPr>
        <p:spPr>
          <a:xfrm>
            <a:off x="5818362" y="3426679"/>
            <a:ext cx="6858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87081F-1A33-3541-BE8E-552BCADC77D6}"/>
              </a:ext>
            </a:extLst>
          </p:cNvPr>
          <p:cNvSpPr>
            <a:spLocks noChangeAspect="1"/>
          </p:cNvSpPr>
          <p:nvPr/>
        </p:nvSpPr>
        <p:spPr>
          <a:xfrm>
            <a:off x="5818362" y="4460736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DD5C9A-FF4B-7C47-BD2C-4420778135E4}"/>
              </a:ext>
            </a:extLst>
          </p:cNvPr>
          <p:cNvSpPr>
            <a:spLocks noChangeAspect="1"/>
          </p:cNvSpPr>
          <p:nvPr/>
        </p:nvSpPr>
        <p:spPr>
          <a:xfrm>
            <a:off x="5818362" y="5502738"/>
            <a:ext cx="6858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F6BD28A7-2A68-404B-B8E4-645D348CF88F}"/>
              </a:ext>
            </a:extLst>
          </p:cNvPr>
          <p:cNvSpPr/>
          <p:nvPr/>
        </p:nvSpPr>
        <p:spPr>
          <a:xfrm>
            <a:off x="6035132" y="1033634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id="{A58F31F5-57DA-D045-BB18-88498A0A1246}"/>
              </a:ext>
            </a:extLst>
          </p:cNvPr>
          <p:cNvSpPr/>
          <p:nvPr/>
        </p:nvSpPr>
        <p:spPr>
          <a:xfrm>
            <a:off x="6035132" y="4139356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A11CDF15-57AD-904F-A765-16306D744C2F}"/>
              </a:ext>
            </a:extLst>
          </p:cNvPr>
          <p:cNvSpPr/>
          <p:nvPr/>
        </p:nvSpPr>
        <p:spPr>
          <a:xfrm>
            <a:off x="6035132" y="5177043"/>
            <a:ext cx="252260" cy="2977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3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7820-79DA-2E47-AE2B-B446A279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8" y="110657"/>
            <a:ext cx="9462247" cy="949045"/>
          </a:xfrm>
        </p:spPr>
        <p:txBody>
          <a:bodyPr/>
          <a:lstStyle/>
          <a:p>
            <a:r>
              <a:rPr lang="en-US" dirty="0"/>
              <a:t>Digitizer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9EC41-5F7E-4449-8CD9-BC2D20A1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215614"/>
            <a:ext cx="7327805" cy="496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AD9083</a:t>
            </a:r>
          </a:p>
          <a:p>
            <a:pPr marL="0" indent="0">
              <a:buNone/>
            </a:pPr>
            <a:r>
              <a:rPr lang="en-US" dirty="0"/>
              <a:t>Fast ADC meant for low power consumption applications such as cell tower beamforming and “electronic support measures”</a:t>
            </a:r>
          </a:p>
          <a:p>
            <a:r>
              <a:rPr lang="en-US" dirty="0"/>
              <a:t>16 Channels</a:t>
            </a:r>
          </a:p>
          <a:p>
            <a:r>
              <a:rPr lang="en-US" dirty="0"/>
              <a:t>12 bit and 16 bit modes</a:t>
            </a:r>
          </a:p>
          <a:p>
            <a:r>
              <a:rPr lang="en-US" dirty="0"/>
              <a:t>1.2W at our likely settings</a:t>
            </a:r>
          </a:p>
          <a:p>
            <a:pPr lvl="1"/>
            <a:r>
              <a:rPr lang="en-US" dirty="0"/>
              <a:t>&lt;100mw per channel average on all settings</a:t>
            </a:r>
          </a:p>
          <a:p>
            <a:r>
              <a:rPr lang="en-US" dirty="0"/>
              <a:t>250 </a:t>
            </a:r>
            <a:r>
              <a:rPr lang="en-US" dirty="0" err="1"/>
              <a:t>Megasamples</a:t>
            </a:r>
            <a:r>
              <a:rPr lang="en-US" dirty="0"/>
              <a:t> per second (200MSPS for us)</a:t>
            </a:r>
          </a:p>
          <a:p>
            <a:r>
              <a:rPr lang="en-US" dirty="0"/>
              <a:t>Built-in front-end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3F335-1346-E540-AA67-DA850FF8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06EFD-178E-4147-BF6A-8A07E021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357" y="3096912"/>
            <a:ext cx="4185670" cy="3041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15B29C-A96C-8148-9CB2-74ADE7504DAA}"/>
              </a:ext>
            </a:extLst>
          </p:cNvPr>
          <p:cNvSpPr/>
          <p:nvPr/>
        </p:nvSpPr>
        <p:spPr>
          <a:xfrm>
            <a:off x="8610600" y="1712369"/>
            <a:ext cx="363435" cy="57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422E1C-5B79-2C42-9009-08F14BB39549}"/>
              </a:ext>
            </a:extLst>
          </p:cNvPr>
          <p:cNvSpPr/>
          <p:nvPr/>
        </p:nvSpPr>
        <p:spPr>
          <a:xfrm>
            <a:off x="8445607" y="1332940"/>
            <a:ext cx="693420" cy="593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FF9DF-0FBA-D248-847A-6F5EA2E60C27}"/>
              </a:ext>
            </a:extLst>
          </p:cNvPr>
          <p:cNvSpPr/>
          <p:nvPr/>
        </p:nvSpPr>
        <p:spPr>
          <a:xfrm>
            <a:off x="9446378" y="1712369"/>
            <a:ext cx="363435" cy="57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64FF8-1A9D-E749-991F-B9F7D0887934}"/>
              </a:ext>
            </a:extLst>
          </p:cNvPr>
          <p:cNvSpPr/>
          <p:nvPr/>
        </p:nvSpPr>
        <p:spPr>
          <a:xfrm>
            <a:off x="9281385" y="1332940"/>
            <a:ext cx="693420" cy="593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CF590-C5B4-9B44-8031-E140851581B7}"/>
              </a:ext>
            </a:extLst>
          </p:cNvPr>
          <p:cNvSpPr/>
          <p:nvPr/>
        </p:nvSpPr>
        <p:spPr>
          <a:xfrm>
            <a:off x="10282156" y="1712369"/>
            <a:ext cx="363435" cy="57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84007C-1E81-6949-9BF4-2291F0A8E6F0}"/>
              </a:ext>
            </a:extLst>
          </p:cNvPr>
          <p:cNvSpPr/>
          <p:nvPr/>
        </p:nvSpPr>
        <p:spPr>
          <a:xfrm>
            <a:off x="10117163" y="1332940"/>
            <a:ext cx="693420" cy="593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29679-2E9C-334C-84DE-0463AA0FF8DE}"/>
              </a:ext>
            </a:extLst>
          </p:cNvPr>
          <p:cNvSpPr txBox="1"/>
          <p:nvPr/>
        </p:nvSpPr>
        <p:spPr>
          <a:xfrm>
            <a:off x="11117934" y="1620864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x16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3FD5BD2-566C-1145-8301-1C84A855BE91}"/>
              </a:ext>
            </a:extLst>
          </p:cNvPr>
          <p:cNvSpPr/>
          <p:nvPr/>
        </p:nvSpPr>
        <p:spPr>
          <a:xfrm>
            <a:off x="8787602" y="2417553"/>
            <a:ext cx="1669261" cy="67936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2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3EA0-D947-E840-B93F-F0162102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 of the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416D-355D-8849-931D-75356CBE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99" y="1215614"/>
            <a:ext cx="7305172" cy="49613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PolarFire</a:t>
            </a:r>
            <a:r>
              <a:rPr lang="en-US" b="1" dirty="0"/>
              <a:t> MPFS250T from Microchip</a:t>
            </a:r>
          </a:p>
          <a:p>
            <a:pPr marL="0" indent="0">
              <a:buNone/>
            </a:pPr>
            <a:r>
              <a:rPr lang="en-US" dirty="0"/>
              <a:t>Low power modern FPGA and Processing System</a:t>
            </a:r>
          </a:p>
          <a:p>
            <a:r>
              <a:rPr lang="en-US" dirty="0"/>
              <a:t>16 High Speed Data (SerDes, 12.7 Gbps) Lanes</a:t>
            </a:r>
          </a:p>
          <a:p>
            <a:r>
              <a:rPr lang="en-US" dirty="0"/>
              <a:t>~1.7W Estimated Power Consumption</a:t>
            </a:r>
          </a:p>
          <a:p>
            <a:r>
              <a:rPr lang="en-US" dirty="0"/>
              <a:t>Plenty of General Purpose Inputs/Outputs for Timing/Data/Calibration</a:t>
            </a:r>
          </a:p>
          <a:p>
            <a:r>
              <a:rPr lang="en-US" dirty="0"/>
              <a:t>Quad Core Processor for data handling, slow control,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A0C74-E516-1246-B13A-4E7768E9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B1B63FE-8D76-0142-ADA8-DE3AAB4ED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186" y="1788978"/>
            <a:ext cx="3860052" cy="32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2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5F3BB01-D98B-B649-9CDA-C9CD219F7B7C}"/>
              </a:ext>
            </a:extLst>
          </p:cNvPr>
          <p:cNvSpPr txBox="1"/>
          <p:nvPr/>
        </p:nvSpPr>
        <p:spPr>
          <a:xfrm>
            <a:off x="5391660" y="3247564"/>
            <a:ext cx="108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Timing Interface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5504360-805E-0F4F-948A-DBE7A3F7A729}"/>
              </a:ext>
            </a:extLst>
          </p:cNvPr>
          <p:cNvSpPr/>
          <p:nvPr/>
        </p:nvSpPr>
        <p:spPr>
          <a:xfrm>
            <a:off x="9324474" y="1150461"/>
            <a:ext cx="1672389" cy="463364"/>
          </a:xfrm>
          <a:custGeom>
            <a:avLst/>
            <a:gdLst>
              <a:gd name="connsiteX0" fmla="*/ 1672389 w 1672389"/>
              <a:gd name="connsiteY0" fmla="*/ 257234 h 463364"/>
              <a:gd name="connsiteX1" fmla="*/ 950494 w 1672389"/>
              <a:gd name="connsiteY1" fmla="*/ 4571 h 463364"/>
              <a:gd name="connsiteX2" fmla="*/ 541421 w 1672389"/>
              <a:gd name="connsiteY2" fmla="*/ 449739 h 463364"/>
              <a:gd name="connsiteX3" fmla="*/ 0 w 1672389"/>
              <a:gd name="connsiteY3" fmla="*/ 305360 h 46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389" h="463364">
                <a:moveTo>
                  <a:pt x="1672389" y="257234"/>
                </a:moveTo>
                <a:cubicBezTo>
                  <a:pt x="1405689" y="114860"/>
                  <a:pt x="1138989" y="-27513"/>
                  <a:pt x="950494" y="4571"/>
                </a:cubicBezTo>
                <a:cubicBezTo>
                  <a:pt x="761999" y="36655"/>
                  <a:pt x="699837" y="399608"/>
                  <a:pt x="541421" y="449739"/>
                </a:cubicBezTo>
                <a:cubicBezTo>
                  <a:pt x="383005" y="499870"/>
                  <a:pt x="191502" y="402615"/>
                  <a:pt x="0" y="30536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BFFD743C-7720-0F46-8075-7DD7DCE4582F}"/>
              </a:ext>
            </a:extLst>
          </p:cNvPr>
          <p:cNvSpPr/>
          <p:nvPr/>
        </p:nvSpPr>
        <p:spPr>
          <a:xfrm rot="5400000">
            <a:off x="7096934" y="577659"/>
            <a:ext cx="253188" cy="2277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Bent Arrow 57">
            <a:extLst>
              <a:ext uri="{FF2B5EF4-FFF2-40B4-BE49-F238E27FC236}">
                <a16:creationId xmlns:a16="http://schemas.microsoft.com/office/drawing/2014/main" id="{FCED9872-4452-DD46-9FDE-01D6AC2A41E6}"/>
              </a:ext>
            </a:extLst>
          </p:cNvPr>
          <p:cNvSpPr/>
          <p:nvPr/>
        </p:nvSpPr>
        <p:spPr>
          <a:xfrm rot="16200000" flipV="1">
            <a:off x="4697800" y="2915957"/>
            <a:ext cx="650091" cy="946985"/>
          </a:xfrm>
          <a:prstGeom prst="bentArrow">
            <a:avLst>
              <a:gd name="adj1" fmla="val 16028"/>
              <a:gd name="adj2" fmla="val 16738"/>
              <a:gd name="adj3" fmla="val 18475"/>
              <a:gd name="adj4" fmla="val 31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E7D202C8-5435-D844-9BC9-7F9B3724263A}"/>
              </a:ext>
            </a:extLst>
          </p:cNvPr>
          <p:cNvSpPr/>
          <p:nvPr/>
        </p:nvSpPr>
        <p:spPr>
          <a:xfrm>
            <a:off x="940526" y="-888273"/>
            <a:ext cx="2359265" cy="8242662"/>
          </a:xfrm>
          <a:prstGeom prst="can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74B8C-5DE5-8F4F-94F2-9160D7B7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DD42-C12B-F145-9AB1-5C7111D7D812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78E5F-AFF8-6846-994C-CE66BAA62B9F}"/>
              </a:ext>
            </a:extLst>
          </p:cNvPr>
          <p:cNvSpPr/>
          <p:nvPr/>
        </p:nvSpPr>
        <p:spPr>
          <a:xfrm>
            <a:off x="3697356" y="3527462"/>
            <a:ext cx="1401418" cy="131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Timing/Data 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BDB03-ADEC-A541-82D6-310E56847FB0}"/>
              </a:ext>
            </a:extLst>
          </p:cNvPr>
          <p:cNvSpPr/>
          <p:nvPr/>
        </p:nvSpPr>
        <p:spPr>
          <a:xfrm>
            <a:off x="3697356" y="4969565"/>
            <a:ext cx="844826" cy="904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Block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8C7E9-CB44-6542-8786-2D8C5F0272EB}"/>
              </a:ext>
            </a:extLst>
          </p:cNvPr>
          <p:cNvSpPr/>
          <p:nvPr/>
        </p:nvSpPr>
        <p:spPr>
          <a:xfrm>
            <a:off x="3697355" y="852034"/>
            <a:ext cx="1945797" cy="579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ADIN </a:t>
            </a:r>
            <a:r>
              <a:rPr lang="en-US" dirty="0" err="1"/>
              <a:t>Switchceiver</a:t>
            </a:r>
            <a:endParaRPr lang="en-US" dirty="0"/>
          </a:p>
          <a:p>
            <a:pPr algn="ctr"/>
            <a:r>
              <a:rPr lang="en-US" sz="1100" dirty="0"/>
              <a:t>(ADIN2111)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6058EE-2189-D447-B8B4-B35C4CF182C2}"/>
              </a:ext>
            </a:extLst>
          </p:cNvPr>
          <p:cNvSpPr/>
          <p:nvPr/>
        </p:nvSpPr>
        <p:spPr>
          <a:xfrm>
            <a:off x="3697356" y="1560441"/>
            <a:ext cx="798199" cy="1490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 Clock Buffer</a:t>
            </a:r>
          </a:p>
          <a:p>
            <a:pPr algn="ctr"/>
            <a:r>
              <a:rPr lang="en-US" sz="1100" dirty="0"/>
              <a:t>(AD4680E)</a:t>
            </a:r>
            <a:endParaRPr lang="en-US" dirty="0"/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5F5C689E-D92F-FE4F-818F-EDB95559B5AE}"/>
              </a:ext>
            </a:extLst>
          </p:cNvPr>
          <p:cNvSpPr/>
          <p:nvPr/>
        </p:nvSpPr>
        <p:spPr>
          <a:xfrm rot="16200000">
            <a:off x="2217748" y="-268839"/>
            <a:ext cx="529505" cy="2359266"/>
          </a:xfrm>
          <a:prstGeom prst="bentArrow">
            <a:avLst>
              <a:gd name="adj1" fmla="val 1723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E1B200E2-5880-B641-BE9E-52B06DF74A36}"/>
              </a:ext>
            </a:extLst>
          </p:cNvPr>
          <p:cNvSpPr/>
          <p:nvPr/>
        </p:nvSpPr>
        <p:spPr>
          <a:xfrm rot="5400000" flipV="1">
            <a:off x="1100008" y="1370926"/>
            <a:ext cx="2685435" cy="2433542"/>
          </a:xfrm>
          <a:prstGeom prst="bentArrow">
            <a:avLst>
              <a:gd name="adj1" fmla="val 3642"/>
              <a:gd name="adj2" fmla="val 8113"/>
              <a:gd name="adj3" fmla="val 949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F2B660-B5AB-0C46-8C44-089AABC90573}"/>
              </a:ext>
            </a:extLst>
          </p:cNvPr>
          <p:cNvSpPr txBox="1"/>
          <p:nvPr/>
        </p:nvSpPr>
        <p:spPr>
          <a:xfrm rot="5400000">
            <a:off x="1638352" y="3994993"/>
            <a:ext cx="154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Upgoing 10MHz + PPS</a:t>
            </a: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69A36629-5CCA-E740-AA9F-5A7E0F8516F2}"/>
              </a:ext>
            </a:extLst>
          </p:cNvPr>
          <p:cNvSpPr/>
          <p:nvPr/>
        </p:nvSpPr>
        <p:spPr>
          <a:xfrm rot="16200000">
            <a:off x="2294734" y="610013"/>
            <a:ext cx="1329361" cy="1401415"/>
          </a:xfrm>
          <a:prstGeom prst="bentArrow">
            <a:avLst>
              <a:gd name="adj1" fmla="val 8117"/>
              <a:gd name="adj2" fmla="val 11009"/>
              <a:gd name="adj3" fmla="val 19104"/>
              <a:gd name="adj4" fmla="val 31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72A08BE2-3311-8F4F-BB54-779D79E14964}"/>
              </a:ext>
            </a:extLst>
          </p:cNvPr>
          <p:cNvSpPr/>
          <p:nvPr/>
        </p:nvSpPr>
        <p:spPr>
          <a:xfrm rot="5400000" flipV="1">
            <a:off x="2263672" y="2217183"/>
            <a:ext cx="780936" cy="1934819"/>
          </a:xfrm>
          <a:prstGeom prst="bentArrow">
            <a:avLst>
              <a:gd name="adj1" fmla="val 13331"/>
              <a:gd name="adj2" fmla="val 21818"/>
              <a:gd name="adj3" fmla="val 25000"/>
              <a:gd name="adj4" fmla="val 31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8F79B-88D9-7740-9269-8CA1A44F57D2}"/>
              </a:ext>
            </a:extLst>
          </p:cNvPr>
          <p:cNvSpPr txBox="1"/>
          <p:nvPr/>
        </p:nvSpPr>
        <p:spPr>
          <a:xfrm rot="5400000">
            <a:off x="826708" y="4189886"/>
            <a:ext cx="207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Downgoing PPS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7D9825-A090-D545-A026-B2E260937D61}"/>
              </a:ext>
            </a:extLst>
          </p:cNvPr>
          <p:cNvCxnSpPr>
            <a:cxnSpLocks/>
          </p:cNvCxnSpPr>
          <p:nvPr/>
        </p:nvCxnSpPr>
        <p:spPr>
          <a:xfrm>
            <a:off x="4542182" y="5238206"/>
            <a:ext cx="10095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A13247-1861-DD45-A080-9A48E5DD6981}"/>
              </a:ext>
            </a:extLst>
          </p:cNvPr>
          <p:cNvCxnSpPr>
            <a:cxnSpLocks/>
          </p:cNvCxnSpPr>
          <p:nvPr/>
        </p:nvCxnSpPr>
        <p:spPr>
          <a:xfrm flipH="1">
            <a:off x="5103222" y="4593770"/>
            <a:ext cx="4484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BB2F93-55F3-B546-A786-D20A8A8FE138}"/>
              </a:ext>
            </a:extLst>
          </p:cNvPr>
          <p:cNvCxnSpPr>
            <a:cxnSpLocks/>
          </p:cNvCxnSpPr>
          <p:nvPr/>
        </p:nvCxnSpPr>
        <p:spPr>
          <a:xfrm>
            <a:off x="5534297" y="5081451"/>
            <a:ext cx="0" cy="1567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AAC801-E917-6045-83C8-A92EE0AC4FB9}"/>
              </a:ext>
            </a:extLst>
          </p:cNvPr>
          <p:cNvCxnSpPr>
            <a:cxnSpLocks/>
          </p:cNvCxnSpPr>
          <p:nvPr/>
        </p:nvCxnSpPr>
        <p:spPr>
          <a:xfrm flipH="1">
            <a:off x="5538652" y="4750525"/>
            <a:ext cx="104501" cy="3178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F9F9D5-6E78-E74C-B0B5-7BF44EF4B681}"/>
              </a:ext>
            </a:extLst>
          </p:cNvPr>
          <p:cNvCxnSpPr>
            <a:cxnSpLocks/>
          </p:cNvCxnSpPr>
          <p:nvPr/>
        </p:nvCxnSpPr>
        <p:spPr>
          <a:xfrm>
            <a:off x="5543005" y="4593770"/>
            <a:ext cx="0" cy="1567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E7C8F16-6CF1-CC48-BF5B-734DE518F4C8}"/>
              </a:ext>
            </a:extLst>
          </p:cNvPr>
          <p:cNvSpPr/>
          <p:nvPr/>
        </p:nvSpPr>
        <p:spPr>
          <a:xfrm>
            <a:off x="5759475" y="4737461"/>
            <a:ext cx="587829" cy="3309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6FB50E-B17E-964C-A2F4-8DEDAB14D3A3}"/>
              </a:ext>
            </a:extLst>
          </p:cNvPr>
          <p:cNvCxnSpPr>
            <a:cxnSpLocks/>
          </p:cNvCxnSpPr>
          <p:nvPr/>
        </p:nvCxnSpPr>
        <p:spPr>
          <a:xfrm flipH="1">
            <a:off x="5951553" y="4750525"/>
            <a:ext cx="201052" cy="3178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056B5C-32D2-0843-B4D7-4D1997CB8EF0}"/>
              </a:ext>
            </a:extLst>
          </p:cNvPr>
          <p:cNvCxnSpPr>
            <a:cxnSpLocks/>
          </p:cNvCxnSpPr>
          <p:nvPr/>
        </p:nvCxnSpPr>
        <p:spPr>
          <a:xfrm>
            <a:off x="5534297" y="4902924"/>
            <a:ext cx="51778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E9DB1E2-95F6-3043-B867-F37697EA2D2B}"/>
              </a:ext>
            </a:extLst>
          </p:cNvPr>
          <p:cNvSpPr txBox="1"/>
          <p:nvPr/>
        </p:nvSpPr>
        <p:spPr>
          <a:xfrm>
            <a:off x="5243777" y="4237158"/>
            <a:ext cx="1285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Timing Control Switch</a:t>
            </a:r>
          </a:p>
        </p:txBody>
      </p:sp>
      <p:sp>
        <p:nvSpPr>
          <p:cNvPr id="48" name="Bent Arrow 47">
            <a:extLst>
              <a:ext uri="{FF2B5EF4-FFF2-40B4-BE49-F238E27FC236}">
                <a16:creationId xmlns:a16="http://schemas.microsoft.com/office/drawing/2014/main" id="{189861FA-BF7C-A741-BC17-C6CD144670FE}"/>
              </a:ext>
            </a:extLst>
          </p:cNvPr>
          <p:cNvSpPr/>
          <p:nvPr/>
        </p:nvSpPr>
        <p:spPr>
          <a:xfrm>
            <a:off x="2369466" y="2243509"/>
            <a:ext cx="1275259" cy="1401415"/>
          </a:xfrm>
          <a:prstGeom prst="bentArrow">
            <a:avLst>
              <a:gd name="adj1" fmla="val 6956"/>
              <a:gd name="adj2" fmla="val 14490"/>
              <a:gd name="adj3" fmla="val 15229"/>
              <a:gd name="adj4" fmla="val 31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Bent Arrow 49">
            <a:extLst>
              <a:ext uri="{FF2B5EF4-FFF2-40B4-BE49-F238E27FC236}">
                <a16:creationId xmlns:a16="http://schemas.microsoft.com/office/drawing/2014/main" id="{3194CF36-7E22-9D43-AECB-E02B338D5700}"/>
              </a:ext>
            </a:extLst>
          </p:cNvPr>
          <p:cNvSpPr/>
          <p:nvPr/>
        </p:nvSpPr>
        <p:spPr>
          <a:xfrm flipV="1">
            <a:off x="1828800" y="365547"/>
            <a:ext cx="1830695" cy="1401415"/>
          </a:xfrm>
          <a:prstGeom prst="bentArrow">
            <a:avLst>
              <a:gd name="adj1" fmla="val 7232"/>
              <a:gd name="adj2" fmla="val 10261"/>
              <a:gd name="adj3" fmla="val 18475"/>
              <a:gd name="adj4" fmla="val 31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141D41-37E2-5244-9756-24FFDB17B176}"/>
              </a:ext>
            </a:extLst>
          </p:cNvPr>
          <p:cNvSpPr txBox="1"/>
          <p:nvPr/>
        </p:nvSpPr>
        <p:spPr>
          <a:xfrm rot="5400000">
            <a:off x="727945" y="4412633"/>
            <a:ext cx="138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10Base-T1L</a:t>
            </a:r>
          </a:p>
        </p:txBody>
      </p:sp>
      <p:sp>
        <p:nvSpPr>
          <p:cNvPr id="71" name="Bent Arrow 70">
            <a:extLst>
              <a:ext uri="{FF2B5EF4-FFF2-40B4-BE49-F238E27FC236}">
                <a16:creationId xmlns:a16="http://schemas.microsoft.com/office/drawing/2014/main" id="{F78B67A9-6D08-2F49-97A0-FB5A8731A4E6}"/>
              </a:ext>
            </a:extLst>
          </p:cNvPr>
          <p:cNvSpPr/>
          <p:nvPr/>
        </p:nvSpPr>
        <p:spPr>
          <a:xfrm>
            <a:off x="2781299" y="4486022"/>
            <a:ext cx="900572" cy="605018"/>
          </a:xfrm>
          <a:prstGeom prst="bentArrow">
            <a:avLst>
              <a:gd name="adj1" fmla="val 16641"/>
              <a:gd name="adj2" fmla="val 16738"/>
              <a:gd name="adj3" fmla="val 18475"/>
              <a:gd name="adj4" fmla="val 31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73BA89-180E-AA4B-83E2-AEE4603041CA}"/>
              </a:ext>
            </a:extLst>
          </p:cNvPr>
          <p:cNvSpPr txBox="1"/>
          <p:nvPr/>
        </p:nvSpPr>
        <p:spPr>
          <a:xfrm rot="5400000">
            <a:off x="1961310" y="5691736"/>
            <a:ext cx="17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Fiber From MJB</a:t>
            </a:r>
          </a:p>
        </p:txBody>
      </p:sp>
      <p:sp>
        <p:nvSpPr>
          <p:cNvPr id="76" name="Bent Arrow 75">
            <a:extLst>
              <a:ext uri="{FF2B5EF4-FFF2-40B4-BE49-F238E27FC236}">
                <a16:creationId xmlns:a16="http://schemas.microsoft.com/office/drawing/2014/main" id="{78699B50-BADC-4E4B-9A41-79DC52423797}"/>
              </a:ext>
            </a:extLst>
          </p:cNvPr>
          <p:cNvSpPr/>
          <p:nvPr/>
        </p:nvSpPr>
        <p:spPr>
          <a:xfrm>
            <a:off x="3023472" y="5317451"/>
            <a:ext cx="642226" cy="556575"/>
          </a:xfrm>
          <a:prstGeom prst="bentArrow">
            <a:avLst>
              <a:gd name="adj1" fmla="val 16641"/>
              <a:gd name="adj2" fmla="val 16738"/>
              <a:gd name="adj3" fmla="val 18475"/>
              <a:gd name="adj4" fmla="val 310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06CC71-5975-4C4C-95E3-821075214AEF}"/>
              </a:ext>
            </a:extLst>
          </p:cNvPr>
          <p:cNvSpPr txBox="1"/>
          <p:nvPr/>
        </p:nvSpPr>
        <p:spPr>
          <a:xfrm rot="5400000">
            <a:off x="2647415" y="6073913"/>
            <a:ext cx="92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D9837B1D-7C4A-3B4D-A151-92E262007ECE}"/>
              </a:ext>
            </a:extLst>
          </p:cNvPr>
          <p:cNvSpPr/>
          <p:nvPr/>
        </p:nvSpPr>
        <p:spPr>
          <a:xfrm>
            <a:off x="4635150" y="5529193"/>
            <a:ext cx="756510" cy="24389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5A93BBC-4C28-B547-ACBF-86DA93406787}"/>
              </a:ext>
            </a:extLst>
          </p:cNvPr>
          <p:cNvSpPr txBox="1"/>
          <p:nvPr/>
        </p:nvSpPr>
        <p:spPr>
          <a:xfrm>
            <a:off x="5357482" y="5449814"/>
            <a:ext cx="163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To All DOM Components</a:t>
            </a:r>
          </a:p>
        </p:txBody>
      </p:sp>
      <p:sp>
        <p:nvSpPr>
          <p:cNvPr id="84" name="Left-Right Arrow 83">
            <a:extLst>
              <a:ext uri="{FF2B5EF4-FFF2-40B4-BE49-F238E27FC236}">
                <a16:creationId xmlns:a16="http://schemas.microsoft.com/office/drawing/2014/main" id="{50FC4F29-9AFC-244A-B363-46C8EA9B52D9}"/>
              </a:ext>
            </a:extLst>
          </p:cNvPr>
          <p:cNvSpPr/>
          <p:nvPr/>
        </p:nvSpPr>
        <p:spPr>
          <a:xfrm>
            <a:off x="5141513" y="3842796"/>
            <a:ext cx="1972129" cy="287146"/>
          </a:xfrm>
          <a:prstGeom prst="leftRightArrow">
            <a:avLst>
              <a:gd name="adj1" fmla="val 48445"/>
              <a:gd name="adj2" fmla="val 45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E5DD4C5-DE08-F048-A9ED-D51B42E0C930}"/>
              </a:ext>
            </a:extLst>
          </p:cNvPr>
          <p:cNvSpPr/>
          <p:nvPr/>
        </p:nvSpPr>
        <p:spPr>
          <a:xfrm>
            <a:off x="8390943" y="1175374"/>
            <a:ext cx="1012628" cy="621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ADC </a:t>
            </a:r>
            <a:r>
              <a:rPr lang="en-US" sz="1050" dirty="0"/>
              <a:t>(AD9083)</a:t>
            </a:r>
          </a:p>
        </p:txBody>
      </p:sp>
      <p:sp>
        <p:nvSpPr>
          <p:cNvPr id="87" name="Left-Up Arrow 86">
            <a:extLst>
              <a:ext uri="{FF2B5EF4-FFF2-40B4-BE49-F238E27FC236}">
                <a16:creationId xmlns:a16="http://schemas.microsoft.com/office/drawing/2014/main" id="{59137A7B-D4F1-1B46-9D6F-30B4312E9F21}"/>
              </a:ext>
            </a:extLst>
          </p:cNvPr>
          <p:cNvSpPr/>
          <p:nvPr/>
        </p:nvSpPr>
        <p:spPr>
          <a:xfrm rot="16200000">
            <a:off x="6082450" y="781237"/>
            <a:ext cx="1157526" cy="1945800"/>
          </a:xfrm>
          <a:prstGeom prst="leftUpArrow">
            <a:avLst>
              <a:gd name="adj1" fmla="val 9102"/>
              <a:gd name="adj2" fmla="val 9489"/>
              <a:gd name="adj3" fmla="val 11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ACFC0A6-5D66-384B-BF95-C525E84F0EAE}"/>
              </a:ext>
            </a:extLst>
          </p:cNvPr>
          <p:cNvSpPr txBox="1"/>
          <p:nvPr/>
        </p:nvSpPr>
        <p:spPr>
          <a:xfrm>
            <a:off x="7097018" y="89416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</a:t>
            </a:r>
          </a:p>
        </p:txBody>
      </p:sp>
      <p:sp>
        <p:nvSpPr>
          <p:cNvPr id="89" name="Down Arrow 88">
            <a:extLst>
              <a:ext uri="{FF2B5EF4-FFF2-40B4-BE49-F238E27FC236}">
                <a16:creationId xmlns:a16="http://schemas.microsoft.com/office/drawing/2014/main" id="{E61498B8-FB36-DE49-9CC2-C6D150794237}"/>
              </a:ext>
            </a:extLst>
          </p:cNvPr>
          <p:cNvSpPr/>
          <p:nvPr/>
        </p:nvSpPr>
        <p:spPr>
          <a:xfrm>
            <a:off x="8488724" y="1885365"/>
            <a:ext cx="297924" cy="405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49F3439-69A3-7F45-86CD-BE8166F6D3F9}"/>
              </a:ext>
            </a:extLst>
          </p:cNvPr>
          <p:cNvSpPr txBox="1"/>
          <p:nvPr/>
        </p:nvSpPr>
        <p:spPr>
          <a:xfrm>
            <a:off x="8786648" y="1899083"/>
            <a:ext cx="15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JESD204B Data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DBE4A4-8DBD-4A40-BDEC-091E3F200B2B}"/>
              </a:ext>
            </a:extLst>
          </p:cNvPr>
          <p:cNvCxnSpPr>
            <a:cxnSpLocks/>
          </p:cNvCxnSpPr>
          <p:nvPr/>
        </p:nvCxnSpPr>
        <p:spPr>
          <a:xfrm>
            <a:off x="6347304" y="4897745"/>
            <a:ext cx="10095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03E7547-2D31-7F49-B495-5A701A13A2B0}"/>
              </a:ext>
            </a:extLst>
          </p:cNvPr>
          <p:cNvCxnSpPr>
            <a:cxnSpLocks/>
          </p:cNvCxnSpPr>
          <p:nvPr/>
        </p:nvCxnSpPr>
        <p:spPr>
          <a:xfrm flipV="1">
            <a:off x="7356836" y="4129941"/>
            <a:ext cx="0" cy="767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37437FE-7E96-2F4D-944C-02CA89A32E2C}"/>
              </a:ext>
            </a:extLst>
          </p:cNvPr>
          <p:cNvSpPr/>
          <p:nvPr/>
        </p:nvSpPr>
        <p:spPr>
          <a:xfrm>
            <a:off x="7976351" y="4857011"/>
            <a:ext cx="1263005" cy="114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8GB+ DDR4</a:t>
            </a:r>
          </a:p>
          <a:p>
            <a:pPr algn="ctr"/>
            <a:r>
              <a:rPr lang="en-US" sz="1200" dirty="0"/>
              <a:t>(2-5s Lookback)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846B34-686E-774E-8385-75F11F8ABC4F}"/>
              </a:ext>
            </a:extLst>
          </p:cNvPr>
          <p:cNvSpPr/>
          <p:nvPr/>
        </p:nvSpPr>
        <p:spPr>
          <a:xfrm>
            <a:off x="5110254" y="1573533"/>
            <a:ext cx="1272033" cy="1490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 Clock Synchronizers</a:t>
            </a:r>
          </a:p>
          <a:p>
            <a:pPr algn="ctr"/>
            <a:r>
              <a:rPr lang="en-US" sz="1100" dirty="0"/>
              <a:t>(AD9546)</a:t>
            </a:r>
            <a:endParaRPr lang="en-US" dirty="0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F76B71AD-2FC6-C041-AED0-275F27CC8907}"/>
              </a:ext>
            </a:extLst>
          </p:cNvPr>
          <p:cNvSpPr/>
          <p:nvPr/>
        </p:nvSpPr>
        <p:spPr>
          <a:xfrm>
            <a:off x="4509493" y="2175028"/>
            <a:ext cx="560024" cy="360518"/>
          </a:xfrm>
          <a:prstGeom prst="leftRightArrow">
            <a:avLst>
              <a:gd name="adj1" fmla="val 44837"/>
              <a:gd name="adj2" fmla="val 38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789E20-9E29-204C-83A6-941BEA08F63C}"/>
              </a:ext>
            </a:extLst>
          </p:cNvPr>
          <p:cNvSpPr txBox="1"/>
          <p:nvPr/>
        </p:nvSpPr>
        <p:spPr>
          <a:xfrm>
            <a:off x="6449628" y="1768980"/>
            <a:ext cx="946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JESD204B CLK + </a:t>
            </a:r>
            <a:r>
              <a:rPr lang="en-US" sz="1100" dirty="0" err="1"/>
              <a:t>Sysref</a:t>
            </a:r>
            <a:endParaRPr lang="en-US" sz="11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AC1B594-EC1D-1A4F-8520-819C9F9B1022}"/>
              </a:ext>
            </a:extLst>
          </p:cNvPr>
          <p:cNvSpPr/>
          <p:nvPr/>
        </p:nvSpPr>
        <p:spPr>
          <a:xfrm>
            <a:off x="7149085" y="2363685"/>
            <a:ext cx="1928994" cy="1786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Microchip </a:t>
            </a:r>
          </a:p>
          <a:p>
            <a:pPr algn="ctr"/>
            <a:r>
              <a:rPr lang="en-US" dirty="0"/>
              <a:t>FPGA + SoC</a:t>
            </a:r>
          </a:p>
          <a:p>
            <a:pPr algn="ctr"/>
            <a:r>
              <a:rPr lang="en-US" sz="1400" dirty="0"/>
              <a:t>(MPFS-250T)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E00C5E-F58D-3E4F-83D8-5AB97F60BEB6}"/>
              </a:ext>
            </a:extLst>
          </p:cNvPr>
          <p:cNvGrpSpPr/>
          <p:nvPr/>
        </p:nvGrpSpPr>
        <p:grpSpPr>
          <a:xfrm rot="5400000">
            <a:off x="11020245" y="932538"/>
            <a:ext cx="577516" cy="839740"/>
            <a:chOff x="10888579" y="1141634"/>
            <a:chExt cx="577516" cy="8397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7A84D6-8F37-FA4C-A925-286615C9F9E4}"/>
                </a:ext>
              </a:extLst>
            </p:cNvPr>
            <p:cNvSpPr/>
            <p:nvPr/>
          </p:nvSpPr>
          <p:spPr>
            <a:xfrm>
              <a:off x="11038586" y="1324496"/>
              <a:ext cx="285428" cy="656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EDC6D5-4863-064A-9367-F834DDC17CD9}"/>
                </a:ext>
              </a:extLst>
            </p:cNvPr>
            <p:cNvSpPr/>
            <p:nvPr/>
          </p:nvSpPr>
          <p:spPr>
            <a:xfrm>
              <a:off x="10888579" y="1141634"/>
              <a:ext cx="577516" cy="511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222F2D2-51FF-3943-BFE5-E63AB1F370FA}"/>
              </a:ext>
            </a:extLst>
          </p:cNvPr>
          <p:cNvSpPr txBox="1"/>
          <p:nvPr/>
        </p:nvSpPr>
        <p:spPr>
          <a:xfrm rot="16200000">
            <a:off x="-1601039" y="2978168"/>
            <a:ext cx="4035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P-OM Block Diagram</a:t>
            </a:r>
          </a:p>
        </p:txBody>
      </p:sp>
      <p:sp>
        <p:nvSpPr>
          <p:cNvPr id="36" name="Up-Down Arrow 35">
            <a:extLst>
              <a:ext uri="{FF2B5EF4-FFF2-40B4-BE49-F238E27FC236}">
                <a16:creationId xmlns:a16="http://schemas.microsoft.com/office/drawing/2014/main" id="{E85D2D4F-7F46-D848-9FE5-3CD852F66389}"/>
              </a:ext>
            </a:extLst>
          </p:cNvPr>
          <p:cNvSpPr/>
          <p:nvPr/>
        </p:nvSpPr>
        <p:spPr>
          <a:xfrm>
            <a:off x="8607853" y="4237158"/>
            <a:ext cx="178795" cy="5513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426B4D-E789-CC42-ABAC-16FAE081899E}"/>
              </a:ext>
            </a:extLst>
          </p:cNvPr>
          <p:cNvSpPr/>
          <p:nvPr/>
        </p:nvSpPr>
        <p:spPr>
          <a:xfrm>
            <a:off x="6347304" y="2839093"/>
            <a:ext cx="8723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PPS+10MHz</a:t>
            </a:r>
          </a:p>
          <a:p>
            <a:r>
              <a:rPr lang="en-US" sz="1100" dirty="0"/>
              <a:t>JESD </a:t>
            </a:r>
            <a:r>
              <a:rPr lang="en-US" sz="1100" dirty="0" err="1"/>
              <a:t>Sysref</a:t>
            </a:r>
            <a:endParaRPr lang="en-US" sz="1100" dirty="0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7CD45957-7BF6-2E43-BBBF-B79D287B4989}"/>
              </a:ext>
            </a:extLst>
          </p:cNvPr>
          <p:cNvSpPr/>
          <p:nvPr/>
        </p:nvSpPr>
        <p:spPr>
          <a:xfrm rot="16200000">
            <a:off x="6665358" y="2371332"/>
            <a:ext cx="281859" cy="520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5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ling" id="{2E886415-C328-D244-B1D3-E9034806B6F4}" vid="{6F878B2D-51CC-E447-8BF3-9E368322AF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629</Words>
  <Application>Microsoft Macintosh PowerPoint</Application>
  <PresentationFormat>Widescreen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P-ONE-1: System Overview and Digitization Update</vt:lpstr>
      <vt:lpstr>System Design Philosophy</vt:lpstr>
      <vt:lpstr>(Very) High Level Block Diagram</vt:lpstr>
      <vt:lpstr>Scenario: A DOM Floods</vt:lpstr>
      <vt:lpstr>Scenario: A DOM Floods</vt:lpstr>
      <vt:lpstr>Scenario: A DOM Floods</vt:lpstr>
      <vt:lpstr>Digitizer</vt:lpstr>
      <vt:lpstr>Brains of the operation</vt:lpstr>
      <vt:lpstr>PowerPoint Presentation</vt:lpstr>
      <vt:lpstr>FPGA + Digitizer</vt:lpstr>
      <vt:lpstr>Cast of Characters</vt:lpstr>
      <vt:lpstr>Basic Steps</vt:lpstr>
      <vt:lpstr>Digitization Adapter Board</vt:lpstr>
      <vt:lpstr>Digitization Development Boards</vt:lpstr>
      <vt:lpstr>Layout of board</vt:lpstr>
      <vt:lpstr>Instantiating JESD204B</vt:lpstr>
      <vt:lpstr>Next step: Buy the (not-cheap) license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P-ONE-1: Digitization and Copper Timing Update</dc:title>
  <dc:creator>Halliday, Robert</dc:creator>
  <cp:lastModifiedBy>Halliday, Robert</cp:lastModifiedBy>
  <cp:revision>6</cp:revision>
  <dcterms:created xsi:type="dcterms:W3CDTF">2022-05-22T21:40:23Z</dcterms:created>
  <dcterms:modified xsi:type="dcterms:W3CDTF">2022-05-23T22:21:03Z</dcterms:modified>
</cp:coreProperties>
</file>