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7450D"/>
    <a:srgbClr val="FF6600"/>
    <a:srgbClr val="FF0066"/>
    <a:srgbClr val="CC3300"/>
    <a:srgbClr val="FFCCFF"/>
    <a:srgbClr val="CC66FF"/>
    <a:srgbClr val="00CCFF"/>
    <a:srgbClr val="FF7C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6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0787-EFB0-4BA4-B860-B45433103CEE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7FE8-2728-47B2-9FB6-02D03D4A6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2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0787-EFB0-4BA4-B860-B45433103CEE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7FE8-2728-47B2-9FB6-02D03D4A6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1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0787-EFB0-4BA4-B860-B45433103CEE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7FE8-2728-47B2-9FB6-02D03D4A6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9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0787-EFB0-4BA4-B860-B45433103CEE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7FE8-2728-47B2-9FB6-02D03D4A6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0787-EFB0-4BA4-B860-B45433103CEE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7FE8-2728-47B2-9FB6-02D03D4A6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1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0787-EFB0-4BA4-B860-B45433103CEE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7FE8-2728-47B2-9FB6-02D03D4A6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0787-EFB0-4BA4-B860-B45433103CEE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7FE8-2728-47B2-9FB6-02D03D4A6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2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0787-EFB0-4BA4-B860-B45433103CEE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7FE8-2728-47B2-9FB6-02D03D4A6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0787-EFB0-4BA4-B860-B45433103CEE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7FE8-2728-47B2-9FB6-02D03D4A6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7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0787-EFB0-4BA4-B860-B45433103CEE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7FE8-2728-47B2-9FB6-02D03D4A6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0787-EFB0-4BA4-B860-B45433103CEE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7FE8-2728-47B2-9FB6-02D03D4A6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29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80787-EFB0-4BA4-B860-B45433103CEE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C7FE8-2728-47B2-9FB6-02D03D4A6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8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/>
          </p:cNvSpPr>
          <p:nvPr/>
        </p:nvSpPr>
        <p:spPr>
          <a:xfrm>
            <a:off x="7526374" y="0"/>
            <a:ext cx="4665626" cy="6089904"/>
          </a:xfrm>
          <a:prstGeom prst="rect">
            <a:avLst/>
          </a:prstGeom>
          <a:pattFill prst="wdDnDiag">
            <a:fgClr>
              <a:schemeClr val="accent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Table Clearance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>
          <a:xfrm>
            <a:off x="1106424" y="437351"/>
            <a:ext cx="1490472" cy="3172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Chiller and Quantum Design Compressor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>
          <a:xfrm>
            <a:off x="8285326" y="0"/>
            <a:ext cx="3044952" cy="5321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 Bag</a:t>
            </a:r>
            <a:endParaRPr lang="en-US" dirty="0"/>
          </a:p>
        </p:txBody>
      </p:sp>
      <p:sp>
        <p:nvSpPr>
          <p:cNvPr id="4" name="Rectangle 3"/>
          <p:cNvSpPr>
            <a:spLocks noChangeAspect="1"/>
          </p:cNvSpPr>
          <p:nvPr/>
        </p:nvSpPr>
        <p:spPr>
          <a:xfrm>
            <a:off x="11330278" y="0"/>
            <a:ext cx="861722" cy="85953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Concrete Post</a:t>
            </a:r>
            <a:endParaRPr lang="en-US" sz="1400" dirty="0"/>
          </a:p>
        </p:txBody>
      </p:sp>
      <p:sp>
        <p:nvSpPr>
          <p:cNvPr id="9" name="Rectangle 8"/>
          <p:cNvSpPr>
            <a:spLocks/>
          </p:cNvSpPr>
          <p:nvPr/>
        </p:nvSpPr>
        <p:spPr>
          <a:xfrm>
            <a:off x="5036040" y="6089904"/>
            <a:ext cx="7155959" cy="768096"/>
          </a:xfrm>
          <a:prstGeom prst="rect">
            <a:avLst/>
          </a:prstGeom>
          <a:pattFill prst="pct75">
            <a:fgClr>
              <a:srgbClr val="00B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Cabinets</a:t>
            </a:r>
          </a:p>
        </p:txBody>
      </p:sp>
      <p:sp>
        <p:nvSpPr>
          <p:cNvPr id="10" name="Rectangle 9"/>
          <p:cNvSpPr>
            <a:spLocks/>
          </p:cNvSpPr>
          <p:nvPr/>
        </p:nvSpPr>
        <p:spPr>
          <a:xfrm>
            <a:off x="5036040" y="5660433"/>
            <a:ext cx="3236975" cy="429471"/>
          </a:xfrm>
          <a:prstGeom prst="rect">
            <a:avLst/>
          </a:prstGeom>
          <a:pattFill prst="pct75">
            <a:fgClr>
              <a:srgbClr val="00B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6" name="Rectangle 5"/>
          <p:cNvSpPr>
            <a:spLocks/>
          </p:cNvSpPr>
          <p:nvPr/>
        </p:nvSpPr>
        <p:spPr>
          <a:xfrm>
            <a:off x="5043474" y="2611764"/>
            <a:ext cx="3236976" cy="304495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Birge</a:t>
            </a:r>
            <a:r>
              <a:rPr lang="en-US" dirty="0" smtClean="0"/>
              <a:t> Group Pumps</a:t>
            </a:r>
          </a:p>
        </p:txBody>
      </p:sp>
    </p:spTree>
    <p:extLst>
      <p:ext uri="{BB962C8B-B14F-4D97-AF65-F5344CB8AC3E}">
        <p14:creationId xmlns:p14="http://schemas.microsoft.com/office/powerpoint/2010/main" val="3403116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an 90"/>
          <p:cNvSpPr/>
          <p:nvPr/>
        </p:nvSpPr>
        <p:spPr>
          <a:xfrm rot="5400000">
            <a:off x="6771615" y="648935"/>
            <a:ext cx="215587" cy="617034"/>
          </a:xfrm>
          <a:prstGeom prst="can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spect="1"/>
          </p:cNvSpPr>
          <p:nvPr/>
        </p:nvSpPr>
        <p:spPr>
          <a:xfrm>
            <a:off x="11330278" y="0"/>
            <a:ext cx="861722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Concrete Post</a:t>
            </a:r>
            <a:endParaRPr lang="en-US" sz="1400" dirty="0"/>
          </a:p>
        </p:txBody>
      </p:sp>
      <p:sp>
        <p:nvSpPr>
          <p:cNvPr id="13" name="Can 12"/>
          <p:cNvSpPr/>
          <p:nvPr/>
        </p:nvSpPr>
        <p:spPr>
          <a:xfrm>
            <a:off x="4396124" y="0"/>
            <a:ext cx="162743" cy="434900"/>
          </a:xfrm>
          <a:prstGeom prst="ca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n 15"/>
          <p:cNvSpPr>
            <a:spLocks/>
          </p:cNvSpPr>
          <p:nvPr/>
        </p:nvSpPr>
        <p:spPr>
          <a:xfrm>
            <a:off x="5325047" y="665354"/>
            <a:ext cx="214390" cy="5952731"/>
          </a:xfrm>
          <a:prstGeom prst="can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an 16"/>
          <p:cNvSpPr/>
          <p:nvPr/>
        </p:nvSpPr>
        <p:spPr>
          <a:xfrm rot="5400000">
            <a:off x="5780055" y="6300440"/>
            <a:ext cx="215587" cy="617034"/>
          </a:xfrm>
          <a:prstGeom prst="can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an 19"/>
          <p:cNvSpPr/>
          <p:nvPr/>
        </p:nvSpPr>
        <p:spPr>
          <a:xfrm rot="5400000">
            <a:off x="4860042" y="309638"/>
            <a:ext cx="204809" cy="617034"/>
          </a:xfrm>
          <a:prstGeom prst="can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-Shape 29"/>
          <p:cNvSpPr>
            <a:spLocks noChangeAspect="1"/>
          </p:cNvSpPr>
          <p:nvPr/>
        </p:nvSpPr>
        <p:spPr>
          <a:xfrm>
            <a:off x="5325045" y="6285893"/>
            <a:ext cx="431176" cy="430539"/>
          </a:xfrm>
          <a:prstGeom prst="corner">
            <a:avLst>
              <a:gd name="adj1" fmla="val 50000"/>
              <a:gd name="adj2" fmla="val 51727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Can 62"/>
          <p:cNvSpPr/>
          <p:nvPr/>
        </p:nvSpPr>
        <p:spPr>
          <a:xfrm rot="5400000">
            <a:off x="8130450" y="6436113"/>
            <a:ext cx="102230" cy="617034"/>
          </a:xfrm>
          <a:prstGeom prst="can">
            <a:avLst/>
          </a:prstGeom>
          <a:solidFill>
            <a:srgbClr val="9745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Can 68"/>
          <p:cNvSpPr/>
          <p:nvPr/>
        </p:nvSpPr>
        <p:spPr>
          <a:xfrm>
            <a:off x="7289868" y="0"/>
            <a:ext cx="223467" cy="650486"/>
          </a:xfrm>
          <a:prstGeom prst="can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 rot="16200000">
            <a:off x="5127642" y="4455208"/>
            <a:ext cx="617034" cy="364273"/>
            <a:chOff x="4367568" y="3564672"/>
            <a:chExt cx="617034" cy="364273"/>
          </a:xfrm>
        </p:grpSpPr>
        <p:sp>
          <p:nvSpPr>
            <p:cNvPr id="71" name="Can 70"/>
            <p:cNvSpPr/>
            <p:nvPr/>
          </p:nvSpPr>
          <p:spPr>
            <a:xfrm rot="5400000">
              <a:off x="4561785" y="3438292"/>
              <a:ext cx="228600" cy="617034"/>
            </a:xfrm>
            <a:prstGeom prst="can">
              <a:avLst>
                <a:gd name="adj" fmla="val 874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lowchart: Summing Junction 71"/>
            <p:cNvSpPr>
              <a:spLocks noChangeAspect="1"/>
            </p:cNvSpPr>
            <p:nvPr/>
          </p:nvSpPr>
          <p:spPr>
            <a:xfrm>
              <a:off x="4493205" y="3564672"/>
              <a:ext cx="365760" cy="364273"/>
            </a:xfrm>
            <a:prstGeom prst="flowChartSummingJunctio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Can 72"/>
          <p:cNvSpPr>
            <a:spLocks/>
          </p:cNvSpPr>
          <p:nvPr/>
        </p:nvSpPr>
        <p:spPr>
          <a:xfrm>
            <a:off x="6278686" y="0"/>
            <a:ext cx="220137" cy="5952731"/>
          </a:xfrm>
          <a:prstGeom prst="can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>
            <a:spLocks/>
          </p:cNvSpPr>
          <p:nvPr/>
        </p:nvSpPr>
        <p:spPr>
          <a:xfrm>
            <a:off x="8285326" y="5255940"/>
            <a:ext cx="3044952" cy="160205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 Bag</a:t>
            </a:r>
            <a:endParaRPr lang="en-US" dirty="0"/>
          </a:p>
        </p:txBody>
      </p:sp>
      <p:sp>
        <p:nvSpPr>
          <p:cNvPr id="80" name="L-Shape 79"/>
          <p:cNvSpPr/>
          <p:nvPr/>
        </p:nvSpPr>
        <p:spPr>
          <a:xfrm rot="10800000">
            <a:off x="5106574" y="499400"/>
            <a:ext cx="431176" cy="430539"/>
          </a:xfrm>
          <a:prstGeom prst="corner">
            <a:avLst>
              <a:gd name="adj1" fmla="val 53453"/>
              <a:gd name="adj2" fmla="val 50000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Can 81"/>
          <p:cNvSpPr/>
          <p:nvPr/>
        </p:nvSpPr>
        <p:spPr>
          <a:xfrm rot="5400000">
            <a:off x="1991803" y="-1492720"/>
            <a:ext cx="221474" cy="4205080"/>
          </a:xfrm>
          <a:prstGeom prst="can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/>
          <p:cNvGrpSpPr/>
          <p:nvPr/>
        </p:nvGrpSpPr>
        <p:grpSpPr>
          <a:xfrm rot="10800000">
            <a:off x="4118359" y="278239"/>
            <a:ext cx="707547" cy="442320"/>
            <a:chOff x="3768948" y="1386469"/>
            <a:chExt cx="691535" cy="431179"/>
          </a:xfrm>
        </p:grpSpPr>
        <p:sp>
          <p:nvSpPr>
            <p:cNvPr id="78" name="L-Shape 77"/>
            <p:cNvSpPr/>
            <p:nvPr/>
          </p:nvSpPr>
          <p:spPr>
            <a:xfrm rot="5400000" flipV="1">
              <a:off x="3762685" y="1392732"/>
              <a:ext cx="431178" cy="418652"/>
            </a:xfrm>
            <a:prstGeom prst="corner">
              <a:avLst>
                <a:gd name="adj1" fmla="val 35794"/>
                <a:gd name="adj2" fmla="val 50000"/>
              </a:avLst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L-Shape 78"/>
            <p:cNvSpPr/>
            <p:nvPr/>
          </p:nvSpPr>
          <p:spPr>
            <a:xfrm rot="5400000">
              <a:off x="4029626" y="1386790"/>
              <a:ext cx="431176" cy="430539"/>
            </a:xfrm>
            <a:prstGeom prst="corner">
              <a:avLst>
                <a:gd name="adj1" fmla="val 37988"/>
                <a:gd name="adj2" fmla="val 50000"/>
              </a:avLst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 rot="16200000">
            <a:off x="6080237" y="4460483"/>
            <a:ext cx="617034" cy="364273"/>
            <a:chOff x="4367568" y="3564672"/>
            <a:chExt cx="617034" cy="364273"/>
          </a:xfrm>
        </p:grpSpPr>
        <p:sp>
          <p:nvSpPr>
            <p:cNvPr id="84" name="Can 83"/>
            <p:cNvSpPr/>
            <p:nvPr/>
          </p:nvSpPr>
          <p:spPr>
            <a:xfrm rot="5400000">
              <a:off x="4561785" y="3438292"/>
              <a:ext cx="228600" cy="617034"/>
            </a:xfrm>
            <a:prstGeom prst="can">
              <a:avLst>
                <a:gd name="adj" fmla="val 874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lowchart: Summing Junction 84"/>
            <p:cNvSpPr>
              <a:spLocks noChangeAspect="1"/>
            </p:cNvSpPr>
            <p:nvPr/>
          </p:nvSpPr>
          <p:spPr>
            <a:xfrm>
              <a:off x="4493205" y="3564672"/>
              <a:ext cx="365760" cy="364273"/>
            </a:xfrm>
            <a:prstGeom prst="flowChartSummingJunctio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Can 85"/>
          <p:cNvSpPr>
            <a:spLocks/>
          </p:cNvSpPr>
          <p:nvPr/>
        </p:nvSpPr>
        <p:spPr>
          <a:xfrm>
            <a:off x="7769035" y="0"/>
            <a:ext cx="220137" cy="5952731"/>
          </a:xfrm>
          <a:prstGeom prst="can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 rot="16200000">
            <a:off x="7570586" y="4460483"/>
            <a:ext cx="617034" cy="364273"/>
            <a:chOff x="4367568" y="3564672"/>
            <a:chExt cx="617034" cy="364273"/>
          </a:xfrm>
        </p:grpSpPr>
        <p:sp>
          <p:nvSpPr>
            <p:cNvPr id="88" name="Can 87"/>
            <p:cNvSpPr/>
            <p:nvPr/>
          </p:nvSpPr>
          <p:spPr>
            <a:xfrm rot="5400000">
              <a:off x="4561785" y="3438292"/>
              <a:ext cx="228600" cy="617034"/>
            </a:xfrm>
            <a:prstGeom prst="can">
              <a:avLst>
                <a:gd name="adj" fmla="val 874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lowchart: Summing Junction 88"/>
            <p:cNvSpPr>
              <a:spLocks noChangeAspect="1"/>
            </p:cNvSpPr>
            <p:nvPr/>
          </p:nvSpPr>
          <p:spPr>
            <a:xfrm>
              <a:off x="4493205" y="3564672"/>
              <a:ext cx="365760" cy="364273"/>
            </a:xfrm>
            <a:prstGeom prst="flowChartSummingJunctio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Rectangle 63"/>
          <p:cNvSpPr>
            <a:spLocks/>
          </p:cNvSpPr>
          <p:nvPr/>
        </p:nvSpPr>
        <p:spPr>
          <a:xfrm>
            <a:off x="6118301" y="5255940"/>
            <a:ext cx="1874041" cy="15909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Cryomech</a:t>
            </a:r>
            <a:endParaRPr lang="en-US" dirty="0" smtClean="0"/>
          </a:p>
          <a:p>
            <a:pPr algn="ctr"/>
            <a:r>
              <a:rPr lang="en-US" dirty="0" smtClean="0"/>
              <a:t>Manifold</a:t>
            </a:r>
            <a:endParaRPr lang="en-US" dirty="0"/>
          </a:p>
        </p:txBody>
      </p:sp>
      <p:sp>
        <p:nvSpPr>
          <p:cNvPr id="90" name="L-Shape 89"/>
          <p:cNvSpPr/>
          <p:nvPr/>
        </p:nvSpPr>
        <p:spPr>
          <a:xfrm rot="16200000">
            <a:off x="7082477" y="629488"/>
            <a:ext cx="431176" cy="430539"/>
          </a:xfrm>
          <a:prstGeom prst="corner">
            <a:avLst>
              <a:gd name="adj1" fmla="val 53453"/>
              <a:gd name="adj2" fmla="val 50000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 rot="5400000">
            <a:off x="6147667" y="731625"/>
            <a:ext cx="707548" cy="442320"/>
            <a:chOff x="4322311" y="3406698"/>
            <a:chExt cx="707548" cy="442320"/>
          </a:xfrm>
        </p:grpSpPr>
        <p:sp>
          <p:nvSpPr>
            <p:cNvPr id="66" name="L-Shape 65"/>
            <p:cNvSpPr/>
            <p:nvPr/>
          </p:nvSpPr>
          <p:spPr>
            <a:xfrm rot="16200000" flipV="1">
              <a:off x="4594526" y="3413686"/>
              <a:ext cx="442319" cy="428346"/>
            </a:xfrm>
            <a:prstGeom prst="corner">
              <a:avLst>
                <a:gd name="adj1" fmla="val 44472"/>
                <a:gd name="adj2" fmla="val 50000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L-Shape 66"/>
            <p:cNvSpPr/>
            <p:nvPr/>
          </p:nvSpPr>
          <p:spPr>
            <a:xfrm rot="16200000">
              <a:off x="4321406" y="3407603"/>
              <a:ext cx="442317" cy="440508"/>
            </a:xfrm>
            <a:prstGeom prst="corner">
              <a:avLst>
                <a:gd name="adj1" fmla="val 43051"/>
                <a:gd name="adj2" fmla="val 50000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TextBox 91"/>
          <p:cNvSpPr txBox="1"/>
          <p:nvPr/>
        </p:nvSpPr>
        <p:spPr>
          <a:xfrm>
            <a:off x="-52184" y="6431905"/>
            <a:ext cx="2337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SB111</a:t>
            </a:r>
            <a:endParaRPr lang="en-US" sz="2800" b="1" dirty="0"/>
          </a:p>
        </p:txBody>
      </p:sp>
      <p:grpSp>
        <p:nvGrpSpPr>
          <p:cNvPr id="120" name="Group 119"/>
          <p:cNvGrpSpPr/>
          <p:nvPr/>
        </p:nvGrpSpPr>
        <p:grpSpPr>
          <a:xfrm>
            <a:off x="8997626" y="0"/>
            <a:ext cx="3039063" cy="5255940"/>
            <a:chOff x="8997626" y="0"/>
            <a:chExt cx="3039063" cy="5255940"/>
          </a:xfrm>
        </p:grpSpPr>
        <p:sp>
          <p:nvSpPr>
            <p:cNvPr id="11" name="Rectangle 10"/>
            <p:cNvSpPr>
              <a:spLocks/>
            </p:cNvSpPr>
            <p:nvPr/>
          </p:nvSpPr>
          <p:spPr>
            <a:xfrm>
              <a:off x="8997626" y="0"/>
              <a:ext cx="2334322" cy="52559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b="1" u="sng" dirty="0" smtClean="0"/>
                <a:t>Legend:</a:t>
              </a:r>
            </a:p>
            <a:p>
              <a:endParaRPr lang="en-US" b="1" u="sng" dirty="0" smtClean="0"/>
            </a:p>
            <a:p>
              <a:pPr algn="ctr"/>
              <a:endParaRPr lang="en-US" b="1" u="sng" dirty="0"/>
            </a:p>
          </p:txBody>
        </p:sp>
        <p:sp>
          <p:nvSpPr>
            <p:cNvPr id="2" name="Can 1"/>
            <p:cNvSpPr/>
            <p:nvPr/>
          </p:nvSpPr>
          <p:spPr>
            <a:xfrm rot="5400000">
              <a:off x="9280124" y="341970"/>
              <a:ext cx="215587" cy="617034"/>
            </a:xfrm>
            <a:prstGeom prst="can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an 11"/>
            <p:cNvSpPr/>
            <p:nvPr/>
          </p:nvSpPr>
          <p:spPr>
            <a:xfrm rot="5400000">
              <a:off x="9311717" y="700914"/>
              <a:ext cx="152399" cy="617034"/>
            </a:xfrm>
            <a:prstGeom prst="ca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 rot="10800000">
              <a:off x="9044513" y="2458072"/>
              <a:ext cx="707547" cy="442320"/>
              <a:chOff x="3768948" y="1386469"/>
              <a:chExt cx="691535" cy="431179"/>
            </a:xfrm>
          </p:grpSpPr>
          <p:sp>
            <p:nvSpPr>
              <p:cNvPr id="28" name="L-Shape 27"/>
              <p:cNvSpPr/>
              <p:nvPr/>
            </p:nvSpPr>
            <p:spPr>
              <a:xfrm rot="5400000" flipV="1">
                <a:off x="3762685" y="1392732"/>
                <a:ext cx="431178" cy="418652"/>
              </a:xfrm>
              <a:prstGeom prst="corner">
                <a:avLst>
                  <a:gd name="adj1" fmla="val 35794"/>
                  <a:gd name="adj2" fmla="val 50000"/>
                </a:avLst>
              </a:prstGeom>
              <a:solidFill>
                <a:srgbClr val="FF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L-Shape 28"/>
              <p:cNvSpPr/>
              <p:nvPr/>
            </p:nvSpPr>
            <p:spPr>
              <a:xfrm rot="5400000">
                <a:off x="4029626" y="1386790"/>
                <a:ext cx="431176" cy="430539"/>
              </a:xfrm>
              <a:prstGeom prst="corner">
                <a:avLst>
                  <a:gd name="adj1" fmla="val 37988"/>
                  <a:gd name="adj2" fmla="val 50000"/>
                </a:avLst>
              </a:prstGeom>
              <a:solidFill>
                <a:srgbClr val="FF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L-Shape 30"/>
            <p:cNvSpPr>
              <a:spLocks/>
            </p:cNvSpPr>
            <p:nvPr/>
          </p:nvSpPr>
          <p:spPr>
            <a:xfrm rot="5400000">
              <a:off x="9086759" y="1290708"/>
              <a:ext cx="347472" cy="347472"/>
            </a:xfrm>
            <a:prstGeom prst="corner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9110476" y="4765284"/>
              <a:ext cx="617034" cy="364273"/>
              <a:chOff x="4367568" y="3564672"/>
              <a:chExt cx="617034" cy="364273"/>
            </a:xfrm>
          </p:grpSpPr>
          <p:sp>
            <p:nvSpPr>
              <p:cNvPr id="38" name="Can 37"/>
              <p:cNvSpPr/>
              <p:nvPr/>
            </p:nvSpPr>
            <p:spPr>
              <a:xfrm rot="5400000">
                <a:off x="4561785" y="3438292"/>
                <a:ext cx="228600" cy="617034"/>
              </a:xfrm>
              <a:prstGeom prst="can">
                <a:avLst>
                  <a:gd name="adj" fmla="val 8740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lowchart: Summing Junction 38"/>
              <p:cNvSpPr>
                <a:spLocks noChangeAspect="1"/>
              </p:cNvSpPr>
              <p:nvPr/>
            </p:nvSpPr>
            <p:spPr>
              <a:xfrm>
                <a:off x="4493205" y="3564672"/>
                <a:ext cx="365760" cy="364273"/>
              </a:xfrm>
              <a:prstGeom prst="flowChartSummingJunction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9099419" y="4385065"/>
              <a:ext cx="448590" cy="261971"/>
              <a:chOff x="7074766" y="1015738"/>
              <a:chExt cx="448590" cy="261971"/>
            </a:xfrm>
          </p:grpSpPr>
          <p:sp>
            <p:nvSpPr>
              <p:cNvPr id="48" name="Can 47"/>
              <p:cNvSpPr/>
              <p:nvPr/>
            </p:nvSpPr>
            <p:spPr>
              <a:xfrm rot="5400000">
                <a:off x="7216861" y="922429"/>
                <a:ext cx="164400" cy="448590"/>
              </a:xfrm>
              <a:prstGeom prst="can">
                <a:avLst>
                  <a:gd name="adj" fmla="val 8740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lowchart: Summing Junction 48"/>
              <p:cNvSpPr>
                <a:spLocks noChangeAspect="1"/>
              </p:cNvSpPr>
              <p:nvPr/>
            </p:nvSpPr>
            <p:spPr>
              <a:xfrm>
                <a:off x="7166105" y="1015738"/>
                <a:ext cx="265911" cy="261971"/>
              </a:xfrm>
              <a:prstGeom prst="flowChartSummingJunction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9044513" y="3116811"/>
              <a:ext cx="707548" cy="442320"/>
              <a:chOff x="4322311" y="3406698"/>
              <a:chExt cx="707548" cy="442320"/>
            </a:xfrm>
          </p:grpSpPr>
          <p:sp>
            <p:nvSpPr>
              <p:cNvPr id="51" name="L-Shape 50"/>
              <p:cNvSpPr/>
              <p:nvPr/>
            </p:nvSpPr>
            <p:spPr>
              <a:xfrm rot="16200000" flipV="1">
                <a:off x="4594526" y="3413686"/>
                <a:ext cx="442319" cy="428346"/>
              </a:xfrm>
              <a:prstGeom prst="corner">
                <a:avLst>
                  <a:gd name="adj1" fmla="val 44472"/>
                  <a:gd name="adj2" fmla="val 50000"/>
                </a:avLst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L-Shape 51"/>
              <p:cNvSpPr/>
              <p:nvPr/>
            </p:nvSpPr>
            <p:spPr>
              <a:xfrm rot="16200000">
                <a:off x="4321406" y="3407603"/>
                <a:ext cx="442317" cy="440508"/>
              </a:xfrm>
              <a:prstGeom prst="corner">
                <a:avLst>
                  <a:gd name="adj1" fmla="val 43051"/>
                  <a:gd name="adj2" fmla="val 50000"/>
                </a:avLst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8997626" y="3737243"/>
              <a:ext cx="707548" cy="442320"/>
              <a:chOff x="8331804" y="1315814"/>
              <a:chExt cx="707548" cy="442320"/>
            </a:xfrm>
          </p:grpSpPr>
          <p:sp>
            <p:nvSpPr>
              <p:cNvPr id="58" name="L-Shape 57"/>
              <p:cNvSpPr/>
              <p:nvPr/>
            </p:nvSpPr>
            <p:spPr>
              <a:xfrm rot="16200000" flipV="1">
                <a:off x="8604019" y="1322802"/>
                <a:ext cx="442319" cy="428346"/>
              </a:xfrm>
              <a:prstGeom prst="corner">
                <a:avLst>
                  <a:gd name="adj1" fmla="val 35794"/>
                  <a:gd name="adj2" fmla="val 36115"/>
                </a:avLst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L-Shape 58"/>
              <p:cNvSpPr/>
              <p:nvPr/>
            </p:nvSpPr>
            <p:spPr>
              <a:xfrm rot="16200000">
                <a:off x="8330899" y="1316719"/>
                <a:ext cx="442317" cy="440508"/>
              </a:xfrm>
              <a:prstGeom prst="corner">
                <a:avLst>
                  <a:gd name="adj1" fmla="val 37988"/>
                  <a:gd name="adj2" fmla="val 38186"/>
                </a:avLst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1" name="L-Shape 80"/>
            <p:cNvSpPr/>
            <p:nvPr/>
          </p:nvSpPr>
          <p:spPr>
            <a:xfrm rot="10800000">
              <a:off x="9090975" y="1807537"/>
              <a:ext cx="431176" cy="430539"/>
            </a:xfrm>
            <a:prstGeom prst="corner">
              <a:avLst>
                <a:gd name="adj1" fmla="val 53453"/>
                <a:gd name="adj2" fmla="val 50000"/>
              </a:avLst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9747974" y="496596"/>
              <a:ext cx="16173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solidFill>
                    <a:schemeClr val="bg1"/>
                  </a:solidFill>
                </a:rPr>
                <a:t>Sch</a:t>
              </a:r>
              <a:r>
                <a:rPr lang="en-US" sz="1400" dirty="0" smtClean="0">
                  <a:solidFill>
                    <a:schemeClr val="bg1"/>
                  </a:solidFill>
                </a:rPr>
                <a:t> 80 PVC 1-1/2”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9753142" y="844756"/>
              <a:ext cx="16173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solidFill>
                    <a:schemeClr val="bg1"/>
                  </a:solidFill>
                </a:rPr>
                <a:t>Sch</a:t>
              </a:r>
              <a:r>
                <a:rPr lang="en-US" sz="1400" dirty="0" smtClean="0">
                  <a:solidFill>
                    <a:schemeClr val="bg1"/>
                  </a:solidFill>
                </a:rPr>
                <a:t> 80 PVC 1”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9761486" y="2627970"/>
              <a:ext cx="16173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</a:rPr>
                <a:t>Item # 1VFC1 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9601483" y="1827094"/>
              <a:ext cx="15367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Item # 6NG09 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9743614" y="3263590"/>
              <a:ext cx="19156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Item # </a:t>
              </a:r>
              <a:r>
                <a:rPr lang="en-US" dirty="0" smtClean="0">
                  <a:solidFill>
                    <a:schemeClr val="bg1"/>
                  </a:solidFill>
                </a:rPr>
                <a:t>6NF84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9550111" y="1249881"/>
              <a:ext cx="15367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Item # </a:t>
              </a:r>
              <a:r>
                <a:rPr lang="en-US" dirty="0" smtClean="0">
                  <a:solidFill>
                    <a:schemeClr val="bg1"/>
                  </a:solidFill>
                </a:rPr>
                <a:t>6NG07</a:t>
              </a:r>
              <a:r>
                <a:rPr lang="en-US" dirty="0">
                  <a:solidFill>
                    <a:schemeClr val="bg1"/>
                  </a:solidFill>
                </a:rPr>
                <a:t> 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9750524" y="3871556"/>
              <a:ext cx="19156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Item # </a:t>
              </a:r>
              <a:r>
                <a:rPr lang="en-US" dirty="0" smtClean="0">
                  <a:solidFill>
                    <a:schemeClr val="bg1"/>
                  </a:solidFill>
                </a:rPr>
                <a:t>6NF82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9540770" y="4357676"/>
              <a:ext cx="23595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</a:rPr>
                <a:t>Item # TBB1010CPEG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9677177" y="4784327"/>
              <a:ext cx="23595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</a:rPr>
                <a:t>Item # TBB1015CPEG</a:t>
              </a:r>
            </a:p>
          </p:txBody>
        </p:sp>
      </p:grpSp>
      <p:sp>
        <p:nvSpPr>
          <p:cNvPr id="108" name="Rectangle 107"/>
          <p:cNvSpPr/>
          <p:nvPr/>
        </p:nvSpPr>
        <p:spPr>
          <a:xfrm>
            <a:off x="1375317" y="496596"/>
            <a:ext cx="847493" cy="218073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1665250" y="496596"/>
            <a:ext cx="245326" cy="21807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1137918" y="247675"/>
            <a:ext cx="20866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To SB110/Chemistry</a:t>
            </a:r>
            <a:endParaRPr lang="en-US" sz="1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-87324" y="479655"/>
            <a:ext cx="20866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To SB112</a:t>
            </a:r>
            <a:endParaRPr lang="en-US" sz="1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4496735" y="-18503"/>
            <a:ext cx="699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B111 Boil off</a:t>
            </a:r>
            <a:endParaRPr lang="en-US" sz="1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5712838" y="-15056"/>
            <a:ext cx="699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100L Dewar Boil off</a:t>
            </a:r>
            <a:endParaRPr lang="en-US" sz="1200" dirty="0"/>
          </a:p>
        </p:txBody>
      </p:sp>
      <p:sp>
        <p:nvSpPr>
          <p:cNvPr id="114" name="TextBox 113"/>
          <p:cNvSpPr txBox="1"/>
          <p:nvPr/>
        </p:nvSpPr>
        <p:spPr>
          <a:xfrm>
            <a:off x="6718720" y="6771"/>
            <a:ext cx="699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150L Dewar Boil off</a:t>
            </a:r>
            <a:endParaRPr lang="en-US" sz="1200" dirty="0"/>
          </a:p>
        </p:txBody>
      </p:sp>
      <p:sp>
        <p:nvSpPr>
          <p:cNvPr id="115" name="TextBox 114"/>
          <p:cNvSpPr txBox="1"/>
          <p:nvPr/>
        </p:nvSpPr>
        <p:spPr>
          <a:xfrm>
            <a:off x="8015339" y="-11384"/>
            <a:ext cx="699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He Gas Cylinder Line</a:t>
            </a:r>
            <a:endParaRPr lang="en-US" sz="1200" dirty="0"/>
          </a:p>
        </p:txBody>
      </p:sp>
      <p:sp>
        <p:nvSpPr>
          <p:cNvPr id="116" name="TextBox 115"/>
          <p:cNvSpPr txBox="1"/>
          <p:nvPr/>
        </p:nvSpPr>
        <p:spPr>
          <a:xfrm>
            <a:off x="4245569" y="4335946"/>
            <a:ext cx="1036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Lab Boil off Shut off valve</a:t>
            </a:r>
            <a:endParaRPr lang="en-US" sz="1200" dirty="0"/>
          </a:p>
        </p:txBody>
      </p:sp>
      <p:sp>
        <p:nvSpPr>
          <p:cNvPr id="117" name="TextBox 116"/>
          <p:cNvSpPr txBox="1"/>
          <p:nvPr/>
        </p:nvSpPr>
        <p:spPr>
          <a:xfrm>
            <a:off x="6532538" y="4303619"/>
            <a:ext cx="1084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Community Dewar Boil off Shut off valve</a:t>
            </a:r>
            <a:endParaRPr lang="en-US" sz="1200" dirty="0"/>
          </a:p>
        </p:txBody>
      </p:sp>
      <p:sp>
        <p:nvSpPr>
          <p:cNvPr id="118" name="TextBox 117"/>
          <p:cNvSpPr txBox="1"/>
          <p:nvPr/>
        </p:nvSpPr>
        <p:spPr>
          <a:xfrm>
            <a:off x="7993404" y="4299913"/>
            <a:ext cx="84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He Gas Cylinder Shut off valve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32910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an 42"/>
          <p:cNvSpPr/>
          <p:nvPr/>
        </p:nvSpPr>
        <p:spPr>
          <a:xfrm>
            <a:off x="10893561" y="0"/>
            <a:ext cx="159832" cy="1091102"/>
          </a:xfrm>
          <a:prstGeom prst="ca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>
            <a:spLocks/>
          </p:cNvSpPr>
          <p:nvPr/>
        </p:nvSpPr>
        <p:spPr>
          <a:xfrm>
            <a:off x="8832" y="1609494"/>
            <a:ext cx="2334322" cy="52559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b="1" u="sng" dirty="0" smtClean="0"/>
              <a:t>Legend:</a:t>
            </a:r>
          </a:p>
          <a:p>
            <a:endParaRPr lang="en-US" b="1" u="sng" dirty="0" smtClean="0"/>
          </a:p>
          <a:p>
            <a:pPr algn="ctr"/>
            <a:endParaRPr lang="en-US" b="1" u="sng" dirty="0"/>
          </a:p>
        </p:txBody>
      </p:sp>
      <p:sp>
        <p:nvSpPr>
          <p:cNvPr id="6" name="Can 5"/>
          <p:cNvSpPr/>
          <p:nvPr/>
        </p:nvSpPr>
        <p:spPr>
          <a:xfrm rot="5400000">
            <a:off x="291330" y="1951464"/>
            <a:ext cx="215587" cy="617034"/>
          </a:xfrm>
          <a:prstGeom prst="can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n 6"/>
          <p:cNvSpPr/>
          <p:nvPr/>
        </p:nvSpPr>
        <p:spPr>
          <a:xfrm rot="5400000">
            <a:off x="322923" y="2310408"/>
            <a:ext cx="152399" cy="617034"/>
          </a:xfrm>
          <a:prstGeom prst="ca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10800000">
            <a:off x="55719" y="4067566"/>
            <a:ext cx="707547" cy="442320"/>
            <a:chOff x="3768948" y="1386469"/>
            <a:chExt cx="691535" cy="431179"/>
          </a:xfrm>
        </p:grpSpPr>
        <p:sp>
          <p:nvSpPr>
            <p:cNvPr id="32" name="L-Shape 31"/>
            <p:cNvSpPr/>
            <p:nvPr/>
          </p:nvSpPr>
          <p:spPr>
            <a:xfrm rot="5400000" flipV="1">
              <a:off x="3762685" y="1392732"/>
              <a:ext cx="431178" cy="418652"/>
            </a:xfrm>
            <a:prstGeom prst="corner">
              <a:avLst>
                <a:gd name="adj1" fmla="val 35794"/>
                <a:gd name="adj2" fmla="val 50000"/>
              </a:avLst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L-Shape 32"/>
            <p:cNvSpPr/>
            <p:nvPr/>
          </p:nvSpPr>
          <p:spPr>
            <a:xfrm rot="5400000">
              <a:off x="4029626" y="1386790"/>
              <a:ext cx="431176" cy="430539"/>
            </a:xfrm>
            <a:prstGeom prst="corner">
              <a:avLst>
                <a:gd name="adj1" fmla="val 37988"/>
                <a:gd name="adj2" fmla="val 50000"/>
              </a:avLst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L-Shape 8"/>
          <p:cNvSpPr>
            <a:spLocks/>
          </p:cNvSpPr>
          <p:nvPr/>
        </p:nvSpPr>
        <p:spPr>
          <a:xfrm rot="5400000">
            <a:off x="97965" y="2900202"/>
            <a:ext cx="347472" cy="347472"/>
          </a:xfrm>
          <a:prstGeom prst="corner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21682" y="6374778"/>
            <a:ext cx="617034" cy="364273"/>
            <a:chOff x="4367568" y="3564672"/>
            <a:chExt cx="617034" cy="364273"/>
          </a:xfrm>
        </p:grpSpPr>
        <p:sp>
          <p:nvSpPr>
            <p:cNvPr id="30" name="Can 29"/>
            <p:cNvSpPr/>
            <p:nvPr/>
          </p:nvSpPr>
          <p:spPr>
            <a:xfrm rot="5400000">
              <a:off x="4561785" y="3438292"/>
              <a:ext cx="228600" cy="617034"/>
            </a:xfrm>
            <a:prstGeom prst="can">
              <a:avLst>
                <a:gd name="adj" fmla="val 874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Summing Junction 30"/>
            <p:cNvSpPr>
              <a:spLocks noChangeAspect="1"/>
            </p:cNvSpPr>
            <p:nvPr/>
          </p:nvSpPr>
          <p:spPr>
            <a:xfrm>
              <a:off x="4493205" y="3564672"/>
              <a:ext cx="365760" cy="364273"/>
            </a:xfrm>
            <a:prstGeom prst="flowChartSummingJunctio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10625" y="5994559"/>
            <a:ext cx="448590" cy="261971"/>
            <a:chOff x="7074766" y="1015738"/>
            <a:chExt cx="448590" cy="261971"/>
          </a:xfrm>
        </p:grpSpPr>
        <p:sp>
          <p:nvSpPr>
            <p:cNvPr id="28" name="Can 27"/>
            <p:cNvSpPr/>
            <p:nvPr/>
          </p:nvSpPr>
          <p:spPr>
            <a:xfrm rot="5400000">
              <a:off x="7216861" y="922429"/>
              <a:ext cx="164400" cy="448590"/>
            </a:xfrm>
            <a:prstGeom prst="can">
              <a:avLst>
                <a:gd name="adj" fmla="val 874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Summing Junction 28"/>
            <p:cNvSpPr>
              <a:spLocks noChangeAspect="1"/>
            </p:cNvSpPr>
            <p:nvPr/>
          </p:nvSpPr>
          <p:spPr>
            <a:xfrm>
              <a:off x="7166105" y="1015738"/>
              <a:ext cx="265911" cy="261971"/>
            </a:xfrm>
            <a:prstGeom prst="flowChartSummingJunctio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5719" y="4726305"/>
            <a:ext cx="707548" cy="442320"/>
            <a:chOff x="4322311" y="3406698"/>
            <a:chExt cx="707548" cy="442320"/>
          </a:xfrm>
        </p:grpSpPr>
        <p:sp>
          <p:nvSpPr>
            <p:cNvPr id="26" name="L-Shape 25"/>
            <p:cNvSpPr/>
            <p:nvPr/>
          </p:nvSpPr>
          <p:spPr>
            <a:xfrm rot="16200000" flipV="1">
              <a:off x="4594526" y="3413686"/>
              <a:ext cx="442319" cy="428346"/>
            </a:xfrm>
            <a:prstGeom prst="corner">
              <a:avLst>
                <a:gd name="adj1" fmla="val 44472"/>
                <a:gd name="adj2" fmla="val 50000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L-Shape 26"/>
            <p:cNvSpPr/>
            <p:nvPr/>
          </p:nvSpPr>
          <p:spPr>
            <a:xfrm rot="16200000">
              <a:off x="4321406" y="3407603"/>
              <a:ext cx="442317" cy="440508"/>
            </a:xfrm>
            <a:prstGeom prst="corner">
              <a:avLst>
                <a:gd name="adj1" fmla="val 43051"/>
                <a:gd name="adj2" fmla="val 50000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832" y="5346737"/>
            <a:ext cx="707548" cy="442320"/>
            <a:chOff x="8331804" y="1315814"/>
            <a:chExt cx="707548" cy="442320"/>
          </a:xfrm>
        </p:grpSpPr>
        <p:sp>
          <p:nvSpPr>
            <p:cNvPr id="24" name="L-Shape 23"/>
            <p:cNvSpPr/>
            <p:nvPr/>
          </p:nvSpPr>
          <p:spPr>
            <a:xfrm rot="16200000" flipV="1">
              <a:off x="8604019" y="1322802"/>
              <a:ext cx="442319" cy="428346"/>
            </a:xfrm>
            <a:prstGeom prst="corner">
              <a:avLst>
                <a:gd name="adj1" fmla="val 35794"/>
                <a:gd name="adj2" fmla="val 36115"/>
              </a:avLst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L-Shape 24"/>
            <p:cNvSpPr/>
            <p:nvPr/>
          </p:nvSpPr>
          <p:spPr>
            <a:xfrm rot="16200000">
              <a:off x="8330899" y="1316719"/>
              <a:ext cx="442317" cy="440508"/>
            </a:xfrm>
            <a:prstGeom prst="corner">
              <a:avLst>
                <a:gd name="adj1" fmla="val 37988"/>
                <a:gd name="adj2" fmla="val 38186"/>
              </a:avLst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59180" y="2106090"/>
            <a:ext cx="1617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Sch</a:t>
            </a:r>
            <a:r>
              <a:rPr lang="en-US" sz="1400" dirty="0" smtClean="0">
                <a:solidFill>
                  <a:schemeClr val="bg1"/>
                </a:solidFill>
              </a:rPr>
              <a:t> 80 PVC 1-1/2”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4348" y="2454250"/>
            <a:ext cx="1617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Sch</a:t>
            </a:r>
            <a:r>
              <a:rPr lang="en-US" sz="1400" dirty="0" smtClean="0">
                <a:solidFill>
                  <a:schemeClr val="bg1"/>
                </a:solidFill>
              </a:rPr>
              <a:t> 80 PVC 1”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2692" y="4237464"/>
            <a:ext cx="1617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Item # 1VFC1 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2689" y="3436588"/>
            <a:ext cx="1536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Item # 6NG09 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4820" y="4873084"/>
            <a:ext cx="191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Item # </a:t>
            </a:r>
            <a:r>
              <a:rPr lang="en-US" dirty="0" smtClean="0">
                <a:solidFill>
                  <a:schemeClr val="bg1"/>
                </a:solidFill>
              </a:rPr>
              <a:t>6NF84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1317" y="2859375"/>
            <a:ext cx="1536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Item # </a:t>
            </a:r>
            <a:r>
              <a:rPr lang="en-US" dirty="0" smtClean="0">
                <a:solidFill>
                  <a:schemeClr val="bg1"/>
                </a:solidFill>
              </a:rPr>
              <a:t>6NG07</a:t>
            </a:r>
            <a:r>
              <a:rPr lang="en-US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1730" y="5481050"/>
            <a:ext cx="191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Item # </a:t>
            </a:r>
            <a:r>
              <a:rPr lang="en-US" dirty="0" smtClean="0">
                <a:solidFill>
                  <a:schemeClr val="bg1"/>
                </a:solidFill>
              </a:rPr>
              <a:t>6NF82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1976" y="5967170"/>
            <a:ext cx="2359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Item # TBB1010CPEG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8383" y="6393821"/>
            <a:ext cx="2359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Item # TBB1015CPEG</a:t>
            </a:r>
          </a:p>
        </p:txBody>
      </p:sp>
      <p:sp>
        <p:nvSpPr>
          <p:cNvPr id="34" name="Can 33"/>
          <p:cNvSpPr/>
          <p:nvPr/>
        </p:nvSpPr>
        <p:spPr>
          <a:xfrm rot="5400000">
            <a:off x="5990459" y="-4867405"/>
            <a:ext cx="203650" cy="12125096"/>
          </a:xfrm>
          <a:prstGeom prst="can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-Shape 13"/>
          <p:cNvSpPr/>
          <p:nvPr/>
        </p:nvSpPr>
        <p:spPr>
          <a:xfrm rot="10800000">
            <a:off x="56113" y="3434656"/>
            <a:ext cx="431176" cy="430539"/>
          </a:xfrm>
          <a:prstGeom prst="corner">
            <a:avLst>
              <a:gd name="adj1" fmla="val 53453"/>
              <a:gd name="adj2" fmla="val 50000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an 40"/>
          <p:cNvSpPr/>
          <p:nvPr/>
        </p:nvSpPr>
        <p:spPr>
          <a:xfrm>
            <a:off x="10004041" y="-6164"/>
            <a:ext cx="159832" cy="1091102"/>
          </a:xfrm>
          <a:prstGeom prst="ca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 rot="10800000">
            <a:off x="9726466" y="862081"/>
            <a:ext cx="707547" cy="442320"/>
            <a:chOff x="3768948" y="1386469"/>
            <a:chExt cx="691535" cy="431179"/>
          </a:xfrm>
        </p:grpSpPr>
        <p:sp>
          <p:nvSpPr>
            <p:cNvPr id="36" name="L-Shape 35"/>
            <p:cNvSpPr/>
            <p:nvPr/>
          </p:nvSpPr>
          <p:spPr>
            <a:xfrm rot="5400000" flipV="1">
              <a:off x="3762685" y="1392732"/>
              <a:ext cx="431178" cy="418652"/>
            </a:xfrm>
            <a:prstGeom prst="corner">
              <a:avLst>
                <a:gd name="adj1" fmla="val 35794"/>
                <a:gd name="adj2" fmla="val 50000"/>
              </a:avLst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L-Shape 36"/>
            <p:cNvSpPr/>
            <p:nvPr/>
          </p:nvSpPr>
          <p:spPr>
            <a:xfrm rot="5400000">
              <a:off x="4029626" y="1386790"/>
              <a:ext cx="431176" cy="430539"/>
            </a:xfrm>
            <a:prstGeom prst="corner">
              <a:avLst>
                <a:gd name="adj1" fmla="val 37988"/>
                <a:gd name="adj2" fmla="val 50000"/>
              </a:avLst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 rot="10800000">
            <a:off x="10612885" y="855974"/>
            <a:ext cx="707547" cy="442320"/>
            <a:chOff x="3768948" y="1386469"/>
            <a:chExt cx="691535" cy="431179"/>
          </a:xfrm>
        </p:grpSpPr>
        <p:sp>
          <p:nvSpPr>
            <p:cNvPr id="39" name="L-Shape 38"/>
            <p:cNvSpPr/>
            <p:nvPr/>
          </p:nvSpPr>
          <p:spPr>
            <a:xfrm rot="5400000" flipV="1">
              <a:off x="3762685" y="1392732"/>
              <a:ext cx="431178" cy="418652"/>
            </a:xfrm>
            <a:prstGeom prst="corner">
              <a:avLst>
                <a:gd name="adj1" fmla="val 35794"/>
                <a:gd name="adj2" fmla="val 50000"/>
              </a:avLst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L-Shape 39"/>
            <p:cNvSpPr/>
            <p:nvPr/>
          </p:nvSpPr>
          <p:spPr>
            <a:xfrm rot="5400000">
              <a:off x="4029626" y="1386790"/>
              <a:ext cx="431176" cy="430539"/>
            </a:xfrm>
            <a:prstGeom prst="corner">
              <a:avLst>
                <a:gd name="adj1" fmla="val 37988"/>
                <a:gd name="adj2" fmla="val 50000"/>
              </a:avLst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Can 44"/>
          <p:cNvSpPr/>
          <p:nvPr/>
        </p:nvSpPr>
        <p:spPr>
          <a:xfrm>
            <a:off x="529977" y="-6164"/>
            <a:ext cx="159832" cy="1091102"/>
          </a:xfrm>
          <a:prstGeom prst="ca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 rot="10800000">
            <a:off x="252402" y="862081"/>
            <a:ext cx="707547" cy="442320"/>
            <a:chOff x="3768948" y="1386469"/>
            <a:chExt cx="691535" cy="431179"/>
          </a:xfrm>
        </p:grpSpPr>
        <p:sp>
          <p:nvSpPr>
            <p:cNvPr id="47" name="L-Shape 46"/>
            <p:cNvSpPr/>
            <p:nvPr/>
          </p:nvSpPr>
          <p:spPr>
            <a:xfrm rot="5400000" flipV="1">
              <a:off x="3762685" y="1392732"/>
              <a:ext cx="431178" cy="418652"/>
            </a:xfrm>
            <a:prstGeom prst="corner">
              <a:avLst>
                <a:gd name="adj1" fmla="val 35794"/>
                <a:gd name="adj2" fmla="val 50000"/>
              </a:avLst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L-Shape 47"/>
            <p:cNvSpPr/>
            <p:nvPr/>
          </p:nvSpPr>
          <p:spPr>
            <a:xfrm rot="5400000">
              <a:off x="4029626" y="1386790"/>
              <a:ext cx="431176" cy="430539"/>
            </a:xfrm>
            <a:prstGeom prst="corner">
              <a:avLst>
                <a:gd name="adj1" fmla="val 37988"/>
                <a:gd name="adj2" fmla="val 50000"/>
              </a:avLst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032230" y="-2331"/>
            <a:ext cx="707547" cy="1310565"/>
            <a:chOff x="965324" y="-2331"/>
            <a:chExt cx="707547" cy="1310565"/>
          </a:xfrm>
        </p:grpSpPr>
        <p:sp>
          <p:nvSpPr>
            <p:cNvPr id="50" name="Can 49"/>
            <p:cNvSpPr/>
            <p:nvPr/>
          </p:nvSpPr>
          <p:spPr>
            <a:xfrm>
              <a:off x="1242899" y="-2331"/>
              <a:ext cx="159832" cy="1091102"/>
            </a:xfrm>
            <a:prstGeom prst="ca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" name="Group 50"/>
            <p:cNvGrpSpPr/>
            <p:nvPr/>
          </p:nvGrpSpPr>
          <p:grpSpPr>
            <a:xfrm rot="10800000">
              <a:off x="965324" y="865914"/>
              <a:ext cx="707547" cy="442320"/>
              <a:chOff x="3768948" y="1386469"/>
              <a:chExt cx="691535" cy="431179"/>
            </a:xfrm>
          </p:grpSpPr>
          <p:sp>
            <p:nvSpPr>
              <p:cNvPr id="52" name="L-Shape 51"/>
              <p:cNvSpPr/>
              <p:nvPr/>
            </p:nvSpPr>
            <p:spPr>
              <a:xfrm rot="5400000" flipV="1">
                <a:off x="3762685" y="1392732"/>
                <a:ext cx="431178" cy="418652"/>
              </a:xfrm>
              <a:prstGeom prst="corner">
                <a:avLst>
                  <a:gd name="adj1" fmla="val 35794"/>
                  <a:gd name="adj2" fmla="val 50000"/>
                </a:avLst>
              </a:prstGeom>
              <a:solidFill>
                <a:srgbClr val="FF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L-Shape 52"/>
              <p:cNvSpPr/>
              <p:nvPr/>
            </p:nvSpPr>
            <p:spPr>
              <a:xfrm rot="5400000">
                <a:off x="4029626" y="1386790"/>
                <a:ext cx="431176" cy="430539"/>
              </a:xfrm>
              <a:prstGeom prst="corner">
                <a:avLst>
                  <a:gd name="adj1" fmla="val 37988"/>
                  <a:gd name="adj2" fmla="val 50000"/>
                </a:avLst>
              </a:prstGeom>
              <a:solidFill>
                <a:srgbClr val="FF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2" name="Group 61"/>
          <p:cNvGrpSpPr/>
          <p:nvPr/>
        </p:nvGrpSpPr>
        <p:grpSpPr>
          <a:xfrm>
            <a:off x="3381679" y="230459"/>
            <a:ext cx="707547" cy="1073940"/>
            <a:chOff x="2399459" y="223028"/>
            <a:chExt cx="707547" cy="1073940"/>
          </a:xfrm>
        </p:grpSpPr>
        <p:sp>
          <p:nvSpPr>
            <p:cNvPr id="55" name="Can 54"/>
            <p:cNvSpPr/>
            <p:nvPr/>
          </p:nvSpPr>
          <p:spPr>
            <a:xfrm>
              <a:off x="2677033" y="223028"/>
              <a:ext cx="162934" cy="854477"/>
            </a:xfrm>
            <a:prstGeom prst="ca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 rot="10800000">
              <a:off x="2399459" y="854648"/>
              <a:ext cx="707547" cy="442320"/>
              <a:chOff x="3768948" y="1386469"/>
              <a:chExt cx="691535" cy="431179"/>
            </a:xfrm>
          </p:grpSpPr>
          <p:sp>
            <p:nvSpPr>
              <p:cNvPr id="57" name="L-Shape 56"/>
              <p:cNvSpPr/>
              <p:nvPr/>
            </p:nvSpPr>
            <p:spPr>
              <a:xfrm rot="5400000" flipV="1">
                <a:off x="3762685" y="1392732"/>
                <a:ext cx="431178" cy="418652"/>
              </a:xfrm>
              <a:prstGeom prst="corner">
                <a:avLst>
                  <a:gd name="adj1" fmla="val 35794"/>
                  <a:gd name="adj2" fmla="val 50000"/>
                </a:avLst>
              </a:prstGeom>
              <a:solidFill>
                <a:srgbClr val="FF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L-Shape 57"/>
              <p:cNvSpPr/>
              <p:nvPr/>
            </p:nvSpPr>
            <p:spPr>
              <a:xfrm rot="5400000">
                <a:off x="4029626" y="1386790"/>
                <a:ext cx="431176" cy="430539"/>
              </a:xfrm>
              <a:prstGeom prst="corner">
                <a:avLst>
                  <a:gd name="adj1" fmla="val 37988"/>
                  <a:gd name="adj2" fmla="val 50000"/>
                </a:avLst>
              </a:prstGeom>
              <a:solidFill>
                <a:srgbClr val="FF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 rot="16200000">
              <a:off x="2534203" y="412033"/>
              <a:ext cx="448590" cy="261971"/>
              <a:chOff x="7074766" y="1015738"/>
              <a:chExt cx="448590" cy="261971"/>
            </a:xfrm>
          </p:grpSpPr>
          <p:sp>
            <p:nvSpPr>
              <p:cNvPr id="60" name="Can 59"/>
              <p:cNvSpPr/>
              <p:nvPr/>
            </p:nvSpPr>
            <p:spPr>
              <a:xfrm rot="5400000">
                <a:off x="7216861" y="922429"/>
                <a:ext cx="164400" cy="448590"/>
              </a:xfrm>
              <a:prstGeom prst="can">
                <a:avLst>
                  <a:gd name="adj" fmla="val 8740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lowchart: Summing Junction 60"/>
              <p:cNvSpPr>
                <a:spLocks noChangeAspect="1"/>
              </p:cNvSpPr>
              <p:nvPr/>
            </p:nvSpPr>
            <p:spPr>
              <a:xfrm>
                <a:off x="7166105" y="1015738"/>
                <a:ext cx="265911" cy="261971"/>
              </a:xfrm>
              <a:prstGeom prst="flowChartSummingJunction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3" name="Group 62"/>
          <p:cNvGrpSpPr/>
          <p:nvPr/>
        </p:nvGrpSpPr>
        <p:grpSpPr>
          <a:xfrm>
            <a:off x="5889640" y="230459"/>
            <a:ext cx="707547" cy="1073940"/>
            <a:chOff x="2399459" y="223028"/>
            <a:chExt cx="707547" cy="1073940"/>
          </a:xfrm>
        </p:grpSpPr>
        <p:sp>
          <p:nvSpPr>
            <p:cNvPr id="64" name="Can 63"/>
            <p:cNvSpPr/>
            <p:nvPr/>
          </p:nvSpPr>
          <p:spPr>
            <a:xfrm>
              <a:off x="2677034" y="223028"/>
              <a:ext cx="162934" cy="854477"/>
            </a:xfrm>
            <a:prstGeom prst="ca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>
            <a:xfrm rot="10800000">
              <a:off x="2399459" y="854648"/>
              <a:ext cx="707547" cy="442320"/>
              <a:chOff x="3768948" y="1386469"/>
              <a:chExt cx="691535" cy="431179"/>
            </a:xfrm>
          </p:grpSpPr>
          <p:sp>
            <p:nvSpPr>
              <p:cNvPr id="69" name="L-Shape 68"/>
              <p:cNvSpPr/>
              <p:nvPr/>
            </p:nvSpPr>
            <p:spPr>
              <a:xfrm rot="5400000" flipV="1">
                <a:off x="3762685" y="1392732"/>
                <a:ext cx="431178" cy="418652"/>
              </a:xfrm>
              <a:prstGeom prst="corner">
                <a:avLst>
                  <a:gd name="adj1" fmla="val 35794"/>
                  <a:gd name="adj2" fmla="val 50000"/>
                </a:avLst>
              </a:prstGeom>
              <a:solidFill>
                <a:srgbClr val="FF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L-Shape 69"/>
              <p:cNvSpPr/>
              <p:nvPr/>
            </p:nvSpPr>
            <p:spPr>
              <a:xfrm rot="5400000">
                <a:off x="4029626" y="1386790"/>
                <a:ext cx="431176" cy="430539"/>
              </a:xfrm>
              <a:prstGeom prst="corner">
                <a:avLst>
                  <a:gd name="adj1" fmla="val 37988"/>
                  <a:gd name="adj2" fmla="val 50000"/>
                </a:avLst>
              </a:prstGeom>
              <a:solidFill>
                <a:srgbClr val="FF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 rot="16200000">
              <a:off x="2534203" y="412033"/>
              <a:ext cx="448590" cy="261971"/>
              <a:chOff x="7074766" y="1015738"/>
              <a:chExt cx="448590" cy="261971"/>
            </a:xfrm>
          </p:grpSpPr>
          <p:sp>
            <p:nvSpPr>
              <p:cNvPr id="67" name="Can 66"/>
              <p:cNvSpPr/>
              <p:nvPr/>
            </p:nvSpPr>
            <p:spPr>
              <a:xfrm rot="5400000">
                <a:off x="7216861" y="922429"/>
                <a:ext cx="164400" cy="448590"/>
              </a:xfrm>
              <a:prstGeom prst="can">
                <a:avLst>
                  <a:gd name="adj" fmla="val 8740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Flowchart: Summing Junction 67"/>
              <p:cNvSpPr>
                <a:spLocks noChangeAspect="1"/>
              </p:cNvSpPr>
              <p:nvPr/>
            </p:nvSpPr>
            <p:spPr>
              <a:xfrm>
                <a:off x="7166105" y="1015738"/>
                <a:ext cx="265911" cy="261971"/>
              </a:xfrm>
              <a:prstGeom prst="flowChartSummingJunction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1" name="TextBox 70"/>
          <p:cNvSpPr txBox="1"/>
          <p:nvPr/>
        </p:nvSpPr>
        <p:spPr>
          <a:xfrm>
            <a:off x="1429185" y="54210"/>
            <a:ext cx="1089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To B131 (</a:t>
            </a:r>
            <a:r>
              <a:rPr lang="en-US" sz="1200" dirty="0" err="1" smtClean="0"/>
              <a:t>Tessmer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72" name="TextBox 71"/>
          <p:cNvSpPr txBox="1"/>
          <p:nvPr/>
        </p:nvSpPr>
        <p:spPr>
          <a:xfrm>
            <a:off x="-81658" y="72835"/>
            <a:ext cx="1089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To B131 (Zhang)</a:t>
            </a:r>
            <a:endParaRPr lang="en-US" sz="1200" dirty="0"/>
          </a:p>
        </p:txBody>
      </p:sp>
      <p:sp>
        <p:nvSpPr>
          <p:cNvPr id="73" name="TextBox 72"/>
          <p:cNvSpPr txBox="1"/>
          <p:nvPr/>
        </p:nvSpPr>
        <p:spPr>
          <a:xfrm>
            <a:off x="3880849" y="341968"/>
            <a:ext cx="1089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To B116 </a:t>
            </a:r>
            <a:endParaRPr lang="en-US" sz="12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2221198" y="1013006"/>
            <a:ext cx="617034" cy="364273"/>
            <a:chOff x="4367568" y="3564672"/>
            <a:chExt cx="617034" cy="364273"/>
          </a:xfrm>
        </p:grpSpPr>
        <p:sp>
          <p:nvSpPr>
            <p:cNvPr id="75" name="Can 74"/>
            <p:cNvSpPr/>
            <p:nvPr/>
          </p:nvSpPr>
          <p:spPr>
            <a:xfrm rot="5400000">
              <a:off x="4561785" y="3438292"/>
              <a:ext cx="228600" cy="617034"/>
            </a:xfrm>
            <a:prstGeom prst="can">
              <a:avLst>
                <a:gd name="adj" fmla="val 874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Summing Junction 75"/>
            <p:cNvSpPr>
              <a:spLocks noChangeAspect="1"/>
            </p:cNvSpPr>
            <p:nvPr/>
          </p:nvSpPr>
          <p:spPr>
            <a:xfrm>
              <a:off x="4493205" y="3564672"/>
              <a:ext cx="365760" cy="364273"/>
            </a:xfrm>
            <a:prstGeom prst="flowChartSummingJunctio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7833299" y="1009642"/>
            <a:ext cx="617034" cy="364273"/>
            <a:chOff x="4367568" y="3564672"/>
            <a:chExt cx="617034" cy="364273"/>
          </a:xfrm>
        </p:grpSpPr>
        <p:sp>
          <p:nvSpPr>
            <p:cNvPr id="78" name="Can 77"/>
            <p:cNvSpPr/>
            <p:nvPr/>
          </p:nvSpPr>
          <p:spPr>
            <a:xfrm rot="5400000">
              <a:off x="4561785" y="3438292"/>
              <a:ext cx="228600" cy="617034"/>
            </a:xfrm>
            <a:prstGeom prst="can">
              <a:avLst>
                <a:gd name="adj" fmla="val 874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lowchart: Summing Junction 78"/>
            <p:cNvSpPr>
              <a:spLocks noChangeAspect="1"/>
            </p:cNvSpPr>
            <p:nvPr/>
          </p:nvSpPr>
          <p:spPr>
            <a:xfrm>
              <a:off x="4493205" y="3564672"/>
              <a:ext cx="365760" cy="364273"/>
            </a:xfrm>
            <a:prstGeom prst="flowChartSummingJunctio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1443106" y="1004721"/>
            <a:ext cx="617034" cy="364273"/>
            <a:chOff x="4367568" y="3564672"/>
            <a:chExt cx="617034" cy="364273"/>
          </a:xfrm>
        </p:grpSpPr>
        <p:sp>
          <p:nvSpPr>
            <p:cNvPr id="81" name="Can 80"/>
            <p:cNvSpPr/>
            <p:nvPr/>
          </p:nvSpPr>
          <p:spPr>
            <a:xfrm rot="5400000">
              <a:off x="4561785" y="3438292"/>
              <a:ext cx="228600" cy="617034"/>
            </a:xfrm>
            <a:prstGeom prst="can">
              <a:avLst>
                <a:gd name="adj" fmla="val 874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lowchart: Summing Junction 81"/>
            <p:cNvSpPr>
              <a:spLocks noChangeAspect="1"/>
            </p:cNvSpPr>
            <p:nvPr/>
          </p:nvSpPr>
          <p:spPr>
            <a:xfrm>
              <a:off x="4493205" y="3564672"/>
              <a:ext cx="365760" cy="364273"/>
            </a:xfrm>
            <a:prstGeom prst="flowChartSummingJunctio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6368752" y="329504"/>
            <a:ext cx="1089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To B114 </a:t>
            </a:r>
            <a:endParaRPr lang="en-US" sz="1200" dirty="0"/>
          </a:p>
        </p:txBody>
      </p:sp>
      <p:sp>
        <p:nvSpPr>
          <p:cNvPr id="84" name="TextBox 83"/>
          <p:cNvSpPr txBox="1"/>
          <p:nvPr/>
        </p:nvSpPr>
        <p:spPr>
          <a:xfrm>
            <a:off x="9248987" y="78315"/>
            <a:ext cx="1089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To B112 (Cocker)</a:t>
            </a:r>
            <a:endParaRPr lang="en-US" sz="1200" dirty="0"/>
          </a:p>
        </p:txBody>
      </p:sp>
      <p:sp>
        <p:nvSpPr>
          <p:cNvPr id="85" name="TextBox 84"/>
          <p:cNvSpPr txBox="1"/>
          <p:nvPr/>
        </p:nvSpPr>
        <p:spPr>
          <a:xfrm>
            <a:off x="11123912" y="49776"/>
            <a:ext cx="1089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To B112 (</a:t>
            </a:r>
            <a:r>
              <a:rPr lang="en-US" sz="1200" dirty="0" err="1" smtClean="0"/>
              <a:t>Birge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86" name="TextBox 85"/>
          <p:cNvSpPr txBox="1"/>
          <p:nvPr/>
        </p:nvSpPr>
        <p:spPr>
          <a:xfrm>
            <a:off x="2413037" y="1352232"/>
            <a:ext cx="1213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Zhang/</a:t>
            </a:r>
            <a:r>
              <a:rPr lang="en-US" sz="1200" dirty="0" err="1" smtClean="0"/>
              <a:t>Tessmer</a:t>
            </a:r>
            <a:r>
              <a:rPr lang="en-US" sz="1200" dirty="0" smtClean="0"/>
              <a:t> Quarantine Valve</a:t>
            </a:r>
            <a:endParaRPr lang="en-US" sz="1200" dirty="0"/>
          </a:p>
        </p:txBody>
      </p:sp>
      <p:sp>
        <p:nvSpPr>
          <p:cNvPr id="87" name="TextBox 86"/>
          <p:cNvSpPr txBox="1"/>
          <p:nvPr/>
        </p:nvSpPr>
        <p:spPr>
          <a:xfrm>
            <a:off x="7693876" y="1352232"/>
            <a:ext cx="1213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B116/B114 Quarantine Valve</a:t>
            </a:r>
            <a:endParaRPr lang="en-US" sz="1200" dirty="0"/>
          </a:p>
        </p:txBody>
      </p:sp>
      <p:sp>
        <p:nvSpPr>
          <p:cNvPr id="88" name="TextBox 87"/>
          <p:cNvSpPr txBox="1"/>
          <p:nvPr/>
        </p:nvSpPr>
        <p:spPr>
          <a:xfrm>
            <a:off x="11247633" y="1352231"/>
            <a:ext cx="1213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Birge</a:t>
            </a:r>
            <a:r>
              <a:rPr lang="en-US" sz="1200" dirty="0" smtClean="0"/>
              <a:t>/Cocker Quarantine Valve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44967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/>
          </p:cNvSpPr>
          <p:nvPr/>
        </p:nvSpPr>
        <p:spPr>
          <a:xfrm>
            <a:off x="9859987" y="1602060"/>
            <a:ext cx="2334322" cy="52559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b="1" u="sng" dirty="0" smtClean="0"/>
              <a:t>Legend:</a:t>
            </a:r>
          </a:p>
          <a:p>
            <a:endParaRPr lang="en-US" b="1" u="sng" dirty="0" smtClean="0"/>
          </a:p>
          <a:p>
            <a:pPr algn="ctr"/>
            <a:endParaRPr lang="en-US" b="1" u="sng" dirty="0"/>
          </a:p>
        </p:txBody>
      </p:sp>
      <p:sp>
        <p:nvSpPr>
          <p:cNvPr id="6" name="Can 5"/>
          <p:cNvSpPr/>
          <p:nvPr/>
        </p:nvSpPr>
        <p:spPr>
          <a:xfrm rot="5400000">
            <a:off x="10142485" y="1944030"/>
            <a:ext cx="215587" cy="617034"/>
          </a:xfrm>
          <a:prstGeom prst="can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n 6"/>
          <p:cNvSpPr/>
          <p:nvPr/>
        </p:nvSpPr>
        <p:spPr>
          <a:xfrm rot="5400000">
            <a:off x="10174078" y="2302974"/>
            <a:ext cx="152399" cy="617034"/>
          </a:xfrm>
          <a:prstGeom prst="ca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10800000">
            <a:off x="9906874" y="4060132"/>
            <a:ext cx="707547" cy="442320"/>
            <a:chOff x="3768948" y="1386469"/>
            <a:chExt cx="691535" cy="431179"/>
          </a:xfrm>
        </p:grpSpPr>
        <p:sp>
          <p:nvSpPr>
            <p:cNvPr id="32" name="L-Shape 31"/>
            <p:cNvSpPr/>
            <p:nvPr/>
          </p:nvSpPr>
          <p:spPr>
            <a:xfrm rot="5400000" flipV="1">
              <a:off x="3762685" y="1392732"/>
              <a:ext cx="431178" cy="418652"/>
            </a:xfrm>
            <a:prstGeom prst="corner">
              <a:avLst>
                <a:gd name="adj1" fmla="val 35794"/>
                <a:gd name="adj2" fmla="val 50000"/>
              </a:avLst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L-Shape 32"/>
            <p:cNvSpPr/>
            <p:nvPr/>
          </p:nvSpPr>
          <p:spPr>
            <a:xfrm rot="5400000">
              <a:off x="4029626" y="1386790"/>
              <a:ext cx="431176" cy="430539"/>
            </a:xfrm>
            <a:prstGeom prst="corner">
              <a:avLst>
                <a:gd name="adj1" fmla="val 37988"/>
                <a:gd name="adj2" fmla="val 50000"/>
              </a:avLst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L-Shape 8"/>
          <p:cNvSpPr>
            <a:spLocks/>
          </p:cNvSpPr>
          <p:nvPr/>
        </p:nvSpPr>
        <p:spPr>
          <a:xfrm rot="5400000">
            <a:off x="9949120" y="2892768"/>
            <a:ext cx="347472" cy="347472"/>
          </a:xfrm>
          <a:prstGeom prst="corner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972837" y="6367344"/>
            <a:ext cx="617034" cy="364273"/>
            <a:chOff x="4367568" y="3564672"/>
            <a:chExt cx="617034" cy="364273"/>
          </a:xfrm>
        </p:grpSpPr>
        <p:sp>
          <p:nvSpPr>
            <p:cNvPr id="30" name="Can 29"/>
            <p:cNvSpPr/>
            <p:nvPr/>
          </p:nvSpPr>
          <p:spPr>
            <a:xfrm rot="5400000">
              <a:off x="4561785" y="3438292"/>
              <a:ext cx="228600" cy="617034"/>
            </a:xfrm>
            <a:prstGeom prst="can">
              <a:avLst>
                <a:gd name="adj" fmla="val 874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Summing Junction 30"/>
            <p:cNvSpPr>
              <a:spLocks noChangeAspect="1"/>
            </p:cNvSpPr>
            <p:nvPr/>
          </p:nvSpPr>
          <p:spPr>
            <a:xfrm>
              <a:off x="4493205" y="3564672"/>
              <a:ext cx="365760" cy="364273"/>
            </a:xfrm>
            <a:prstGeom prst="flowChartSummingJunctio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9961780" y="5987125"/>
            <a:ext cx="448590" cy="261971"/>
            <a:chOff x="7074766" y="1015738"/>
            <a:chExt cx="448590" cy="261971"/>
          </a:xfrm>
        </p:grpSpPr>
        <p:sp>
          <p:nvSpPr>
            <p:cNvPr id="28" name="Can 27"/>
            <p:cNvSpPr/>
            <p:nvPr/>
          </p:nvSpPr>
          <p:spPr>
            <a:xfrm rot="5400000">
              <a:off x="7216861" y="922429"/>
              <a:ext cx="164400" cy="448590"/>
            </a:xfrm>
            <a:prstGeom prst="can">
              <a:avLst>
                <a:gd name="adj" fmla="val 874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Summing Junction 28"/>
            <p:cNvSpPr>
              <a:spLocks noChangeAspect="1"/>
            </p:cNvSpPr>
            <p:nvPr/>
          </p:nvSpPr>
          <p:spPr>
            <a:xfrm>
              <a:off x="7166105" y="1015738"/>
              <a:ext cx="265911" cy="261971"/>
            </a:xfrm>
            <a:prstGeom prst="flowChartSummingJunctio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906874" y="4718871"/>
            <a:ext cx="707548" cy="442320"/>
            <a:chOff x="4322311" y="3406698"/>
            <a:chExt cx="707548" cy="442320"/>
          </a:xfrm>
        </p:grpSpPr>
        <p:sp>
          <p:nvSpPr>
            <p:cNvPr id="26" name="L-Shape 25"/>
            <p:cNvSpPr/>
            <p:nvPr/>
          </p:nvSpPr>
          <p:spPr>
            <a:xfrm rot="16200000" flipV="1">
              <a:off x="4594526" y="3413686"/>
              <a:ext cx="442319" cy="428346"/>
            </a:xfrm>
            <a:prstGeom prst="corner">
              <a:avLst>
                <a:gd name="adj1" fmla="val 44472"/>
                <a:gd name="adj2" fmla="val 50000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L-Shape 26"/>
            <p:cNvSpPr/>
            <p:nvPr/>
          </p:nvSpPr>
          <p:spPr>
            <a:xfrm rot="16200000">
              <a:off x="4321406" y="3407603"/>
              <a:ext cx="442317" cy="440508"/>
            </a:xfrm>
            <a:prstGeom prst="corner">
              <a:avLst>
                <a:gd name="adj1" fmla="val 43051"/>
                <a:gd name="adj2" fmla="val 50000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859987" y="5339303"/>
            <a:ext cx="707548" cy="442320"/>
            <a:chOff x="8331804" y="1315814"/>
            <a:chExt cx="707548" cy="442320"/>
          </a:xfrm>
        </p:grpSpPr>
        <p:sp>
          <p:nvSpPr>
            <p:cNvPr id="24" name="L-Shape 23"/>
            <p:cNvSpPr/>
            <p:nvPr/>
          </p:nvSpPr>
          <p:spPr>
            <a:xfrm rot="16200000" flipV="1">
              <a:off x="8604019" y="1322802"/>
              <a:ext cx="442319" cy="428346"/>
            </a:xfrm>
            <a:prstGeom prst="corner">
              <a:avLst>
                <a:gd name="adj1" fmla="val 35794"/>
                <a:gd name="adj2" fmla="val 36115"/>
              </a:avLst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L-Shape 24"/>
            <p:cNvSpPr/>
            <p:nvPr/>
          </p:nvSpPr>
          <p:spPr>
            <a:xfrm rot="16200000">
              <a:off x="8330899" y="1316719"/>
              <a:ext cx="442317" cy="440508"/>
            </a:xfrm>
            <a:prstGeom prst="corner">
              <a:avLst>
                <a:gd name="adj1" fmla="val 37988"/>
                <a:gd name="adj2" fmla="val 38186"/>
              </a:avLst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L-Shape 13"/>
          <p:cNvSpPr/>
          <p:nvPr/>
        </p:nvSpPr>
        <p:spPr>
          <a:xfrm rot="10800000">
            <a:off x="9953336" y="3409597"/>
            <a:ext cx="431176" cy="430539"/>
          </a:xfrm>
          <a:prstGeom prst="corner">
            <a:avLst>
              <a:gd name="adj1" fmla="val 53453"/>
              <a:gd name="adj2" fmla="val 50000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0610335" y="2098656"/>
            <a:ext cx="1617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Sch</a:t>
            </a:r>
            <a:r>
              <a:rPr lang="en-US" sz="1400" dirty="0" smtClean="0">
                <a:solidFill>
                  <a:schemeClr val="bg1"/>
                </a:solidFill>
              </a:rPr>
              <a:t> 80 PVC 1-1/2”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615503" y="2446816"/>
            <a:ext cx="1617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Sch</a:t>
            </a:r>
            <a:r>
              <a:rPr lang="en-US" sz="1400" dirty="0" smtClean="0">
                <a:solidFill>
                  <a:schemeClr val="bg1"/>
                </a:solidFill>
              </a:rPr>
              <a:t> 80 PVC 1”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623847" y="4230030"/>
            <a:ext cx="1617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Item # 1VFC1 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3844" y="3429154"/>
            <a:ext cx="1536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Item # 6NG09 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605975" y="4865650"/>
            <a:ext cx="191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Item # </a:t>
            </a:r>
            <a:r>
              <a:rPr lang="en-US" dirty="0" smtClean="0">
                <a:solidFill>
                  <a:schemeClr val="bg1"/>
                </a:solidFill>
              </a:rPr>
              <a:t>6NF84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412472" y="2851941"/>
            <a:ext cx="1536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Item # </a:t>
            </a:r>
            <a:r>
              <a:rPr lang="en-US" dirty="0" smtClean="0">
                <a:solidFill>
                  <a:schemeClr val="bg1"/>
                </a:solidFill>
              </a:rPr>
              <a:t>6NG07</a:t>
            </a:r>
            <a:r>
              <a:rPr lang="en-US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612885" y="5473616"/>
            <a:ext cx="191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Item # </a:t>
            </a:r>
            <a:r>
              <a:rPr lang="en-US" dirty="0" smtClean="0">
                <a:solidFill>
                  <a:schemeClr val="bg1"/>
                </a:solidFill>
              </a:rPr>
              <a:t>6NF82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403131" y="5959736"/>
            <a:ext cx="2359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Item # TBB1010CPEG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539538" y="6386387"/>
            <a:ext cx="2359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Item # TBB1015CPEG</a:t>
            </a:r>
          </a:p>
        </p:txBody>
      </p:sp>
    </p:spTree>
    <p:extLst>
      <p:ext uri="{BB962C8B-B14F-4D97-AF65-F5344CB8AC3E}">
        <p14:creationId xmlns:p14="http://schemas.microsoft.com/office/powerpoint/2010/main" val="2634028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171</Words>
  <Application>Microsoft Office PowerPoint</Application>
  <PresentationFormat>Widescreen</PresentationFormat>
  <Paragraphs>59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</dc:creator>
  <cp:lastModifiedBy>Josh</cp:lastModifiedBy>
  <cp:revision>20</cp:revision>
  <dcterms:created xsi:type="dcterms:W3CDTF">2019-11-18T14:47:35Z</dcterms:created>
  <dcterms:modified xsi:type="dcterms:W3CDTF">2019-11-19T16:41:10Z</dcterms:modified>
</cp:coreProperties>
</file>