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93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FD5AA0-901F-475C-A095-A75CF18D3238}"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AD082-48B9-4FF9-87AA-004269C83474}" type="slidenum">
              <a:rPr lang="en-US" smtClean="0"/>
              <a:t>‹#›</a:t>
            </a:fld>
            <a:endParaRPr lang="en-US"/>
          </a:p>
        </p:txBody>
      </p:sp>
    </p:spTree>
    <p:extLst>
      <p:ext uri="{BB962C8B-B14F-4D97-AF65-F5344CB8AC3E}">
        <p14:creationId xmlns:p14="http://schemas.microsoft.com/office/powerpoint/2010/main" val="234645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D5AA0-901F-475C-A095-A75CF18D3238}"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AD082-48B9-4FF9-87AA-004269C83474}" type="slidenum">
              <a:rPr lang="en-US" smtClean="0"/>
              <a:t>‹#›</a:t>
            </a:fld>
            <a:endParaRPr lang="en-US"/>
          </a:p>
        </p:txBody>
      </p:sp>
    </p:spTree>
    <p:extLst>
      <p:ext uri="{BB962C8B-B14F-4D97-AF65-F5344CB8AC3E}">
        <p14:creationId xmlns:p14="http://schemas.microsoft.com/office/powerpoint/2010/main" val="1407824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D5AA0-901F-475C-A095-A75CF18D3238}"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AD082-48B9-4FF9-87AA-004269C83474}" type="slidenum">
              <a:rPr lang="en-US" smtClean="0"/>
              <a:t>‹#›</a:t>
            </a:fld>
            <a:endParaRPr lang="en-US"/>
          </a:p>
        </p:txBody>
      </p:sp>
    </p:spTree>
    <p:extLst>
      <p:ext uri="{BB962C8B-B14F-4D97-AF65-F5344CB8AC3E}">
        <p14:creationId xmlns:p14="http://schemas.microsoft.com/office/powerpoint/2010/main" val="218981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D5AA0-901F-475C-A095-A75CF18D3238}"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AD082-48B9-4FF9-87AA-004269C83474}" type="slidenum">
              <a:rPr lang="en-US" smtClean="0"/>
              <a:t>‹#›</a:t>
            </a:fld>
            <a:endParaRPr lang="en-US"/>
          </a:p>
        </p:txBody>
      </p:sp>
    </p:spTree>
    <p:extLst>
      <p:ext uri="{BB962C8B-B14F-4D97-AF65-F5344CB8AC3E}">
        <p14:creationId xmlns:p14="http://schemas.microsoft.com/office/powerpoint/2010/main" val="161461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D5AA0-901F-475C-A095-A75CF18D3238}"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AD082-48B9-4FF9-87AA-004269C83474}" type="slidenum">
              <a:rPr lang="en-US" smtClean="0"/>
              <a:t>‹#›</a:t>
            </a:fld>
            <a:endParaRPr lang="en-US"/>
          </a:p>
        </p:txBody>
      </p:sp>
    </p:spTree>
    <p:extLst>
      <p:ext uri="{BB962C8B-B14F-4D97-AF65-F5344CB8AC3E}">
        <p14:creationId xmlns:p14="http://schemas.microsoft.com/office/powerpoint/2010/main" val="3296578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FD5AA0-901F-475C-A095-A75CF18D3238}"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AD082-48B9-4FF9-87AA-004269C83474}" type="slidenum">
              <a:rPr lang="en-US" smtClean="0"/>
              <a:t>‹#›</a:t>
            </a:fld>
            <a:endParaRPr lang="en-US"/>
          </a:p>
        </p:txBody>
      </p:sp>
    </p:spTree>
    <p:extLst>
      <p:ext uri="{BB962C8B-B14F-4D97-AF65-F5344CB8AC3E}">
        <p14:creationId xmlns:p14="http://schemas.microsoft.com/office/powerpoint/2010/main" val="2277698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FD5AA0-901F-475C-A095-A75CF18D3238}" type="datetimeFigureOut">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AD082-48B9-4FF9-87AA-004269C83474}" type="slidenum">
              <a:rPr lang="en-US" smtClean="0"/>
              <a:t>‹#›</a:t>
            </a:fld>
            <a:endParaRPr lang="en-US"/>
          </a:p>
        </p:txBody>
      </p:sp>
    </p:spTree>
    <p:extLst>
      <p:ext uri="{BB962C8B-B14F-4D97-AF65-F5344CB8AC3E}">
        <p14:creationId xmlns:p14="http://schemas.microsoft.com/office/powerpoint/2010/main" val="3691309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D5AA0-901F-475C-A095-A75CF18D3238}" type="datetimeFigureOut">
              <a:rPr lang="en-US" smtClean="0"/>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AD082-48B9-4FF9-87AA-004269C83474}" type="slidenum">
              <a:rPr lang="en-US" smtClean="0"/>
              <a:t>‹#›</a:t>
            </a:fld>
            <a:endParaRPr lang="en-US"/>
          </a:p>
        </p:txBody>
      </p:sp>
    </p:spTree>
    <p:extLst>
      <p:ext uri="{BB962C8B-B14F-4D97-AF65-F5344CB8AC3E}">
        <p14:creationId xmlns:p14="http://schemas.microsoft.com/office/powerpoint/2010/main" val="382330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D5AA0-901F-475C-A095-A75CF18D3238}" type="datetimeFigureOut">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AD082-48B9-4FF9-87AA-004269C83474}" type="slidenum">
              <a:rPr lang="en-US" smtClean="0"/>
              <a:t>‹#›</a:t>
            </a:fld>
            <a:endParaRPr lang="en-US"/>
          </a:p>
        </p:txBody>
      </p:sp>
    </p:spTree>
    <p:extLst>
      <p:ext uri="{BB962C8B-B14F-4D97-AF65-F5344CB8AC3E}">
        <p14:creationId xmlns:p14="http://schemas.microsoft.com/office/powerpoint/2010/main" val="359999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D5AA0-901F-475C-A095-A75CF18D3238}"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AD082-48B9-4FF9-87AA-004269C83474}" type="slidenum">
              <a:rPr lang="en-US" smtClean="0"/>
              <a:t>‹#›</a:t>
            </a:fld>
            <a:endParaRPr lang="en-US"/>
          </a:p>
        </p:txBody>
      </p:sp>
    </p:spTree>
    <p:extLst>
      <p:ext uri="{BB962C8B-B14F-4D97-AF65-F5344CB8AC3E}">
        <p14:creationId xmlns:p14="http://schemas.microsoft.com/office/powerpoint/2010/main" val="68309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D5AA0-901F-475C-A095-A75CF18D3238}"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AD082-48B9-4FF9-87AA-004269C83474}" type="slidenum">
              <a:rPr lang="en-US" smtClean="0"/>
              <a:t>‹#›</a:t>
            </a:fld>
            <a:endParaRPr lang="en-US"/>
          </a:p>
        </p:txBody>
      </p:sp>
    </p:spTree>
    <p:extLst>
      <p:ext uri="{BB962C8B-B14F-4D97-AF65-F5344CB8AC3E}">
        <p14:creationId xmlns:p14="http://schemas.microsoft.com/office/powerpoint/2010/main" val="1354293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D5AA0-901F-475C-A095-A75CF18D3238}" type="datetimeFigureOut">
              <a:rPr lang="en-US" smtClean="0"/>
              <a:t>11/13/2018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AD082-48B9-4FF9-87AA-004269C83474}" type="slidenum">
              <a:rPr lang="en-US" smtClean="0"/>
              <a:t>‹#›</a:t>
            </a:fld>
            <a:endParaRPr lang="en-US"/>
          </a:p>
        </p:txBody>
      </p:sp>
    </p:spTree>
    <p:extLst>
      <p:ext uri="{BB962C8B-B14F-4D97-AF65-F5344CB8AC3E}">
        <p14:creationId xmlns:p14="http://schemas.microsoft.com/office/powerpoint/2010/main" val="2623658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4618038" y="3276600"/>
            <a:ext cx="487362" cy="152400"/>
            <a:chOff x="2971800" y="2438400"/>
            <a:chExt cx="1219200" cy="304800"/>
          </a:xfrm>
        </p:grpSpPr>
        <p:cxnSp>
          <p:nvCxnSpPr>
            <p:cNvPr id="5" name="Straight Connector 4"/>
            <p:cNvCxnSpPr/>
            <p:nvPr/>
          </p:nvCxnSpPr>
          <p:spPr>
            <a:xfrm>
              <a:off x="2971800"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040089"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p:cNvGrpSpPr>
              <a:grpSpLocks/>
            </p:cNvGrpSpPr>
            <p:nvPr/>
          </p:nvGrpSpPr>
          <p:grpSpPr bwMode="auto">
            <a:xfrm>
              <a:off x="3122712" y="2438400"/>
              <a:ext cx="230339" cy="304800"/>
              <a:chOff x="2970312" y="533400"/>
              <a:chExt cx="230339" cy="304800"/>
            </a:xfrm>
          </p:grpSpPr>
          <p:sp>
            <p:nvSpPr>
              <p:cNvPr id="17" name="Arc 16"/>
              <p:cNvSpPr/>
              <p:nvPr/>
            </p:nvSpPr>
            <p:spPr>
              <a:xfrm>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a:defRPr/>
                </a:pPr>
                <a:endParaRPr lang="en-US"/>
              </a:p>
            </p:txBody>
          </p:sp>
          <p:sp>
            <p:nvSpPr>
              <p:cNvPr id="18" name="Arc 17"/>
              <p:cNvSpPr/>
              <p:nvPr/>
            </p:nvSpPr>
            <p:spPr>
              <a:xfrm flipH="1">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a:defRPr/>
                </a:pPr>
                <a:endParaRPr lang="en-US"/>
              </a:p>
            </p:txBody>
          </p:sp>
        </p:grpSp>
        <p:grpSp>
          <p:nvGrpSpPr>
            <p:cNvPr id="8" name="Group 7"/>
            <p:cNvGrpSpPr>
              <a:grpSpLocks/>
            </p:cNvGrpSpPr>
            <p:nvPr/>
          </p:nvGrpSpPr>
          <p:grpSpPr bwMode="auto">
            <a:xfrm>
              <a:off x="3353048" y="2438400"/>
              <a:ext cx="234309" cy="304800"/>
              <a:chOff x="2972048" y="533400"/>
              <a:chExt cx="234309" cy="304800"/>
            </a:xfrm>
          </p:grpSpPr>
          <p:sp>
            <p:nvSpPr>
              <p:cNvPr id="15" name="Arc 14"/>
              <p:cNvSpPr/>
              <p:nvPr/>
            </p:nvSpPr>
            <p:spPr>
              <a:xfrm>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a:defRPr/>
                </a:pPr>
                <a:endParaRPr lang="en-US"/>
              </a:p>
            </p:txBody>
          </p:sp>
          <p:sp>
            <p:nvSpPr>
              <p:cNvPr id="16" name="Arc 15"/>
              <p:cNvSpPr/>
              <p:nvPr/>
            </p:nvSpPr>
            <p:spPr>
              <a:xfrm flipH="1">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a:defRPr/>
                </a:pPr>
                <a:endParaRPr lang="en-US"/>
              </a:p>
            </p:txBody>
          </p:sp>
        </p:grpSp>
        <p:grpSp>
          <p:nvGrpSpPr>
            <p:cNvPr id="9" name="Group 8"/>
            <p:cNvGrpSpPr>
              <a:grpSpLocks/>
            </p:cNvGrpSpPr>
            <p:nvPr/>
          </p:nvGrpSpPr>
          <p:grpSpPr bwMode="auto">
            <a:xfrm>
              <a:off x="3583386" y="2438400"/>
              <a:ext cx="226366" cy="304800"/>
              <a:chOff x="2973786" y="533400"/>
              <a:chExt cx="226366" cy="304800"/>
            </a:xfrm>
          </p:grpSpPr>
          <p:sp>
            <p:nvSpPr>
              <p:cNvPr id="13" name="Arc 12"/>
              <p:cNvSpPr/>
              <p:nvPr/>
            </p:nvSpPr>
            <p:spPr>
              <a:xfrm>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a:defRPr/>
                </a:pPr>
                <a:endParaRPr lang="en-US"/>
              </a:p>
            </p:txBody>
          </p:sp>
          <p:sp>
            <p:nvSpPr>
              <p:cNvPr id="14" name="Arc 13"/>
              <p:cNvSpPr/>
              <p:nvPr/>
            </p:nvSpPr>
            <p:spPr>
              <a:xfrm flipH="1">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a:defRPr/>
                </a:pPr>
                <a:endParaRPr lang="en-US"/>
              </a:p>
            </p:txBody>
          </p:sp>
        </p:grpSp>
        <p:grpSp>
          <p:nvGrpSpPr>
            <p:cNvPr id="10" name="Group 9"/>
            <p:cNvGrpSpPr>
              <a:grpSpLocks/>
            </p:cNvGrpSpPr>
            <p:nvPr/>
          </p:nvGrpSpPr>
          <p:grpSpPr bwMode="auto">
            <a:xfrm>
              <a:off x="3809752" y="2438400"/>
              <a:ext cx="230339" cy="304800"/>
              <a:chOff x="2971552" y="533400"/>
              <a:chExt cx="230339" cy="304800"/>
            </a:xfrm>
          </p:grpSpPr>
          <p:sp>
            <p:nvSpPr>
              <p:cNvPr id="11" name="Arc 10"/>
              <p:cNvSpPr/>
              <p:nvPr/>
            </p:nvSpPr>
            <p:spPr>
              <a:xfrm>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a:defRPr/>
                </a:pPr>
                <a:endParaRPr lang="en-US"/>
              </a:p>
            </p:txBody>
          </p:sp>
          <p:sp>
            <p:nvSpPr>
              <p:cNvPr id="12" name="Arc 11"/>
              <p:cNvSpPr/>
              <p:nvPr/>
            </p:nvSpPr>
            <p:spPr>
              <a:xfrm flipH="1">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a:defRPr/>
                </a:pPr>
                <a:endParaRPr lang="en-US"/>
              </a:p>
            </p:txBody>
          </p:sp>
        </p:grpSp>
      </p:grpSp>
      <p:grpSp>
        <p:nvGrpSpPr>
          <p:cNvPr id="19" name="Group 18"/>
          <p:cNvGrpSpPr>
            <a:grpSpLocks/>
          </p:cNvGrpSpPr>
          <p:nvPr/>
        </p:nvGrpSpPr>
        <p:grpSpPr bwMode="auto">
          <a:xfrm rot="-5400000">
            <a:off x="5372098" y="3771898"/>
            <a:ext cx="228603" cy="152401"/>
            <a:chOff x="2209798" y="1219200"/>
            <a:chExt cx="762000" cy="304801"/>
          </a:xfrm>
        </p:grpSpPr>
        <p:cxnSp>
          <p:nvCxnSpPr>
            <p:cNvPr id="20" name="Straight Connector 19"/>
            <p:cNvCxnSpPr/>
            <p:nvPr/>
          </p:nvCxnSpPr>
          <p:spPr>
            <a:xfrm>
              <a:off x="2209798" y="1371599"/>
              <a:ext cx="74083"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2263245" y="1255712"/>
              <a:ext cx="152400" cy="793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303462" y="1294872"/>
              <a:ext cx="304800" cy="1534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2438400" y="1297517"/>
              <a:ext cx="304800" cy="1481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605087" y="1294870"/>
              <a:ext cx="304800" cy="1534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2797703" y="1408113"/>
              <a:ext cx="152400" cy="793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897715" y="1371599"/>
              <a:ext cx="74083"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0" name="Straight Connector 29"/>
          <p:cNvCxnSpPr/>
          <p:nvPr/>
        </p:nvCxnSpPr>
        <p:spPr>
          <a:xfrm flipH="1">
            <a:off x="4114800" y="3352800"/>
            <a:ext cx="5183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733801" y="1828800"/>
            <a:ext cx="0" cy="125332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114802" y="4292301"/>
            <a:ext cx="259079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733799" y="4495800"/>
            <a:ext cx="1" cy="5318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021388" y="2589212"/>
            <a:ext cx="0" cy="7604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493544" y="3950195"/>
            <a:ext cx="0" cy="3436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86399" y="3390106"/>
            <a:ext cx="0" cy="3436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11" idx="2"/>
          </p:cNvCxnSpPr>
          <p:nvPr/>
        </p:nvCxnSpPr>
        <p:spPr>
          <a:xfrm flipH="1">
            <a:off x="5045076" y="3352800"/>
            <a:ext cx="95964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 name="Group 44"/>
          <p:cNvGrpSpPr>
            <a:grpSpLocks/>
          </p:cNvGrpSpPr>
          <p:nvPr/>
        </p:nvGrpSpPr>
        <p:grpSpPr bwMode="auto">
          <a:xfrm rot="-5400000">
            <a:off x="5905498" y="2398710"/>
            <a:ext cx="228603" cy="152401"/>
            <a:chOff x="2209798" y="1219200"/>
            <a:chExt cx="762000" cy="304801"/>
          </a:xfrm>
        </p:grpSpPr>
        <p:cxnSp>
          <p:nvCxnSpPr>
            <p:cNvPr id="46" name="Straight Connector 45"/>
            <p:cNvCxnSpPr/>
            <p:nvPr/>
          </p:nvCxnSpPr>
          <p:spPr>
            <a:xfrm>
              <a:off x="2209798" y="1371599"/>
              <a:ext cx="74083"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2263245" y="1255712"/>
              <a:ext cx="152400" cy="793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303462" y="1294872"/>
              <a:ext cx="304800" cy="1534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flipH="1" flipV="1">
              <a:off x="2438400" y="1297517"/>
              <a:ext cx="304800" cy="1481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2605087" y="1294870"/>
              <a:ext cx="304800" cy="1534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flipV="1">
              <a:off x="2797703" y="1408113"/>
              <a:ext cx="152400" cy="793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897715" y="1371599"/>
              <a:ext cx="74083"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3" name="Straight Connector 52"/>
          <p:cNvCxnSpPr/>
          <p:nvPr/>
        </p:nvCxnSpPr>
        <p:spPr>
          <a:xfrm>
            <a:off x="6019799" y="1828800"/>
            <a:ext cx="1" cy="5318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705599" y="1828800"/>
            <a:ext cx="1" cy="24368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2971801" y="5029200"/>
            <a:ext cx="7469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2971801" y="1828800"/>
            <a:ext cx="0" cy="3200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3" name="Group 62"/>
          <p:cNvGrpSpPr>
            <a:grpSpLocks/>
          </p:cNvGrpSpPr>
          <p:nvPr/>
        </p:nvGrpSpPr>
        <p:grpSpPr bwMode="auto">
          <a:xfrm rot="-5400000">
            <a:off x="952499" y="3745209"/>
            <a:ext cx="228603" cy="152401"/>
            <a:chOff x="2209798" y="1219200"/>
            <a:chExt cx="762000" cy="304801"/>
          </a:xfrm>
        </p:grpSpPr>
        <p:cxnSp>
          <p:nvCxnSpPr>
            <p:cNvPr id="64" name="Straight Connector 63"/>
            <p:cNvCxnSpPr/>
            <p:nvPr/>
          </p:nvCxnSpPr>
          <p:spPr>
            <a:xfrm>
              <a:off x="2209798" y="1371599"/>
              <a:ext cx="74083"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flipH="1" flipV="1">
              <a:off x="2263245" y="1255712"/>
              <a:ext cx="152400" cy="793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2303462" y="1294872"/>
              <a:ext cx="304800" cy="1534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2438400" y="1297517"/>
              <a:ext cx="304800" cy="1481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2605087" y="1294870"/>
              <a:ext cx="304800" cy="1534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flipH="1" flipV="1">
              <a:off x="2797703" y="1408113"/>
              <a:ext cx="152400" cy="793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897715" y="1371599"/>
              <a:ext cx="74083"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1" name="Straight Connector 70"/>
          <p:cNvCxnSpPr/>
          <p:nvPr/>
        </p:nvCxnSpPr>
        <p:spPr>
          <a:xfrm>
            <a:off x="1073945" y="3923506"/>
            <a:ext cx="0" cy="5722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1066800" y="3082129"/>
            <a:ext cx="7145" cy="6249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1081880" y="3352800"/>
            <a:ext cx="3659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1081880" y="4267200"/>
            <a:ext cx="3659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Oval 77"/>
          <p:cNvSpPr>
            <a:spLocks noChangeAspect="1"/>
          </p:cNvSpPr>
          <p:nvPr/>
        </p:nvSpPr>
        <p:spPr>
          <a:xfrm>
            <a:off x="3718560" y="3085228"/>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 name="Oval 78"/>
          <p:cNvSpPr>
            <a:spLocks noChangeAspect="1"/>
          </p:cNvSpPr>
          <p:nvPr/>
        </p:nvSpPr>
        <p:spPr>
          <a:xfrm>
            <a:off x="3698101" y="4450080"/>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a:spLocks noChangeAspect="1"/>
          </p:cNvSpPr>
          <p:nvPr/>
        </p:nvSpPr>
        <p:spPr>
          <a:xfrm>
            <a:off x="4023361" y="4248169"/>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a:spLocks noChangeAspect="1"/>
          </p:cNvSpPr>
          <p:nvPr/>
        </p:nvSpPr>
        <p:spPr>
          <a:xfrm>
            <a:off x="4038600" y="3337560"/>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 name="Oval 81"/>
          <p:cNvSpPr>
            <a:spLocks noChangeAspect="1"/>
          </p:cNvSpPr>
          <p:nvPr/>
        </p:nvSpPr>
        <p:spPr>
          <a:xfrm>
            <a:off x="1036320" y="3048000"/>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 name="Oval 82"/>
          <p:cNvSpPr>
            <a:spLocks noChangeAspect="1"/>
          </p:cNvSpPr>
          <p:nvPr/>
        </p:nvSpPr>
        <p:spPr>
          <a:xfrm>
            <a:off x="1015861" y="4412852"/>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a:spLocks noChangeAspect="1"/>
          </p:cNvSpPr>
          <p:nvPr/>
        </p:nvSpPr>
        <p:spPr>
          <a:xfrm>
            <a:off x="1341121" y="4210941"/>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a:spLocks noChangeAspect="1"/>
          </p:cNvSpPr>
          <p:nvPr/>
        </p:nvSpPr>
        <p:spPr>
          <a:xfrm>
            <a:off x="1356360" y="3300332"/>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 name="TextBox 85"/>
          <p:cNvSpPr txBox="1"/>
          <p:nvPr/>
        </p:nvSpPr>
        <p:spPr>
          <a:xfrm>
            <a:off x="685800" y="2057400"/>
            <a:ext cx="1295400" cy="923330"/>
          </a:xfrm>
          <a:prstGeom prst="rect">
            <a:avLst/>
          </a:prstGeom>
          <a:noFill/>
        </p:spPr>
        <p:txBody>
          <a:bodyPr wrap="square" rtlCol="0">
            <a:spAutoFit/>
          </a:bodyPr>
          <a:lstStyle/>
          <a:p>
            <a:r>
              <a:rPr lang="en-US" dirty="0" smtClean="0"/>
              <a:t>4-terminal sample for testing</a:t>
            </a:r>
            <a:endParaRPr lang="en-US" dirty="0"/>
          </a:p>
        </p:txBody>
      </p:sp>
      <p:sp>
        <p:nvSpPr>
          <p:cNvPr id="87" name="TextBox 86"/>
          <p:cNvSpPr txBox="1"/>
          <p:nvPr/>
        </p:nvSpPr>
        <p:spPr>
          <a:xfrm>
            <a:off x="2743200" y="1403866"/>
            <a:ext cx="381000" cy="369332"/>
          </a:xfrm>
          <a:prstGeom prst="rect">
            <a:avLst/>
          </a:prstGeom>
          <a:noFill/>
        </p:spPr>
        <p:txBody>
          <a:bodyPr wrap="square" rtlCol="0">
            <a:spAutoFit/>
          </a:bodyPr>
          <a:lstStyle/>
          <a:p>
            <a:r>
              <a:rPr lang="en-US" dirty="0" smtClean="0"/>
              <a:t>I</a:t>
            </a:r>
            <a:r>
              <a:rPr lang="en-US" baseline="-25000" dirty="0" smtClean="0"/>
              <a:t>s</a:t>
            </a:r>
            <a:r>
              <a:rPr lang="en-US" baseline="30000" dirty="0" smtClean="0"/>
              <a:t>-</a:t>
            </a:r>
            <a:endParaRPr lang="en-US" baseline="30000" dirty="0"/>
          </a:p>
        </p:txBody>
      </p:sp>
      <p:sp>
        <p:nvSpPr>
          <p:cNvPr id="88" name="TextBox 87"/>
          <p:cNvSpPr txBox="1"/>
          <p:nvPr/>
        </p:nvSpPr>
        <p:spPr>
          <a:xfrm>
            <a:off x="3543299" y="1383268"/>
            <a:ext cx="381000" cy="369332"/>
          </a:xfrm>
          <a:prstGeom prst="rect">
            <a:avLst/>
          </a:prstGeom>
          <a:noFill/>
        </p:spPr>
        <p:txBody>
          <a:bodyPr wrap="square" rtlCol="0">
            <a:spAutoFit/>
          </a:bodyPr>
          <a:lstStyle/>
          <a:p>
            <a:r>
              <a:rPr lang="en-US" dirty="0" smtClean="0"/>
              <a:t>I</a:t>
            </a:r>
            <a:r>
              <a:rPr lang="en-US" baseline="-25000" dirty="0" smtClean="0"/>
              <a:t>s</a:t>
            </a:r>
            <a:r>
              <a:rPr lang="en-US" baseline="30000" dirty="0" smtClean="0"/>
              <a:t>+</a:t>
            </a:r>
            <a:endParaRPr lang="en-US" baseline="30000" dirty="0"/>
          </a:p>
        </p:txBody>
      </p:sp>
      <p:sp>
        <p:nvSpPr>
          <p:cNvPr id="89" name="TextBox 88"/>
          <p:cNvSpPr txBox="1"/>
          <p:nvPr/>
        </p:nvSpPr>
        <p:spPr>
          <a:xfrm>
            <a:off x="5715000" y="1371600"/>
            <a:ext cx="609600" cy="369332"/>
          </a:xfrm>
          <a:prstGeom prst="rect">
            <a:avLst/>
          </a:prstGeom>
          <a:noFill/>
        </p:spPr>
        <p:txBody>
          <a:bodyPr wrap="square" rtlCol="0">
            <a:spAutoFit/>
          </a:bodyPr>
          <a:lstStyle/>
          <a:p>
            <a:r>
              <a:rPr lang="en-US" dirty="0" err="1" smtClean="0"/>
              <a:t>V</a:t>
            </a:r>
            <a:r>
              <a:rPr lang="en-US" baseline="-25000" dirty="0" err="1" smtClean="0"/>
              <a:t>ref</a:t>
            </a:r>
            <a:r>
              <a:rPr lang="en-US" baseline="30000" dirty="0" smtClean="0"/>
              <a:t>+</a:t>
            </a:r>
            <a:endParaRPr lang="en-US" baseline="30000" dirty="0"/>
          </a:p>
        </p:txBody>
      </p:sp>
      <p:sp>
        <p:nvSpPr>
          <p:cNvPr id="90" name="TextBox 89"/>
          <p:cNvSpPr txBox="1"/>
          <p:nvPr/>
        </p:nvSpPr>
        <p:spPr>
          <a:xfrm>
            <a:off x="6400800" y="1371600"/>
            <a:ext cx="2286000" cy="369332"/>
          </a:xfrm>
          <a:prstGeom prst="rect">
            <a:avLst/>
          </a:prstGeom>
          <a:noFill/>
        </p:spPr>
        <p:txBody>
          <a:bodyPr wrap="square" rtlCol="0">
            <a:spAutoFit/>
          </a:bodyPr>
          <a:lstStyle/>
          <a:p>
            <a:r>
              <a:rPr lang="en-US" dirty="0" err="1" smtClean="0"/>
              <a:t>V</a:t>
            </a:r>
            <a:r>
              <a:rPr lang="en-US" baseline="-25000" dirty="0" err="1" smtClean="0"/>
              <a:t>ref</a:t>
            </a:r>
            <a:r>
              <a:rPr lang="en-US" baseline="30000" dirty="0" smtClean="0"/>
              <a:t>-</a:t>
            </a:r>
            <a:r>
              <a:rPr lang="en-US" dirty="0" smtClean="0"/>
              <a:t> (= circuit ground)</a:t>
            </a:r>
            <a:endParaRPr lang="en-US" baseline="30000" dirty="0"/>
          </a:p>
        </p:txBody>
      </p:sp>
      <p:sp>
        <p:nvSpPr>
          <p:cNvPr id="91" name="TextBox 90"/>
          <p:cNvSpPr txBox="1"/>
          <p:nvPr/>
        </p:nvSpPr>
        <p:spPr>
          <a:xfrm>
            <a:off x="4045772" y="2946282"/>
            <a:ext cx="450027" cy="369332"/>
          </a:xfrm>
          <a:prstGeom prst="rect">
            <a:avLst/>
          </a:prstGeom>
          <a:noFill/>
        </p:spPr>
        <p:txBody>
          <a:bodyPr wrap="square" rtlCol="0">
            <a:spAutoFit/>
          </a:bodyPr>
          <a:lstStyle/>
          <a:p>
            <a:r>
              <a:rPr lang="en-US" dirty="0" smtClean="0"/>
              <a:t>V</a:t>
            </a:r>
            <a:r>
              <a:rPr lang="en-US" baseline="30000" dirty="0" smtClean="0"/>
              <a:t>+</a:t>
            </a:r>
            <a:endParaRPr lang="en-US" baseline="30000" dirty="0"/>
          </a:p>
        </p:txBody>
      </p:sp>
      <p:sp>
        <p:nvSpPr>
          <p:cNvPr id="92" name="TextBox 91"/>
          <p:cNvSpPr txBox="1"/>
          <p:nvPr/>
        </p:nvSpPr>
        <p:spPr>
          <a:xfrm>
            <a:off x="4038600" y="3897868"/>
            <a:ext cx="450027" cy="369332"/>
          </a:xfrm>
          <a:prstGeom prst="rect">
            <a:avLst/>
          </a:prstGeom>
          <a:noFill/>
        </p:spPr>
        <p:txBody>
          <a:bodyPr wrap="square" rtlCol="0">
            <a:spAutoFit/>
          </a:bodyPr>
          <a:lstStyle/>
          <a:p>
            <a:r>
              <a:rPr lang="en-US" dirty="0" smtClean="0"/>
              <a:t>V</a:t>
            </a:r>
            <a:r>
              <a:rPr lang="en-US" baseline="30000" dirty="0" smtClean="0"/>
              <a:t>-</a:t>
            </a:r>
            <a:endParaRPr lang="en-US" baseline="30000" dirty="0"/>
          </a:p>
        </p:txBody>
      </p:sp>
      <p:sp>
        <p:nvSpPr>
          <p:cNvPr id="93" name="TextBox 92"/>
          <p:cNvSpPr txBox="1"/>
          <p:nvPr/>
        </p:nvSpPr>
        <p:spPr>
          <a:xfrm>
            <a:off x="5486400" y="2297668"/>
            <a:ext cx="533400" cy="369332"/>
          </a:xfrm>
          <a:prstGeom prst="rect">
            <a:avLst/>
          </a:prstGeom>
          <a:noFill/>
        </p:spPr>
        <p:txBody>
          <a:bodyPr wrap="square" rtlCol="0">
            <a:spAutoFit/>
          </a:bodyPr>
          <a:lstStyle/>
          <a:p>
            <a:r>
              <a:rPr lang="en-US" dirty="0" err="1" smtClean="0"/>
              <a:t>R</a:t>
            </a:r>
            <a:r>
              <a:rPr lang="en-US" baseline="-25000" dirty="0" err="1" smtClean="0"/>
              <a:t>fb</a:t>
            </a:r>
            <a:endParaRPr lang="en-US" baseline="30000" dirty="0"/>
          </a:p>
        </p:txBody>
      </p:sp>
      <p:sp>
        <p:nvSpPr>
          <p:cNvPr id="94" name="TextBox 93"/>
          <p:cNvSpPr txBox="1"/>
          <p:nvPr/>
        </p:nvSpPr>
        <p:spPr>
          <a:xfrm>
            <a:off x="5562600" y="3669268"/>
            <a:ext cx="533400" cy="369332"/>
          </a:xfrm>
          <a:prstGeom prst="rect">
            <a:avLst/>
          </a:prstGeom>
          <a:noFill/>
        </p:spPr>
        <p:txBody>
          <a:bodyPr wrap="square" rtlCol="0">
            <a:spAutoFit/>
          </a:bodyPr>
          <a:lstStyle/>
          <a:p>
            <a:r>
              <a:rPr lang="en-US" dirty="0" err="1" smtClean="0"/>
              <a:t>R</a:t>
            </a:r>
            <a:r>
              <a:rPr lang="en-US" baseline="-25000" dirty="0" err="1" smtClean="0"/>
              <a:t>ref</a:t>
            </a:r>
            <a:endParaRPr lang="en-US" baseline="30000" dirty="0"/>
          </a:p>
        </p:txBody>
      </p:sp>
      <p:sp>
        <p:nvSpPr>
          <p:cNvPr id="95" name="TextBox 94"/>
          <p:cNvSpPr txBox="1"/>
          <p:nvPr/>
        </p:nvSpPr>
        <p:spPr>
          <a:xfrm>
            <a:off x="1165861" y="3614518"/>
            <a:ext cx="533400" cy="369332"/>
          </a:xfrm>
          <a:prstGeom prst="rect">
            <a:avLst/>
          </a:prstGeom>
          <a:noFill/>
        </p:spPr>
        <p:txBody>
          <a:bodyPr wrap="square" rtlCol="0">
            <a:spAutoFit/>
          </a:bodyPr>
          <a:lstStyle/>
          <a:p>
            <a:r>
              <a:rPr lang="en-US" dirty="0" err="1" smtClean="0"/>
              <a:t>R</a:t>
            </a:r>
            <a:r>
              <a:rPr lang="en-US" baseline="-25000" dirty="0" err="1" smtClean="0"/>
              <a:t>s</a:t>
            </a:r>
            <a:endParaRPr lang="en-US" baseline="30000" dirty="0"/>
          </a:p>
        </p:txBody>
      </p:sp>
      <p:sp>
        <p:nvSpPr>
          <p:cNvPr id="96" name="TextBox 95"/>
          <p:cNvSpPr txBox="1"/>
          <p:nvPr/>
        </p:nvSpPr>
        <p:spPr>
          <a:xfrm>
            <a:off x="4084400" y="2030454"/>
            <a:ext cx="1257299" cy="584775"/>
          </a:xfrm>
          <a:prstGeom prst="rect">
            <a:avLst/>
          </a:prstGeom>
          <a:noFill/>
        </p:spPr>
        <p:txBody>
          <a:bodyPr wrap="square" rtlCol="0">
            <a:spAutoFit/>
          </a:bodyPr>
          <a:lstStyle/>
          <a:p>
            <a:r>
              <a:rPr lang="en-US" sz="1600" dirty="0" smtClean="0"/>
              <a:t>Transformer primary</a:t>
            </a:r>
            <a:endParaRPr lang="en-US" sz="1600" dirty="0"/>
          </a:p>
        </p:txBody>
      </p:sp>
      <p:cxnSp>
        <p:nvCxnSpPr>
          <p:cNvPr id="100" name="Straight Arrow Connector 99"/>
          <p:cNvCxnSpPr>
            <a:stCxn id="96" idx="2"/>
          </p:cNvCxnSpPr>
          <p:nvPr/>
        </p:nvCxnSpPr>
        <p:spPr>
          <a:xfrm>
            <a:off x="4713050" y="2615229"/>
            <a:ext cx="104219" cy="5614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883840" y="5304472"/>
            <a:ext cx="6224275" cy="1477328"/>
          </a:xfrm>
          <a:prstGeom prst="rect">
            <a:avLst/>
          </a:prstGeom>
          <a:noFill/>
        </p:spPr>
        <p:txBody>
          <a:bodyPr wrap="square" rtlCol="0">
            <a:spAutoFit/>
          </a:bodyPr>
          <a:lstStyle/>
          <a:p>
            <a:r>
              <a:rPr lang="en-US" dirty="0" smtClean="0"/>
              <a:t>Nominal values for QD-I:</a:t>
            </a:r>
          </a:p>
          <a:p>
            <a:r>
              <a:rPr lang="en-US" dirty="0" smtClean="0"/>
              <a:t>	</a:t>
            </a:r>
            <a:r>
              <a:rPr lang="en-US" dirty="0" err="1" smtClean="0"/>
              <a:t>R</a:t>
            </a:r>
            <a:r>
              <a:rPr lang="en-US" baseline="-25000" dirty="0" err="1" smtClean="0"/>
              <a:t>ref</a:t>
            </a:r>
            <a:r>
              <a:rPr lang="en-US" dirty="0" smtClean="0"/>
              <a:t> = 94.6 </a:t>
            </a:r>
            <a:r>
              <a:rPr lang="en-US" dirty="0" smtClean="0">
                <a:sym typeface="Symbol"/>
              </a:rPr>
              <a:t></a:t>
            </a:r>
          </a:p>
          <a:p>
            <a:r>
              <a:rPr lang="en-US" dirty="0">
                <a:sym typeface="Symbol"/>
              </a:rPr>
              <a:t>	</a:t>
            </a:r>
            <a:r>
              <a:rPr lang="en-US" dirty="0" err="1" smtClean="0">
                <a:sym typeface="Symbol"/>
              </a:rPr>
              <a:t>R</a:t>
            </a:r>
            <a:r>
              <a:rPr lang="en-US" baseline="-25000" dirty="0" err="1" smtClean="0">
                <a:sym typeface="Symbol"/>
              </a:rPr>
              <a:t>fb</a:t>
            </a:r>
            <a:r>
              <a:rPr lang="en-US" dirty="0" smtClean="0">
                <a:sym typeface="Symbol"/>
              </a:rPr>
              <a:t> = 2.00 k (was originally 10.0 k)</a:t>
            </a:r>
            <a:endParaRPr lang="en-US" dirty="0"/>
          </a:p>
          <a:p>
            <a:r>
              <a:rPr lang="en-US" dirty="0" smtClean="0"/>
              <a:t>	</a:t>
            </a:r>
            <a:r>
              <a:rPr lang="en-US" dirty="0" err="1" smtClean="0"/>
              <a:t>R</a:t>
            </a:r>
            <a:r>
              <a:rPr lang="en-US" baseline="-25000" dirty="0" err="1" smtClean="0"/>
              <a:t>s</a:t>
            </a:r>
            <a:r>
              <a:rPr lang="en-US" dirty="0" smtClean="0"/>
              <a:t> = 5.98 </a:t>
            </a:r>
            <a:r>
              <a:rPr lang="en-US" dirty="0" smtClean="0">
                <a:sym typeface="Symbol"/>
              </a:rPr>
              <a:t> for testing</a:t>
            </a:r>
          </a:p>
          <a:p>
            <a:endParaRPr lang="en-US" dirty="0"/>
          </a:p>
        </p:txBody>
      </p:sp>
      <p:sp>
        <p:nvSpPr>
          <p:cNvPr id="102" name="TextBox 101"/>
          <p:cNvSpPr txBox="1"/>
          <p:nvPr/>
        </p:nvSpPr>
        <p:spPr>
          <a:xfrm>
            <a:off x="2419573" y="642794"/>
            <a:ext cx="1844040" cy="646331"/>
          </a:xfrm>
          <a:prstGeom prst="rect">
            <a:avLst/>
          </a:prstGeom>
          <a:noFill/>
        </p:spPr>
        <p:txBody>
          <a:bodyPr wrap="square" rtlCol="0">
            <a:spAutoFit/>
          </a:bodyPr>
          <a:lstStyle/>
          <a:p>
            <a:r>
              <a:rPr lang="en-US" dirty="0" err="1" smtClean="0"/>
              <a:t>Triax</a:t>
            </a:r>
            <a:r>
              <a:rPr lang="en-US" dirty="0" smtClean="0"/>
              <a:t> connector labeled “sample”</a:t>
            </a:r>
            <a:endParaRPr lang="en-US" dirty="0"/>
          </a:p>
        </p:txBody>
      </p:sp>
      <p:sp>
        <p:nvSpPr>
          <p:cNvPr id="103" name="TextBox 102"/>
          <p:cNvSpPr txBox="1"/>
          <p:nvPr/>
        </p:nvSpPr>
        <p:spPr>
          <a:xfrm>
            <a:off x="5410201" y="649069"/>
            <a:ext cx="2148840" cy="646331"/>
          </a:xfrm>
          <a:prstGeom prst="rect">
            <a:avLst/>
          </a:prstGeom>
          <a:noFill/>
        </p:spPr>
        <p:txBody>
          <a:bodyPr wrap="square" rtlCol="0">
            <a:spAutoFit/>
          </a:bodyPr>
          <a:lstStyle/>
          <a:p>
            <a:r>
              <a:rPr lang="en-US" dirty="0" err="1" smtClean="0"/>
              <a:t>Triax</a:t>
            </a:r>
            <a:r>
              <a:rPr lang="en-US" dirty="0" smtClean="0"/>
              <a:t> connector labeled “reference”</a:t>
            </a:r>
            <a:endParaRPr lang="en-US" dirty="0"/>
          </a:p>
        </p:txBody>
      </p:sp>
      <p:sp>
        <p:nvSpPr>
          <p:cNvPr id="104" name="TextBox 103"/>
          <p:cNvSpPr txBox="1"/>
          <p:nvPr/>
        </p:nvSpPr>
        <p:spPr>
          <a:xfrm>
            <a:off x="1981200" y="152400"/>
            <a:ext cx="4876800" cy="369332"/>
          </a:xfrm>
          <a:prstGeom prst="rect">
            <a:avLst/>
          </a:prstGeom>
          <a:noFill/>
        </p:spPr>
        <p:txBody>
          <a:bodyPr wrap="square" rtlCol="0">
            <a:spAutoFit/>
          </a:bodyPr>
          <a:lstStyle/>
          <a:p>
            <a:pPr algn="ctr"/>
            <a:r>
              <a:rPr lang="en-US" dirty="0" smtClean="0"/>
              <a:t>QD-1 Basic Circuit Diagram</a:t>
            </a:r>
            <a:endParaRPr lang="en-US" dirty="0"/>
          </a:p>
        </p:txBody>
      </p:sp>
    </p:spTree>
    <p:extLst>
      <p:ext uri="{BB962C8B-B14F-4D97-AF65-F5344CB8AC3E}">
        <p14:creationId xmlns:p14="http://schemas.microsoft.com/office/powerpoint/2010/main" val="2602072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68571"/>
            <a:ext cx="6781800" cy="369332"/>
          </a:xfrm>
          <a:prstGeom prst="rect">
            <a:avLst/>
          </a:prstGeom>
          <a:noFill/>
        </p:spPr>
        <p:txBody>
          <a:bodyPr wrap="square" rtlCol="0">
            <a:spAutoFit/>
          </a:bodyPr>
          <a:lstStyle/>
          <a:p>
            <a:r>
              <a:rPr lang="en-US" dirty="0" smtClean="0"/>
              <a:t>Tests performed on QD-1 using SQUID electronics – November 2018</a:t>
            </a:r>
            <a:endParaRPr lang="en-US" dirty="0"/>
          </a:p>
        </p:txBody>
      </p:sp>
      <p:sp>
        <p:nvSpPr>
          <p:cNvPr id="3" name="TextBox 2"/>
          <p:cNvSpPr txBox="1"/>
          <p:nvPr/>
        </p:nvSpPr>
        <p:spPr>
          <a:xfrm>
            <a:off x="152400" y="762000"/>
            <a:ext cx="8833821" cy="5940088"/>
          </a:xfrm>
          <a:prstGeom prst="rect">
            <a:avLst/>
          </a:prstGeom>
          <a:noFill/>
        </p:spPr>
        <p:txBody>
          <a:bodyPr wrap="square" rtlCol="0">
            <a:spAutoFit/>
          </a:bodyPr>
          <a:lstStyle/>
          <a:p>
            <a:pPr marL="342900" indent="-342900">
              <a:buFont typeface="+mj-lt"/>
              <a:buAutoNum type="arabicPeriod"/>
            </a:pPr>
            <a:r>
              <a:rPr lang="en-US" dirty="0" smtClean="0">
                <a:sym typeface="Symbol"/>
              </a:rPr>
              <a:t>With QD-1 at room temperature, disconnect sample and measure resistances from voltage leads to reference input </a:t>
            </a:r>
            <a:r>
              <a:rPr lang="en-US" dirty="0" err="1" smtClean="0">
                <a:sym typeface="Symbol"/>
              </a:rPr>
              <a:t>triax</a:t>
            </a:r>
            <a:r>
              <a:rPr lang="en-US" dirty="0" smtClean="0">
                <a:sym typeface="Symbol"/>
              </a:rPr>
              <a:t> terminals.  There are no breaks in any of these lines.</a:t>
            </a:r>
          </a:p>
          <a:p>
            <a:pPr marL="800100" lvl="1" indent="-342900">
              <a:buFont typeface="Arial" panose="020B0604020202020204" pitchFamily="34" charset="0"/>
              <a:buChar char="•"/>
            </a:pPr>
            <a:r>
              <a:rPr lang="en-US" sz="1600" dirty="0" smtClean="0">
                <a:sym typeface="Symbol"/>
              </a:rPr>
              <a:t>V</a:t>
            </a:r>
            <a:r>
              <a:rPr lang="en-US" sz="1600" baseline="30000" dirty="0" smtClean="0">
                <a:sym typeface="Symbol"/>
              </a:rPr>
              <a:t>+ </a:t>
            </a:r>
            <a:r>
              <a:rPr lang="en-US" sz="1600" dirty="0" smtClean="0">
                <a:sym typeface="Symbol"/>
              </a:rPr>
              <a:t> to </a:t>
            </a:r>
            <a:r>
              <a:rPr lang="en-US" sz="1600" dirty="0" err="1" smtClean="0">
                <a:sym typeface="Symbol"/>
              </a:rPr>
              <a:t>V</a:t>
            </a:r>
            <a:r>
              <a:rPr lang="en-US" sz="1600" baseline="-25000" dirty="0" err="1" smtClean="0">
                <a:sym typeface="Symbol"/>
              </a:rPr>
              <a:t>ref</a:t>
            </a:r>
            <a:r>
              <a:rPr lang="en-US" sz="1600" baseline="30000" dirty="0" smtClean="0">
                <a:sym typeface="Symbol"/>
              </a:rPr>
              <a:t>-</a:t>
            </a:r>
            <a:r>
              <a:rPr lang="en-US" sz="1600" dirty="0" smtClean="0">
                <a:sym typeface="Symbol"/>
              </a:rPr>
              <a:t> :  2.16 k.  This is the resistance of the transformer primary at room temperature.</a:t>
            </a:r>
          </a:p>
          <a:p>
            <a:pPr marL="800100" lvl="1" indent="-342900">
              <a:buFont typeface="Arial" panose="020B0604020202020204" pitchFamily="34" charset="0"/>
              <a:buChar char="•"/>
            </a:pPr>
            <a:r>
              <a:rPr lang="en-US" sz="1600" dirty="0" smtClean="0">
                <a:sym typeface="Symbol"/>
              </a:rPr>
              <a:t>V</a:t>
            </a:r>
            <a:r>
              <a:rPr lang="en-US" sz="1600" baseline="30000" dirty="0" smtClean="0">
                <a:sym typeface="Symbol"/>
              </a:rPr>
              <a:t>- </a:t>
            </a:r>
            <a:r>
              <a:rPr lang="en-US" sz="1600" dirty="0" smtClean="0">
                <a:sym typeface="Symbol"/>
              </a:rPr>
              <a:t> to </a:t>
            </a:r>
            <a:r>
              <a:rPr lang="en-US" sz="1600" dirty="0" err="1" smtClean="0">
                <a:sym typeface="Symbol"/>
              </a:rPr>
              <a:t>V</a:t>
            </a:r>
            <a:r>
              <a:rPr lang="en-US" sz="1600" baseline="-25000" dirty="0" err="1" smtClean="0">
                <a:sym typeface="Symbol"/>
              </a:rPr>
              <a:t>ref</a:t>
            </a:r>
            <a:r>
              <a:rPr lang="en-US" sz="1600" baseline="30000" dirty="0" smtClean="0">
                <a:sym typeface="Symbol"/>
              </a:rPr>
              <a:t>-</a:t>
            </a:r>
            <a:r>
              <a:rPr lang="en-US" sz="1600" dirty="0" smtClean="0">
                <a:sym typeface="Symbol"/>
              </a:rPr>
              <a:t> :   0.9 .</a:t>
            </a:r>
          </a:p>
          <a:p>
            <a:pPr marL="800100" lvl="1" indent="-342900">
              <a:buFont typeface="Arial" panose="020B0604020202020204" pitchFamily="34" charset="0"/>
              <a:buChar char="•"/>
            </a:pPr>
            <a:r>
              <a:rPr lang="en-US" sz="1600" dirty="0" smtClean="0">
                <a:sym typeface="Symbol"/>
              </a:rPr>
              <a:t>V</a:t>
            </a:r>
            <a:r>
              <a:rPr lang="en-US" sz="1600" baseline="30000" dirty="0" smtClean="0">
                <a:sym typeface="Symbol"/>
              </a:rPr>
              <a:t>+ </a:t>
            </a:r>
            <a:r>
              <a:rPr lang="en-US" sz="1600" dirty="0" smtClean="0">
                <a:sym typeface="Symbol"/>
              </a:rPr>
              <a:t> to </a:t>
            </a:r>
            <a:r>
              <a:rPr lang="en-US" sz="1600" dirty="0" err="1" smtClean="0">
                <a:sym typeface="Symbol"/>
              </a:rPr>
              <a:t>V</a:t>
            </a:r>
            <a:r>
              <a:rPr lang="en-US" sz="1600" baseline="-25000" dirty="0" err="1" smtClean="0">
                <a:sym typeface="Symbol"/>
              </a:rPr>
              <a:t>ref</a:t>
            </a:r>
            <a:r>
              <a:rPr lang="en-US" sz="1600" baseline="30000" dirty="0" smtClean="0">
                <a:sym typeface="Symbol"/>
              </a:rPr>
              <a:t>+</a:t>
            </a:r>
            <a:r>
              <a:rPr lang="en-US" sz="1600" dirty="0" smtClean="0">
                <a:sym typeface="Symbol"/>
              </a:rPr>
              <a:t> :  4.16 k.  This is </a:t>
            </a:r>
            <a:r>
              <a:rPr lang="en-US" sz="1600" dirty="0" err="1" smtClean="0">
                <a:sym typeface="Symbol"/>
              </a:rPr>
              <a:t>R</a:t>
            </a:r>
            <a:r>
              <a:rPr lang="en-US" sz="1600" baseline="-25000" dirty="0" err="1" smtClean="0">
                <a:sym typeface="Symbol"/>
              </a:rPr>
              <a:t>fb</a:t>
            </a:r>
            <a:r>
              <a:rPr lang="en-US" sz="1600" dirty="0" smtClean="0">
                <a:sym typeface="Symbol"/>
              </a:rPr>
              <a:t> plus </a:t>
            </a:r>
            <a:r>
              <a:rPr lang="en-US" sz="1600" dirty="0" err="1" smtClean="0">
                <a:sym typeface="Symbol"/>
              </a:rPr>
              <a:t>R</a:t>
            </a:r>
            <a:r>
              <a:rPr lang="en-US" sz="1600" baseline="-25000" dirty="0" err="1" smtClean="0">
                <a:sym typeface="Symbol"/>
              </a:rPr>
              <a:t>primary</a:t>
            </a:r>
            <a:r>
              <a:rPr lang="en-US" sz="1600" dirty="0" smtClean="0">
                <a:sym typeface="Symbol"/>
              </a:rPr>
              <a:t>.</a:t>
            </a:r>
          </a:p>
          <a:p>
            <a:pPr marL="800100" lvl="1" indent="-342900">
              <a:buFont typeface="Arial" panose="020B0604020202020204" pitchFamily="34" charset="0"/>
              <a:buChar char="•"/>
            </a:pPr>
            <a:r>
              <a:rPr lang="en-US" sz="1600" dirty="0" smtClean="0">
                <a:sym typeface="Symbol"/>
              </a:rPr>
              <a:t>V</a:t>
            </a:r>
            <a:r>
              <a:rPr lang="en-US" sz="1600" baseline="30000" dirty="0" smtClean="0">
                <a:sym typeface="Symbol"/>
              </a:rPr>
              <a:t>- </a:t>
            </a:r>
            <a:r>
              <a:rPr lang="en-US" sz="1600" dirty="0" smtClean="0">
                <a:sym typeface="Symbol"/>
              </a:rPr>
              <a:t> to </a:t>
            </a:r>
            <a:r>
              <a:rPr lang="en-US" sz="1600" dirty="0" err="1" smtClean="0">
                <a:sym typeface="Symbol"/>
              </a:rPr>
              <a:t>V</a:t>
            </a:r>
            <a:r>
              <a:rPr lang="en-US" sz="1600" baseline="-25000" dirty="0" err="1" smtClean="0">
                <a:sym typeface="Symbol"/>
              </a:rPr>
              <a:t>ref</a:t>
            </a:r>
            <a:r>
              <a:rPr lang="en-US" sz="1600" baseline="30000" dirty="0" smtClean="0">
                <a:sym typeface="Symbol"/>
              </a:rPr>
              <a:t>+</a:t>
            </a:r>
            <a:r>
              <a:rPr lang="en-US" sz="1600" dirty="0" smtClean="0">
                <a:sym typeface="Symbol"/>
              </a:rPr>
              <a:t> :  2.002 k.  This is </a:t>
            </a:r>
            <a:r>
              <a:rPr lang="en-US" sz="1600" dirty="0" err="1" smtClean="0">
                <a:sym typeface="Symbol"/>
              </a:rPr>
              <a:t>R</a:t>
            </a:r>
            <a:r>
              <a:rPr lang="en-US" sz="1600" baseline="-25000" dirty="0" err="1" smtClean="0">
                <a:sym typeface="Symbol"/>
              </a:rPr>
              <a:t>fb</a:t>
            </a:r>
            <a:r>
              <a:rPr lang="en-US" sz="1600" dirty="0" smtClean="0">
                <a:sym typeface="Symbol"/>
              </a:rPr>
              <a:t> plus any lead resistances.</a:t>
            </a:r>
          </a:p>
          <a:p>
            <a:pPr marL="342900" indent="-342900">
              <a:buFont typeface="+mj-lt"/>
              <a:buAutoNum type="arabicPeriod"/>
            </a:pPr>
            <a:endParaRPr lang="en-US" dirty="0"/>
          </a:p>
          <a:p>
            <a:pPr marL="342900" indent="-342900">
              <a:buFont typeface="+mj-lt"/>
              <a:buAutoNum type="arabicPeriod"/>
            </a:pPr>
            <a:r>
              <a:rPr lang="en-US" dirty="0" smtClean="0"/>
              <a:t>Short V</a:t>
            </a:r>
            <a:r>
              <a:rPr lang="en-US" baseline="30000" dirty="0" smtClean="0"/>
              <a:t>+</a:t>
            </a:r>
            <a:r>
              <a:rPr lang="en-US" dirty="0" smtClean="0"/>
              <a:t> and V</a:t>
            </a:r>
            <a:r>
              <a:rPr lang="en-US" baseline="30000" dirty="0" smtClean="0"/>
              <a:t>-</a:t>
            </a:r>
            <a:r>
              <a:rPr lang="en-US" dirty="0" smtClean="0"/>
              <a:t> together.  </a:t>
            </a:r>
          </a:p>
          <a:p>
            <a:pPr marL="742950" lvl="1" indent="-285750">
              <a:buFont typeface="Arial" panose="020B0604020202020204" pitchFamily="34" charset="0"/>
              <a:buChar char="•"/>
            </a:pPr>
            <a:r>
              <a:rPr lang="en-US" sz="1600" dirty="0" smtClean="0"/>
              <a:t>Apply 10 or 20 </a:t>
            </a:r>
            <a:r>
              <a:rPr lang="en-US" sz="1600" dirty="0" smtClean="0">
                <a:sym typeface="Symbol"/>
              </a:rPr>
              <a:t>A to reference input using handheld Ohm-meter on 20 k or 60 k</a:t>
            </a:r>
            <a:r>
              <a:rPr lang="en-US" sz="1600" dirty="0" smtClean="0">
                <a:sym typeface="Symbol"/>
              </a:rPr>
              <a:t> range.  </a:t>
            </a:r>
            <a:r>
              <a:rPr lang="en-US" sz="1600" dirty="0" smtClean="0">
                <a:sym typeface="Symbol"/>
              </a:rPr>
              <a:t> SQUID output goes around and around and settles with a time constant of about 5 seconds.  This confirms that the main loop is not broken, and suggests that </a:t>
            </a:r>
            <a:r>
              <a:rPr lang="en-US" sz="1600" dirty="0" err="1" smtClean="0">
                <a:sym typeface="Symbol"/>
              </a:rPr>
              <a:t>R</a:t>
            </a:r>
            <a:r>
              <a:rPr lang="en-US" sz="1600" baseline="-25000" dirty="0" err="1" smtClean="0">
                <a:sym typeface="Symbol"/>
              </a:rPr>
              <a:t>ref</a:t>
            </a:r>
            <a:r>
              <a:rPr lang="en-US" sz="1600" dirty="0" smtClean="0">
                <a:sym typeface="Symbol"/>
              </a:rPr>
              <a:t> is in the correct range.</a:t>
            </a:r>
          </a:p>
          <a:p>
            <a:pPr marL="342900" indent="-342900">
              <a:buFont typeface="+mj-lt"/>
              <a:buAutoNum type="arabicPeriod"/>
            </a:pPr>
            <a:endParaRPr lang="en-US" dirty="0">
              <a:sym typeface="Symbol"/>
            </a:endParaRPr>
          </a:p>
          <a:p>
            <a:pPr marL="342900" indent="-342900">
              <a:buFont typeface="+mj-lt"/>
              <a:buAutoNum type="arabicPeriod"/>
            </a:pPr>
            <a:r>
              <a:rPr lang="en-US" dirty="0" smtClean="0"/>
              <a:t>Attach </a:t>
            </a:r>
            <a:r>
              <a:rPr lang="en-US" dirty="0" err="1" smtClean="0"/>
              <a:t>R</a:t>
            </a:r>
            <a:r>
              <a:rPr lang="en-US" baseline="-25000" dirty="0" err="1" smtClean="0"/>
              <a:t>s</a:t>
            </a:r>
            <a:r>
              <a:rPr lang="en-US" dirty="0" smtClean="0"/>
              <a:t> = 5.98 </a:t>
            </a:r>
            <a:r>
              <a:rPr lang="en-US" dirty="0" smtClean="0">
                <a:sym typeface="Symbol"/>
              </a:rPr>
              <a:t> test sample to current and voltage leads in the standard way.</a:t>
            </a:r>
          </a:p>
          <a:p>
            <a:pPr marL="742950" lvl="1" indent="-285750">
              <a:buFont typeface="Arial" panose="020B0604020202020204" pitchFamily="34" charset="0"/>
              <a:buChar char="•"/>
            </a:pPr>
            <a:r>
              <a:rPr lang="en-US" sz="1600" dirty="0" smtClean="0"/>
              <a:t>Attach Edmunds current source to sample input.  Slowly ramp sample current in steps of 10 </a:t>
            </a:r>
            <a:r>
              <a:rPr lang="en-US" sz="1600" dirty="0" err="1" smtClean="0"/>
              <a:t>nA.</a:t>
            </a:r>
            <a:r>
              <a:rPr lang="en-US" sz="1600" dirty="0" smtClean="0"/>
              <a:t>  Output rises rapidly and linearly with gain of 2.46 </a:t>
            </a:r>
            <a:r>
              <a:rPr lang="en-US" sz="1600" dirty="0" smtClean="0">
                <a:sym typeface="Symbol"/>
              </a:rPr>
              <a:t> 10</a:t>
            </a:r>
            <a:r>
              <a:rPr lang="en-US" sz="1600" baseline="30000" dirty="0" smtClean="0">
                <a:sym typeface="Symbol"/>
              </a:rPr>
              <a:t>7</a:t>
            </a:r>
            <a:r>
              <a:rPr lang="en-US" sz="1600" dirty="0" smtClean="0">
                <a:sym typeface="Symbol"/>
              </a:rPr>
              <a:t> V/A.  That is close to the open-loop gain of the system.  Attaching the SQUID controller output to the reference input </a:t>
            </a:r>
            <a:r>
              <a:rPr lang="en-US" sz="1600" u="sng" dirty="0" smtClean="0">
                <a:sym typeface="Symbol"/>
              </a:rPr>
              <a:t>does not change this result at all</a:t>
            </a:r>
            <a:r>
              <a:rPr lang="en-US" sz="1600" dirty="0" smtClean="0">
                <a:sym typeface="Symbol"/>
              </a:rPr>
              <a:t>.  </a:t>
            </a:r>
            <a:r>
              <a:rPr lang="en-US" sz="1600" u="sng" dirty="0" smtClean="0">
                <a:sym typeface="Symbol"/>
              </a:rPr>
              <a:t>So there is no feedback signal getting into the main loop</a:t>
            </a:r>
            <a:r>
              <a:rPr lang="en-US" sz="1600" dirty="0" smtClean="0">
                <a:sym typeface="Symbol"/>
              </a:rPr>
              <a:t>.</a:t>
            </a:r>
          </a:p>
          <a:p>
            <a:pPr marL="742950" lvl="1" indent="-285750">
              <a:buFont typeface="Arial" panose="020B0604020202020204" pitchFamily="34" charset="0"/>
              <a:buChar char="•"/>
            </a:pPr>
            <a:r>
              <a:rPr lang="en-US" sz="1600" dirty="0" smtClean="0">
                <a:sym typeface="Symbol"/>
              </a:rPr>
              <a:t>Attach Edmunds current source to reference input.  Slowly ramp reference current.  Output rises with negative sign with gain of -3.83 </a:t>
            </a:r>
            <a:r>
              <a:rPr lang="en-US" sz="1600" dirty="0" smtClean="0">
                <a:sym typeface="Symbol"/>
              </a:rPr>
              <a:t> 10</a:t>
            </a:r>
            <a:r>
              <a:rPr lang="en-US" sz="1600" baseline="30000" dirty="0" smtClean="0">
                <a:sym typeface="Symbol"/>
              </a:rPr>
              <a:t>5</a:t>
            </a:r>
            <a:r>
              <a:rPr lang="en-US" sz="1600" dirty="0" smtClean="0">
                <a:sym typeface="Symbol"/>
              </a:rPr>
              <a:t> V/A.  We expected a much larger (negative) gain, because more of the injected current should go through </a:t>
            </a:r>
            <a:r>
              <a:rPr lang="en-US" sz="1600" dirty="0" err="1" smtClean="0">
                <a:sym typeface="Symbol"/>
              </a:rPr>
              <a:t>R</a:t>
            </a:r>
            <a:r>
              <a:rPr lang="en-US" sz="1600" baseline="-25000" dirty="0" err="1" smtClean="0">
                <a:sym typeface="Symbol"/>
              </a:rPr>
              <a:t>s</a:t>
            </a:r>
            <a:r>
              <a:rPr lang="en-US" sz="1600" dirty="0" smtClean="0">
                <a:sym typeface="Symbol"/>
              </a:rPr>
              <a:t> than through </a:t>
            </a:r>
            <a:r>
              <a:rPr lang="en-US" sz="1600" dirty="0" err="1" smtClean="0">
                <a:sym typeface="Symbol"/>
              </a:rPr>
              <a:t>R</a:t>
            </a:r>
            <a:r>
              <a:rPr lang="en-US" sz="1600" baseline="-25000" dirty="0" err="1" smtClean="0">
                <a:sym typeface="Symbol"/>
              </a:rPr>
              <a:t>ref</a:t>
            </a:r>
            <a:r>
              <a:rPr lang="en-US" sz="1600" dirty="0" smtClean="0">
                <a:sym typeface="Symbol"/>
              </a:rPr>
              <a:t>, and to get there it must flow backward through the transformer primary.  The very low measured gain led us to believe that the reference resistor was shorted, but the successful time constant test mentioned in step #2 above appears to disprove that hypothesis.</a:t>
            </a:r>
          </a:p>
        </p:txBody>
      </p:sp>
    </p:spTree>
    <p:extLst>
      <p:ext uri="{BB962C8B-B14F-4D97-AF65-F5344CB8AC3E}">
        <p14:creationId xmlns:p14="http://schemas.microsoft.com/office/powerpoint/2010/main" val="2445568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400</Words>
  <Application>Microsoft Office PowerPoint</Application>
  <PresentationFormat>On-screen Show (4:3)</PresentationFormat>
  <Paragraphs>35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Norman Birge</dc:creator>
  <cp:lastModifiedBy>Norman Birge</cp:lastModifiedBy>
  <cp:revision>11</cp:revision>
  <cp:lastPrinted>2018-11-13T19:27:29Z</cp:lastPrinted>
  <dcterms:created xsi:type="dcterms:W3CDTF">2018-11-13T16:47:13Z</dcterms:created>
  <dcterms:modified xsi:type="dcterms:W3CDTF">2018-11-13T20:01:41Z</dcterms:modified>
</cp:coreProperties>
</file>