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TTC setup at MSU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E7AD76C9-4DBB-408E-9BEF-B339D1CB5C3E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2743200" y="2286000"/>
            <a:ext cx="4572000" cy="219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6"/>
          <p:cNvSpPr/>
          <p:nvPr/>
        </p:nvSpPr>
        <p:spPr>
          <a:xfrm>
            <a:off x="2834640" y="2468880"/>
            <a:ext cx="4389120" cy="1828800"/>
          </a:xfrm>
          <a:prstGeom prst="rect">
            <a:avLst/>
          </a:prstGeom>
          <a:solidFill>
            <a:srgbClr val="9999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Line 7"/>
          <p:cNvSpPr/>
          <p:nvPr/>
        </p:nvSpPr>
        <p:spPr>
          <a:xfrm>
            <a:off x="310896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Line 8"/>
          <p:cNvSpPr/>
          <p:nvPr/>
        </p:nvSpPr>
        <p:spPr>
          <a:xfrm>
            <a:off x="338328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Line 9"/>
          <p:cNvSpPr/>
          <p:nvPr/>
        </p:nvSpPr>
        <p:spPr>
          <a:xfrm>
            <a:off x="365760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Line 10"/>
          <p:cNvSpPr/>
          <p:nvPr/>
        </p:nvSpPr>
        <p:spPr>
          <a:xfrm>
            <a:off x="393192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Line 11"/>
          <p:cNvSpPr/>
          <p:nvPr/>
        </p:nvSpPr>
        <p:spPr>
          <a:xfrm>
            <a:off x="310896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Line 12"/>
          <p:cNvSpPr/>
          <p:nvPr/>
        </p:nvSpPr>
        <p:spPr>
          <a:xfrm>
            <a:off x="420624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Line 13"/>
          <p:cNvSpPr/>
          <p:nvPr/>
        </p:nvSpPr>
        <p:spPr>
          <a:xfrm>
            <a:off x="448056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Line 14"/>
          <p:cNvSpPr/>
          <p:nvPr/>
        </p:nvSpPr>
        <p:spPr>
          <a:xfrm>
            <a:off x="475488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Line 15"/>
          <p:cNvSpPr/>
          <p:nvPr/>
        </p:nvSpPr>
        <p:spPr>
          <a:xfrm>
            <a:off x="502920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16"/>
          <p:cNvSpPr/>
          <p:nvPr/>
        </p:nvSpPr>
        <p:spPr>
          <a:xfrm>
            <a:off x="310896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17"/>
          <p:cNvSpPr/>
          <p:nvPr/>
        </p:nvSpPr>
        <p:spPr>
          <a:xfrm>
            <a:off x="530352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18"/>
          <p:cNvSpPr/>
          <p:nvPr/>
        </p:nvSpPr>
        <p:spPr>
          <a:xfrm>
            <a:off x="557784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Line 19"/>
          <p:cNvSpPr/>
          <p:nvPr/>
        </p:nvSpPr>
        <p:spPr>
          <a:xfrm>
            <a:off x="585216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Line 20"/>
          <p:cNvSpPr/>
          <p:nvPr/>
        </p:nvSpPr>
        <p:spPr>
          <a:xfrm>
            <a:off x="310896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21"/>
          <p:cNvSpPr/>
          <p:nvPr/>
        </p:nvSpPr>
        <p:spPr>
          <a:xfrm>
            <a:off x="612648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22"/>
          <p:cNvSpPr/>
          <p:nvPr/>
        </p:nvSpPr>
        <p:spPr>
          <a:xfrm>
            <a:off x="640080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Line 23"/>
          <p:cNvSpPr/>
          <p:nvPr/>
        </p:nvSpPr>
        <p:spPr>
          <a:xfrm>
            <a:off x="667512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24"/>
          <p:cNvSpPr/>
          <p:nvPr/>
        </p:nvSpPr>
        <p:spPr>
          <a:xfrm>
            <a:off x="6949440" y="2468880"/>
            <a:ext cx="0" cy="182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TextShape 25"/>
          <p:cNvSpPr txBox="1"/>
          <p:nvPr/>
        </p:nvSpPr>
        <p:spPr>
          <a:xfrm>
            <a:off x="2834640" y="1828800"/>
            <a:ext cx="2550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6U VME-64 TTC Crate: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6"/>
          <p:cNvSpPr/>
          <p:nvPr/>
        </p:nvSpPr>
        <p:spPr>
          <a:xfrm>
            <a:off x="292608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7"/>
          <p:cNvSpPr/>
          <p:nvPr/>
        </p:nvSpPr>
        <p:spPr>
          <a:xfrm>
            <a:off x="320040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8"/>
          <p:cNvSpPr/>
          <p:nvPr/>
        </p:nvSpPr>
        <p:spPr>
          <a:xfrm>
            <a:off x="347472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9"/>
          <p:cNvSpPr/>
          <p:nvPr/>
        </p:nvSpPr>
        <p:spPr>
          <a:xfrm>
            <a:off x="374904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30"/>
          <p:cNvSpPr/>
          <p:nvPr/>
        </p:nvSpPr>
        <p:spPr>
          <a:xfrm>
            <a:off x="402336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31"/>
          <p:cNvSpPr/>
          <p:nvPr/>
        </p:nvSpPr>
        <p:spPr>
          <a:xfrm>
            <a:off x="429768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2"/>
          <p:cNvSpPr/>
          <p:nvPr/>
        </p:nvSpPr>
        <p:spPr>
          <a:xfrm>
            <a:off x="457200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33"/>
          <p:cNvSpPr/>
          <p:nvPr/>
        </p:nvSpPr>
        <p:spPr>
          <a:xfrm>
            <a:off x="484632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4"/>
          <p:cNvSpPr/>
          <p:nvPr/>
        </p:nvSpPr>
        <p:spPr>
          <a:xfrm>
            <a:off x="512064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35"/>
          <p:cNvSpPr/>
          <p:nvPr/>
        </p:nvSpPr>
        <p:spPr>
          <a:xfrm>
            <a:off x="539496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36"/>
          <p:cNvSpPr/>
          <p:nvPr/>
        </p:nvSpPr>
        <p:spPr>
          <a:xfrm>
            <a:off x="566928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37"/>
          <p:cNvSpPr/>
          <p:nvPr/>
        </p:nvSpPr>
        <p:spPr>
          <a:xfrm>
            <a:off x="594360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38"/>
          <p:cNvSpPr/>
          <p:nvPr/>
        </p:nvSpPr>
        <p:spPr>
          <a:xfrm>
            <a:off x="621792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39"/>
          <p:cNvSpPr/>
          <p:nvPr/>
        </p:nvSpPr>
        <p:spPr>
          <a:xfrm>
            <a:off x="649224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40"/>
          <p:cNvSpPr/>
          <p:nvPr/>
        </p:nvSpPr>
        <p:spPr>
          <a:xfrm>
            <a:off x="676656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41"/>
          <p:cNvSpPr/>
          <p:nvPr/>
        </p:nvSpPr>
        <p:spPr>
          <a:xfrm>
            <a:off x="7040880" y="2651760"/>
            <a:ext cx="91440" cy="9144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42"/>
          <p:cNvSpPr/>
          <p:nvPr/>
        </p:nvSpPr>
        <p:spPr>
          <a:xfrm>
            <a:off x="292608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43"/>
          <p:cNvSpPr/>
          <p:nvPr/>
        </p:nvSpPr>
        <p:spPr>
          <a:xfrm>
            <a:off x="320040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44"/>
          <p:cNvSpPr/>
          <p:nvPr/>
        </p:nvSpPr>
        <p:spPr>
          <a:xfrm>
            <a:off x="3474720" y="3749400"/>
            <a:ext cx="91440" cy="910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45"/>
          <p:cNvSpPr/>
          <p:nvPr/>
        </p:nvSpPr>
        <p:spPr>
          <a:xfrm>
            <a:off x="374904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46"/>
          <p:cNvSpPr/>
          <p:nvPr/>
        </p:nvSpPr>
        <p:spPr>
          <a:xfrm>
            <a:off x="2926440" y="374940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47"/>
          <p:cNvSpPr/>
          <p:nvPr/>
        </p:nvSpPr>
        <p:spPr>
          <a:xfrm>
            <a:off x="402336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48"/>
          <p:cNvSpPr/>
          <p:nvPr/>
        </p:nvSpPr>
        <p:spPr>
          <a:xfrm>
            <a:off x="429768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49"/>
          <p:cNvSpPr/>
          <p:nvPr/>
        </p:nvSpPr>
        <p:spPr>
          <a:xfrm>
            <a:off x="457200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50"/>
          <p:cNvSpPr/>
          <p:nvPr/>
        </p:nvSpPr>
        <p:spPr>
          <a:xfrm>
            <a:off x="484632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51"/>
          <p:cNvSpPr/>
          <p:nvPr/>
        </p:nvSpPr>
        <p:spPr>
          <a:xfrm>
            <a:off x="512064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52"/>
          <p:cNvSpPr/>
          <p:nvPr/>
        </p:nvSpPr>
        <p:spPr>
          <a:xfrm>
            <a:off x="539496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53"/>
          <p:cNvSpPr/>
          <p:nvPr/>
        </p:nvSpPr>
        <p:spPr>
          <a:xfrm>
            <a:off x="566928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54"/>
          <p:cNvSpPr/>
          <p:nvPr/>
        </p:nvSpPr>
        <p:spPr>
          <a:xfrm>
            <a:off x="594360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55"/>
          <p:cNvSpPr/>
          <p:nvPr/>
        </p:nvSpPr>
        <p:spPr>
          <a:xfrm>
            <a:off x="621792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56"/>
          <p:cNvSpPr/>
          <p:nvPr/>
        </p:nvSpPr>
        <p:spPr>
          <a:xfrm>
            <a:off x="649224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57"/>
          <p:cNvSpPr/>
          <p:nvPr/>
        </p:nvSpPr>
        <p:spPr>
          <a:xfrm>
            <a:off x="676656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58"/>
          <p:cNvSpPr/>
          <p:nvPr/>
        </p:nvSpPr>
        <p:spPr>
          <a:xfrm>
            <a:off x="7040880" y="3749040"/>
            <a:ext cx="91440" cy="914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59"/>
          <p:cNvSpPr/>
          <p:nvPr/>
        </p:nvSpPr>
        <p:spPr>
          <a:xfrm>
            <a:off x="292608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60"/>
          <p:cNvSpPr/>
          <p:nvPr/>
        </p:nvSpPr>
        <p:spPr>
          <a:xfrm>
            <a:off x="320040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61"/>
          <p:cNvSpPr/>
          <p:nvPr/>
        </p:nvSpPr>
        <p:spPr>
          <a:xfrm>
            <a:off x="347472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62"/>
          <p:cNvSpPr/>
          <p:nvPr/>
        </p:nvSpPr>
        <p:spPr>
          <a:xfrm>
            <a:off x="347472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63"/>
          <p:cNvSpPr/>
          <p:nvPr/>
        </p:nvSpPr>
        <p:spPr>
          <a:xfrm>
            <a:off x="374904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64"/>
          <p:cNvSpPr/>
          <p:nvPr/>
        </p:nvSpPr>
        <p:spPr>
          <a:xfrm>
            <a:off x="402336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65"/>
          <p:cNvSpPr/>
          <p:nvPr/>
        </p:nvSpPr>
        <p:spPr>
          <a:xfrm>
            <a:off x="429768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66"/>
          <p:cNvSpPr/>
          <p:nvPr/>
        </p:nvSpPr>
        <p:spPr>
          <a:xfrm>
            <a:off x="347472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67"/>
          <p:cNvSpPr/>
          <p:nvPr/>
        </p:nvSpPr>
        <p:spPr>
          <a:xfrm>
            <a:off x="457200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68"/>
          <p:cNvSpPr/>
          <p:nvPr/>
        </p:nvSpPr>
        <p:spPr>
          <a:xfrm>
            <a:off x="484632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69"/>
          <p:cNvSpPr/>
          <p:nvPr/>
        </p:nvSpPr>
        <p:spPr>
          <a:xfrm>
            <a:off x="512064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70"/>
          <p:cNvSpPr/>
          <p:nvPr/>
        </p:nvSpPr>
        <p:spPr>
          <a:xfrm>
            <a:off x="539496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71"/>
          <p:cNvSpPr/>
          <p:nvPr/>
        </p:nvSpPr>
        <p:spPr>
          <a:xfrm>
            <a:off x="566928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72"/>
          <p:cNvSpPr/>
          <p:nvPr/>
        </p:nvSpPr>
        <p:spPr>
          <a:xfrm>
            <a:off x="594360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73"/>
          <p:cNvSpPr/>
          <p:nvPr/>
        </p:nvSpPr>
        <p:spPr>
          <a:xfrm>
            <a:off x="621792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74"/>
          <p:cNvSpPr/>
          <p:nvPr/>
        </p:nvSpPr>
        <p:spPr>
          <a:xfrm>
            <a:off x="649224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75"/>
          <p:cNvSpPr/>
          <p:nvPr/>
        </p:nvSpPr>
        <p:spPr>
          <a:xfrm>
            <a:off x="676656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6"/>
          <p:cNvSpPr/>
          <p:nvPr/>
        </p:nvSpPr>
        <p:spPr>
          <a:xfrm>
            <a:off x="7040880" y="3931920"/>
            <a:ext cx="91440" cy="2743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TextShape 77"/>
          <p:cNvSpPr txBox="1"/>
          <p:nvPr/>
        </p:nvSpPr>
        <p:spPr>
          <a:xfrm>
            <a:off x="182880" y="5268240"/>
            <a:ext cx="255204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Commercial slot 1 CPU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//Currently not involved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clock generation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Line 78"/>
          <p:cNvSpPr/>
          <p:nvPr/>
        </p:nvSpPr>
        <p:spPr>
          <a:xfrm flipV="1">
            <a:off x="2103120" y="4389120"/>
            <a:ext cx="822960" cy="8424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Shape 79"/>
          <p:cNvSpPr txBox="1"/>
          <p:nvPr/>
        </p:nvSpPr>
        <p:spPr>
          <a:xfrm>
            <a:off x="2768040" y="5394960"/>
            <a:ext cx="216972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CERN Atlas LTP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EDA-00508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Line 80"/>
          <p:cNvSpPr/>
          <p:nvPr/>
        </p:nvSpPr>
        <p:spPr>
          <a:xfrm flipV="1">
            <a:off x="4023360" y="4389120"/>
            <a:ext cx="274320" cy="9144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TextShape 81"/>
          <p:cNvSpPr txBox="1"/>
          <p:nvPr/>
        </p:nvSpPr>
        <p:spPr>
          <a:xfrm>
            <a:off x="4389120" y="6035040"/>
            <a:ext cx="2997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CERN-EP TTC vi MKII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 680-1128-050-C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Line 82"/>
          <p:cNvSpPr/>
          <p:nvPr/>
        </p:nvSpPr>
        <p:spPr>
          <a:xfrm flipH="1" flipV="1">
            <a:off x="4937760" y="4389120"/>
            <a:ext cx="457200" cy="14630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TextShape 83"/>
          <p:cNvSpPr txBox="1"/>
          <p:nvPr/>
        </p:nvSpPr>
        <p:spPr>
          <a:xfrm>
            <a:off x="4389480" y="6035040"/>
            <a:ext cx="2997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CERN-EP TTC vi MKII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 680-1128-050-C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84"/>
          <p:cNvSpPr txBox="1"/>
          <p:nvPr/>
        </p:nvSpPr>
        <p:spPr>
          <a:xfrm>
            <a:off x="5689800" y="5120640"/>
            <a:ext cx="42012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Atlas TTC VX EP 680-1128-300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Line 85"/>
          <p:cNvSpPr/>
          <p:nvPr/>
        </p:nvSpPr>
        <p:spPr>
          <a:xfrm flipH="1" flipV="1">
            <a:off x="5486400" y="4389120"/>
            <a:ext cx="1645920" cy="731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cxnSp>
        <p:nvCxnSpPr>
          <p:cNvPr id="159" name="Line 86"/>
          <p:cNvCxnSpPr>
            <a:stCxn id="108" idx="0"/>
          </p:cNvCxnSpPr>
          <p:nvPr/>
        </p:nvCxnSpPr>
        <p:spPr>
          <a:xfrm>
            <a:off x="5440680" y="2651760"/>
            <a:ext cx="3486960" cy="336960"/>
          </a:xfrm>
          <a:prstGeom prst="curvedConnector3">
            <a:avLst/>
          </a:prstGeom>
          <a:ln>
            <a:solidFill>
              <a:srgbClr val="000000"/>
            </a:solidFill>
          </a:ln>
        </p:spPr>
      </p:cxnSp>
      <p:sp>
        <p:nvSpPr>
          <p:cNvPr id="160" name="Line 87"/>
          <p:cNvSpPr/>
          <p:nvPr/>
        </p:nvSpPr>
        <p:spPr>
          <a:xfrm>
            <a:off x="8927280" y="2988360"/>
            <a:ext cx="33840" cy="3949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TextShape 88"/>
          <p:cNvSpPr txBox="1"/>
          <p:nvPr/>
        </p:nvSpPr>
        <p:spPr>
          <a:xfrm>
            <a:off x="7477200" y="3474720"/>
            <a:ext cx="248976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TTC clock signal 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Connected to the FELIX Mezz on the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FELIX VC709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HUB: GBT protocol study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37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3490E5DC-CAC3-4587-9F14-97C3256C943D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TextShape 5"/>
          <p:cNvSpPr txBox="1"/>
          <p:nvPr/>
        </p:nvSpPr>
        <p:spPr>
          <a:xfrm>
            <a:off x="822960" y="1920240"/>
            <a:ext cx="4254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GBT/MGT status if the reset is released: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640080" y="2468880"/>
            <a:ext cx="8595360" cy="459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HUB: GBT protocol study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45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8ECD4E9E-78EE-4766-9AEE-BEF82CD27A34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TextShape 5"/>
          <p:cNvSpPr txBox="1"/>
          <p:nvPr/>
        </p:nvSpPr>
        <p:spPr>
          <a:xfrm>
            <a:off x="822960" y="1920240"/>
            <a:ext cx="643824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GBT startup, part 1: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MGT status OK. Th bitSlipEven, *must* be *odd*.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But, in this case is *even*, that's why the MGT RST is issued.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GBT startup procedure will be repeated.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3"/>
          <a:stretch/>
        </p:blipFill>
        <p:spPr>
          <a:xfrm>
            <a:off x="731520" y="3200400"/>
            <a:ext cx="8382240" cy="373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HUB: GBT protocol study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53739C4B-0C89-4908-967A-82DCCD8C5446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5"/>
          <p:cNvSpPr txBox="1"/>
          <p:nvPr/>
        </p:nvSpPr>
        <p:spPr>
          <a:xfrm>
            <a:off x="822960" y="1920240"/>
            <a:ext cx="588816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GBT startup, part 2: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MGT status OK. The bitSlipEven, must be *odd*.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Yes, in this case is *odd*. The GBT startup is completed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3"/>
          <a:stretch/>
        </p:blipFill>
        <p:spPr>
          <a:xfrm>
            <a:off x="640080" y="3107880"/>
            <a:ext cx="8656560" cy="329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HUB: GBT protocol study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61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62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56B39A3C-4C0D-423C-9D96-C760386F029A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TextShape 5"/>
          <p:cNvSpPr txBox="1"/>
          <p:nvPr/>
        </p:nvSpPr>
        <p:spPr>
          <a:xfrm>
            <a:off x="822960" y="1920240"/>
            <a:ext cx="5888160" cy="82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GBT RX data: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GBT RX data captured with the use of ILA.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" descr=""/>
          <p:cNvPicPr/>
          <p:nvPr/>
        </p:nvPicPr>
        <p:blipFill>
          <a:blip r:embed="rId3"/>
          <a:stretch/>
        </p:blipFill>
        <p:spPr>
          <a:xfrm>
            <a:off x="548640" y="2971080"/>
            <a:ext cx="8891640" cy="233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HUB: GBT protocol study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69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70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9FE0F58F-B1F8-412D-AACE-5D15144EABA8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TextShape 5"/>
          <p:cNvSpPr txBox="1"/>
          <p:nvPr/>
        </p:nvSpPr>
        <p:spPr>
          <a:xfrm>
            <a:off x="822960" y="1920240"/>
            <a:ext cx="5888160" cy="82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RxFrameClk_from_gbtExampleDesign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5669280" y="2468880"/>
            <a:ext cx="7103160" cy="2834640"/>
          </a:xfrm>
          <a:prstGeom prst="rect">
            <a:avLst/>
          </a:prstGeom>
          <a:ln>
            <a:noFill/>
          </a:ln>
        </p:spPr>
      </p:pic>
      <p:sp>
        <p:nvSpPr>
          <p:cNvPr id="275" name="TextShape 6"/>
          <p:cNvSpPr txBox="1"/>
          <p:nvPr/>
        </p:nvSpPr>
        <p:spPr>
          <a:xfrm>
            <a:off x="182880" y="2512800"/>
            <a:ext cx="5888160" cy="418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We monitor the RxFrameClk_from_gbtExampleDesign on the scope: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Ch 1 on the scope comes from the VME modules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that provide the 40.08 MHz TTC reference Clk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 the VC709 Felix source.   This reference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Clk signal is always running on the scope.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Ch 2 on the scope comes from the Access Signal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output from the Hub Module (RxFrameClk_from_gbtExampleDesign).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When the Ch 2 signal is ON it is stable and locked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 the reference Clk that comes from the VME modules.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;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HUB: GBT protocol study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78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79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6E8FC9F3-18BC-44AF-AA7D-6E4259DC5E3F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5"/>
          <p:cNvSpPr txBox="1"/>
          <p:nvPr/>
        </p:nvSpPr>
        <p:spPr>
          <a:xfrm>
            <a:off x="822960" y="1920240"/>
            <a:ext cx="588816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disruptions and verification for restoring</a:t>
            </a:r>
            <a:r>
              <a:rPr b="1" lang="en-US" sz="14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 not – a deterministic 40.08MHz recovered clock phase.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3"/>
          <a:stretch/>
        </p:blipFill>
        <p:spPr>
          <a:xfrm>
            <a:off x="2521440" y="2601360"/>
            <a:ext cx="5159520" cy="453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Quick summary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86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87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CF9FC761-ED67-40E5-A3F3-0D8EA39F40F6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5"/>
          <p:cNvSpPr txBox="1"/>
          <p:nvPr/>
        </p:nvSpPr>
        <p:spPr>
          <a:xfrm>
            <a:off x="822960" y="1920240"/>
            <a:ext cx="7040880" cy="264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TTC setup at MSU works; GBT protocol implemented on HUB FPGA, various tests ongoing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TTC decoder will be tested soon (Kuan and Pawel)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TTC simulator on the HUB might be implemented to perform the urgent tests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TTC setup at MSU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B321B0DB-5576-4ED8-84A5-D26048B99784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5"/>
          <p:cNvSpPr txBox="1"/>
          <p:nvPr/>
        </p:nvSpPr>
        <p:spPr>
          <a:xfrm>
            <a:off x="274320" y="1828800"/>
            <a:ext cx="2550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6U VME-64 TTC Crate: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3"/>
          <a:stretch/>
        </p:blipFill>
        <p:spPr>
          <a:xfrm>
            <a:off x="457200" y="2468880"/>
            <a:ext cx="3651840" cy="189072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4"/>
          <a:stretch/>
        </p:blipFill>
        <p:spPr>
          <a:xfrm>
            <a:off x="3291840" y="4952880"/>
            <a:ext cx="2381400" cy="144792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5"/>
          <a:stretch/>
        </p:blipFill>
        <p:spPr>
          <a:xfrm>
            <a:off x="6035040" y="2011680"/>
            <a:ext cx="2926080" cy="3290760"/>
          </a:xfrm>
          <a:prstGeom prst="rect">
            <a:avLst/>
          </a:prstGeom>
          <a:ln>
            <a:noFill/>
          </a:ln>
        </p:spPr>
      </p:pic>
      <p:cxnSp>
        <p:nvCxnSpPr>
          <p:cNvPr id="172" name="Line 6"/>
          <p:cNvCxnSpPr>
            <a:stCxn id="169" idx="0"/>
            <a:endCxn id="170" idx="0"/>
          </p:cNvCxnSpPr>
          <p:nvPr/>
        </p:nvCxnSpPr>
        <p:spPr>
          <a:xfrm>
            <a:off x="2283120" y="2468880"/>
            <a:ext cx="2199600" cy="2484360"/>
          </a:xfrm>
          <a:prstGeom prst="curvedConnector3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73" name="Line 7"/>
          <p:cNvCxnSpPr>
            <a:stCxn id="170" idx="2"/>
            <a:endCxn id="171" idx="2"/>
          </p:cNvCxnSpPr>
          <p:nvPr/>
        </p:nvCxnSpPr>
        <p:spPr>
          <a:xfrm flipV="1">
            <a:off x="4482360" y="5302440"/>
            <a:ext cx="3016080" cy="1098720"/>
          </a:xfrm>
          <a:prstGeom prst="curvedConnector3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74" name="TextShape 8"/>
          <p:cNvSpPr txBox="1"/>
          <p:nvPr/>
        </p:nvSpPr>
        <p:spPr>
          <a:xfrm>
            <a:off x="3749040" y="1737360"/>
            <a:ext cx="2588760" cy="213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Classic TTC fiber optic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clock signal comes out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an ST type fiber optic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connector of the Atlas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TTC VX module and 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connected to the Felix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Mezzanine card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Line 9"/>
          <p:cNvSpPr/>
          <p:nvPr/>
        </p:nvSpPr>
        <p:spPr>
          <a:xfrm flipV="1">
            <a:off x="1005840" y="2834640"/>
            <a:ext cx="1277280" cy="1665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10"/>
          <p:cNvSpPr/>
          <p:nvPr/>
        </p:nvSpPr>
        <p:spPr>
          <a:xfrm flipV="1">
            <a:off x="2283120" y="2468880"/>
            <a:ext cx="0" cy="2743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TextShape 11"/>
          <p:cNvSpPr txBox="1"/>
          <p:nvPr/>
        </p:nvSpPr>
        <p:spPr>
          <a:xfrm>
            <a:off x="274680" y="1828800"/>
            <a:ext cx="2550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6U VME-64 TTC Crate: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TextShape 12"/>
          <p:cNvSpPr txBox="1"/>
          <p:nvPr/>
        </p:nvSpPr>
        <p:spPr>
          <a:xfrm>
            <a:off x="182880" y="4572000"/>
            <a:ext cx="15613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Atlas TTC VX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TextShape 13"/>
          <p:cNvSpPr txBox="1"/>
          <p:nvPr/>
        </p:nvSpPr>
        <p:spPr>
          <a:xfrm>
            <a:off x="343440" y="6352200"/>
            <a:ext cx="322272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Felix Mezzanine card 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Xilinx VC-709 demo board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Line 14"/>
          <p:cNvSpPr/>
          <p:nvPr/>
        </p:nvSpPr>
        <p:spPr>
          <a:xfrm>
            <a:off x="4482360" y="4952880"/>
            <a:ext cx="0" cy="4420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5"/>
          <p:cNvSpPr/>
          <p:nvPr/>
        </p:nvSpPr>
        <p:spPr>
          <a:xfrm>
            <a:off x="4023360" y="5852160"/>
            <a:ext cx="731520" cy="274320"/>
          </a:xfrm>
          <a:prstGeom prst="rect">
            <a:avLst/>
          </a:prstGeom>
          <a:solidFill>
            <a:srgbClr val="00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Line 16"/>
          <p:cNvSpPr/>
          <p:nvPr/>
        </p:nvSpPr>
        <p:spPr>
          <a:xfrm>
            <a:off x="4482360" y="6035040"/>
            <a:ext cx="0" cy="3657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TextShape 17"/>
          <p:cNvSpPr txBox="1"/>
          <p:nvPr/>
        </p:nvSpPr>
        <p:spPr>
          <a:xfrm>
            <a:off x="3435840" y="5212080"/>
            <a:ext cx="9532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VC-709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Line 18"/>
          <p:cNvSpPr/>
          <p:nvPr/>
        </p:nvSpPr>
        <p:spPr>
          <a:xfrm flipH="1" flipV="1">
            <a:off x="7406640" y="4480560"/>
            <a:ext cx="91440" cy="8218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TextShape 19"/>
          <p:cNvSpPr txBox="1"/>
          <p:nvPr/>
        </p:nvSpPr>
        <p:spPr>
          <a:xfrm>
            <a:off x="7589520" y="5212080"/>
            <a:ext cx="14731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HUB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TextShape 20"/>
          <p:cNvSpPr txBox="1"/>
          <p:nvPr/>
        </p:nvSpPr>
        <p:spPr>
          <a:xfrm>
            <a:off x="5352840" y="6126480"/>
            <a:ext cx="470412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FELIX Optical TTC signal comes out of the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 LC connector on an SFP optical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the back of the VC-709 board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Line 21"/>
          <p:cNvSpPr/>
          <p:nvPr/>
        </p:nvSpPr>
        <p:spPr>
          <a:xfrm flipV="1">
            <a:off x="1280160" y="5852160"/>
            <a:ext cx="2103120" cy="45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TTC setup at MSU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FELIX Optical TTC signal comes out of the type LC connector on an SFP optical module on the back of the VC-709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 LC type fiber optical cable a few meters long runs from the VC-709 SFP optical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module to a short MPO to LC fiber optic breakout cable. The MPO connector on this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breakout cable runs to a short MPO to PRIZM connector cable that plugs into the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Receiver MiniPOD on the HUB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Once on the HUB module the FELIX Optical TTC signal is converted into an electrical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signal by the MiniPOD Receiver and then its electrical signal is connected via circuit board traces to an MGT Receiver on the HUB’s FPGA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We monitor the clock output from these VME clock Modules via the Clock Output ECL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LEMO connector near the middle of the Atlas TTC VX module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0A9A5C95-8526-4205-A007-DA6E061C9817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Combined_TTC/DATA overview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HUB module is obliged to distribute TTC information throughout the shelf.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combined_TTC/DATA bits are defined to provide TTC information as well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as initialization functions (Aurora).The link is set to run at 6.4Gbps raw rate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HUB uses MiniPOD optical receiver to receive TTC signals from the FELIX system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Receive the Reset signal (Aurora Initialization) from the Readout_CTRL stream and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distribute it to the appropriate shelf slot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Several Combined_TTC links within the shelf; each FEX slot (3-14); one between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each HUB and ROD; links between two HUBs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Combined_TTC/DATA links on the HUB FPGA is implemented with use of several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components, including the MGT transceivers (GTH and GTY), control and diagnostic logic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888FE169-8C04-4736-B5C8-C528EBF9D334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822960" y="301320"/>
            <a:ext cx="832032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Combined_TTC/DATA overview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3"/>
          <a:stretch/>
        </p:blipFill>
        <p:spPr>
          <a:xfrm>
            <a:off x="1357920" y="2468880"/>
            <a:ext cx="7236720" cy="387468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274320" y="640080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1800" spc="-1" strike="noStrike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Full spec at: Specification for Readout Control &amp; Combined TTC Serial links in L1Calo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102240" y="713340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2633BEEB-98F5-4CC3-A3C1-5BB1DD5AE340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914400" y="301320"/>
            <a:ext cx="825480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Combined_TTC/DATA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Bit definition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69480" y="18414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bits within the Combined_TTC/DATA control words are primarily defined to provide TTC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information as well as initialization functions for all of the Fex data links (Aurora in the case of eFex).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TTC information is sourced from a dedicated TTC interface on the Hub. The Reset information is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received from the ROD via the Readout_Ctrl link.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Comma Character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#Bits 7 to 0 of Word_0 contain the Comma character that maintains alignment of the 4 shadow registers with their corresponding Control registers. The chosen character is K28.5 = 0xBC.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Version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#The 4-bit value contains the version number of this overall bit assignment. It will be held at “0000”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through the initial debug phases, where many changes may occur.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Reset 3:0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#These bits provide a system level reset/enable function. There are four per slot, and the functionality of these bits will be specified by the targets (eFex, jFex, etc).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Level-1 Accept (L1A)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#L1 Accept is used to indicate when an event has been accepted by the Central Trigger Processor.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2"/>
          <a:stretch/>
        </p:blipFill>
        <p:spPr>
          <a:xfrm>
            <a:off x="-360" y="36720"/>
            <a:ext cx="822240" cy="1093320"/>
          </a:xfrm>
          <a:prstGeom prst="rect">
            <a:avLst/>
          </a:prstGeom>
          <a:ln>
            <a:noFill/>
          </a:ln>
        </p:spPr>
      </p:pic>
      <p:sp>
        <p:nvSpPr>
          <p:cNvPr id="210" name="TextShape 3"/>
          <p:cNvSpPr txBox="1"/>
          <p:nvPr/>
        </p:nvSpPr>
        <p:spPr>
          <a:xfrm>
            <a:off x="102240" y="713340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E399940D-EBD6-405B-8D12-A37F84B5D981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914400" y="301320"/>
            <a:ext cx="813816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</a:t>
            </a: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Combined_TTC/DATA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Bit definition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219960" y="2086200"/>
            <a:ext cx="4168440" cy="11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Combined_TTC/DATA bit definitions: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least significant byte of Word_0 is reserved for the 8b10b Comma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Character K28.5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4297680" y="1585440"/>
            <a:ext cx="5118840" cy="4540320"/>
          </a:xfrm>
          <a:prstGeom prst="rect">
            <a:avLst/>
          </a:prstGeom>
          <a:ln>
            <a:noFill/>
          </a:ln>
        </p:spPr>
      </p:pic>
      <p:sp>
        <p:nvSpPr>
          <p:cNvPr id="216" name="CustomShape 3"/>
          <p:cNvSpPr/>
          <p:nvPr/>
        </p:nvSpPr>
        <p:spPr>
          <a:xfrm>
            <a:off x="274320" y="64382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Line 4"/>
          <p:cNvSpPr/>
          <p:nvPr/>
        </p:nvSpPr>
        <p:spPr>
          <a:xfrm flipV="1">
            <a:off x="2286000" y="2377440"/>
            <a:ext cx="2651760" cy="731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TextShape 5"/>
          <p:cNvSpPr txBox="1"/>
          <p:nvPr/>
        </p:nvSpPr>
        <p:spPr>
          <a:xfrm>
            <a:off x="102240" y="713340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662276CA-B312-4698-BA2D-BB58E405DC42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HUB: GBT protocol study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FFC825F3-E556-4324-A0CF-803540AECFF5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TextShape 5"/>
          <p:cNvSpPr txBox="1"/>
          <p:nvPr/>
        </p:nvSpPr>
        <p:spPr>
          <a:xfrm>
            <a:off x="1188720" y="2194560"/>
            <a:ext cx="2167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MGT Configuration: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3"/>
          <a:stretch/>
        </p:blipFill>
        <p:spPr>
          <a:xfrm>
            <a:off x="578880" y="2714040"/>
            <a:ext cx="8382240" cy="405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822960" y="301320"/>
            <a:ext cx="8228880" cy="1261440"/>
          </a:xfrm>
          <a:prstGeom prst="rect">
            <a:avLst/>
          </a:prstGeom>
          <a:gradFill>
            <a:gsLst>
              <a:gs pos="0">
                <a:srgbClr val="729fcf"/>
              </a:gs>
              <a:gs pos="100000">
                <a:srgbClr val="204a87"/>
              </a:gs>
            </a:gsLst>
            <a:lin ang="36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HUB: GBT protocol study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0" y="36720"/>
            <a:ext cx="822240" cy="109332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9169920" y="0"/>
            <a:ext cx="909720" cy="110016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365760" y="1828800"/>
            <a:ext cx="9531000" cy="53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3"/>
          <p:cNvSpPr/>
          <p:nvPr/>
        </p:nvSpPr>
        <p:spPr>
          <a:xfrm>
            <a:off x="182880" y="6530040"/>
            <a:ext cx="96004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TextShape 4"/>
          <p:cNvSpPr txBox="1"/>
          <p:nvPr/>
        </p:nvSpPr>
        <p:spPr>
          <a:xfrm>
            <a:off x="102240" y="71330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05525DAF-1FEC-4D25-8DBD-0986C203531C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TextShape 5"/>
          <p:cNvSpPr txBox="1"/>
          <p:nvPr/>
        </p:nvSpPr>
        <p:spPr>
          <a:xfrm>
            <a:off x="1188720" y="2194560"/>
            <a:ext cx="38109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GBT/MGT status if the reset is hold: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1280160" y="2651760"/>
            <a:ext cx="7040880" cy="432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Application>LibreOffice/5.1.3.2$Windows_x86 LibreOffice_project/644e4637d1d8544fd9f56425bd6cec110e49301b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2017-02-07T09:27:15Z</dcterms:created>
  <dc:creator/>
  <dc:description/>
  <dc:language>en-US</dc:language>
  <cp:lastModifiedBy/>
  <dcterms:modified xsi:type="dcterms:W3CDTF">2018-10-03T13:36:11Z</dcterms:modified>
  <cp:revision>140</cp:revision>
  <dc:subject/>
  <dc:title/>
</cp:coreProperties>
</file>